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34"/>
  </p:notesMasterIdLst>
  <p:sldIdLst>
    <p:sldId id="306" r:id="rId5"/>
    <p:sldId id="308" r:id="rId6"/>
    <p:sldId id="307" r:id="rId7"/>
    <p:sldId id="309" r:id="rId8"/>
    <p:sldId id="314" r:id="rId9"/>
    <p:sldId id="329" r:id="rId10"/>
    <p:sldId id="315" r:id="rId11"/>
    <p:sldId id="318" r:id="rId12"/>
    <p:sldId id="330" r:id="rId13"/>
    <p:sldId id="331" r:id="rId14"/>
    <p:sldId id="321" r:id="rId15"/>
    <p:sldId id="322" r:id="rId16"/>
    <p:sldId id="332" r:id="rId17"/>
    <p:sldId id="335" r:id="rId18"/>
    <p:sldId id="333" r:id="rId19"/>
    <p:sldId id="336" r:id="rId20"/>
    <p:sldId id="334" r:id="rId21"/>
    <p:sldId id="328" r:id="rId22"/>
    <p:sldId id="338" r:id="rId23"/>
    <p:sldId id="326" r:id="rId24"/>
    <p:sldId id="319" r:id="rId25"/>
    <p:sldId id="339" r:id="rId26"/>
    <p:sldId id="343" r:id="rId27"/>
    <p:sldId id="342" r:id="rId28"/>
    <p:sldId id="323" r:id="rId29"/>
    <p:sldId id="346" r:id="rId30"/>
    <p:sldId id="340" r:id="rId31"/>
    <p:sldId id="344" r:id="rId32"/>
    <p:sldId id="341" r:id="rId33"/>
    <p:sldId id="345" r:id="rId34"/>
    <p:sldId id="347" r:id="rId35"/>
    <p:sldId id="324" r:id="rId36"/>
    <p:sldId id="348" r:id="rId37"/>
    <p:sldId id="354" r:id="rId38"/>
    <p:sldId id="367" r:id="rId39"/>
    <p:sldId id="325" r:id="rId40"/>
    <p:sldId id="349" r:id="rId41"/>
    <p:sldId id="350" r:id="rId42"/>
    <p:sldId id="352" r:id="rId43"/>
    <p:sldId id="351" r:id="rId44"/>
    <p:sldId id="353" r:id="rId45"/>
    <p:sldId id="360" r:id="rId46"/>
    <p:sldId id="357" r:id="rId47"/>
    <p:sldId id="358" r:id="rId48"/>
    <p:sldId id="364" r:id="rId49"/>
    <p:sldId id="359" r:id="rId50"/>
    <p:sldId id="363" r:id="rId51"/>
    <p:sldId id="362" r:id="rId52"/>
    <p:sldId id="355" r:id="rId53"/>
    <p:sldId id="356" r:id="rId54"/>
    <p:sldId id="369" r:id="rId55"/>
    <p:sldId id="370" r:id="rId56"/>
    <p:sldId id="368" r:id="rId57"/>
    <p:sldId id="361" r:id="rId58"/>
    <p:sldId id="366" r:id="rId59"/>
    <p:sldId id="371" r:id="rId60"/>
    <p:sldId id="365" r:id="rId61"/>
    <p:sldId id="372" r:id="rId62"/>
    <p:sldId id="376" r:id="rId63"/>
    <p:sldId id="373" r:id="rId64"/>
    <p:sldId id="375" r:id="rId65"/>
    <p:sldId id="377" r:id="rId66"/>
    <p:sldId id="378" r:id="rId67"/>
    <p:sldId id="382" r:id="rId68"/>
    <p:sldId id="381" r:id="rId69"/>
    <p:sldId id="383" r:id="rId70"/>
    <p:sldId id="384" r:id="rId71"/>
    <p:sldId id="385" r:id="rId72"/>
    <p:sldId id="386" r:id="rId73"/>
    <p:sldId id="387" r:id="rId74"/>
    <p:sldId id="395" r:id="rId75"/>
    <p:sldId id="379" r:id="rId76"/>
    <p:sldId id="390" r:id="rId77"/>
    <p:sldId id="399" r:id="rId78"/>
    <p:sldId id="413" r:id="rId79"/>
    <p:sldId id="388" r:id="rId80"/>
    <p:sldId id="389" r:id="rId81"/>
    <p:sldId id="394" r:id="rId82"/>
    <p:sldId id="415" r:id="rId83"/>
    <p:sldId id="391" r:id="rId84"/>
    <p:sldId id="416" r:id="rId85"/>
    <p:sldId id="417" r:id="rId86"/>
    <p:sldId id="418" r:id="rId87"/>
    <p:sldId id="374" r:id="rId88"/>
    <p:sldId id="403" r:id="rId89"/>
    <p:sldId id="420" r:id="rId90"/>
    <p:sldId id="421" r:id="rId91"/>
    <p:sldId id="422" r:id="rId92"/>
    <p:sldId id="392" r:id="rId93"/>
    <p:sldId id="393" r:id="rId94"/>
    <p:sldId id="423" r:id="rId95"/>
    <p:sldId id="397" r:id="rId96"/>
    <p:sldId id="400" r:id="rId97"/>
    <p:sldId id="419" r:id="rId98"/>
    <p:sldId id="425" r:id="rId99"/>
    <p:sldId id="398" r:id="rId100"/>
    <p:sldId id="424" r:id="rId101"/>
    <p:sldId id="401" r:id="rId102"/>
    <p:sldId id="426" r:id="rId103"/>
    <p:sldId id="427" r:id="rId104"/>
    <p:sldId id="402" r:id="rId105"/>
    <p:sldId id="404" r:id="rId106"/>
    <p:sldId id="430" r:id="rId107"/>
    <p:sldId id="405" r:id="rId108"/>
    <p:sldId id="406" r:id="rId109"/>
    <p:sldId id="409" r:id="rId110"/>
    <p:sldId id="407" r:id="rId111"/>
    <p:sldId id="431" r:id="rId112"/>
    <p:sldId id="408" r:id="rId113"/>
    <p:sldId id="429" r:id="rId114"/>
    <p:sldId id="428" r:id="rId115"/>
    <p:sldId id="451" r:id="rId116"/>
    <p:sldId id="432" r:id="rId117"/>
    <p:sldId id="433" r:id="rId118"/>
    <p:sldId id="441" r:id="rId119"/>
    <p:sldId id="434" r:id="rId120"/>
    <p:sldId id="437" r:id="rId121"/>
    <p:sldId id="442" r:id="rId122"/>
    <p:sldId id="438" r:id="rId123"/>
    <p:sldId id="439" r:id="rId124"/>
    <p:sldId id="435" r:id="rId125"/>
    <p:sldId id="436" r:id="rId126"/>
    <p:sldId id="452" r:id="rId127"/>
    <p:sldId id="440" r:id="rId128"/>
    <p:sldId id="443" r:id="rId129"/>
    <p:sldId id="444" r:id="rId130"/>
    <p:sldId id="456" r:id="rId131"/>
    <p:sldId id="445" r:id="rId132"/>
    <p:sldId id="446" r:id="rId133"/>
    <p:sldId id="447" r:id="rId134"/>
    <p:sldId id="458" r:id="rId135"/>
    <p:sldId id="448" r:id="rId136"/>
    <p:sldId id="453" r:id="rId137"/>
    <p:sldId id="455" r:id="rId138"/>
    <p:sldId id="454" r:id="rId139"/>
    <p:sldId id="457" r:id="rId140"/>
    <p:sldId id="450" r:id="rId141"/>
    <p:sldId id="460" r:id="rId142"/>
    <p:sldId id="469" r:id="rId143"/>
    <p:sldId id="459" r:id="rId144"/>
    <p:sldId id="471" r:id="rId145"/>
    <p:sldId id="461" r:id="rId146"/>
    <p:sldId id="462" r:id="rId147"/>
    <p:sldId id="464" r:id="rId148"/>
    <p:sldId id="465" r:id="rId149"/>
    <p:sldId id="467" r:id="rId150"/>
    <p:sldId id="463" r:id="rId151"/>
    <p:sldId id="466" r:id="rId152"/>
    <p:sldId id="475" r:id="rId153"/>
    <p:sldId id="468" r:id="rId154"/>
    <p:sldId id="470" r:id="rId155"/>
    <p:sldId id="472" r:id="rId156"/>
    <p:sldId id="473" r:id="rId157"/>
    <p:sldId id="474" r:id="rId158"/>
    <p:sldId id="476" r:id="rId159"/>
    <p:sldId id="479" r:id="rId160"/>
    <p:sldId id="480" r:id="rId161"/>
    <p:sldId id="477" r:id="rId162"/>
    <p:sldId id="478" r:id="rId163"/>
    <p:sldId id="481" r:id="rId164"/>
    <p:sldId id="484" r:id="rId165"/>
    <p:sldId id="485" r:id="rId166"/>
    <p:sldId id="483" r:id="rId167"/>
    <p:sldId id="482" r:id="rId168"/>
    <p:sldId id="486" r:id="rId169"/>
    <p:sldId id="487" r:id="rId170"/>
    <p:sldId id="489" r:id="rId171"/>
    <p:sldId id="490" r:id="rId172"/>
    <p:sldId id="491" r:id="rId173"/>
    <p:sldId id="494" r:id="rId174"/>
    <p:sldId id="492" r:id="rId175"/>
    <p:sldId id="495" r:id="rId176"/>
    <p:sldId id="493" r:id="rId177"/>
    <p:sldId id="498" r:id="rId178"/>
    <p:sldId id="499" r:id="rId179"/>
    <p:sldId id="501" r:id="rId180"/>
    <p:sldId id="496" r:id="rId181"/>
    <p:sldId id="502" r:id="rId182"/>
    <p:sldId id="488" r:id="rId183"/>
    <p:sldId id="508" r:id="rId184"/>
    <p:sldId id="500" r:id="rId185"/>
    <p:sldId id="509" r:id="rId186"/>
    <p:sldId id="503" r:id="rId187"/>
    <p:sldId id="497" r:id="rId188"/>
    <p:sldId id="504" r:id="rId189"/>
    <p:sldId id="516" r:id="rId190"/>
    <p:sldId id="506" r:id="rId191"/>
    <p:sldId id="510" r:id="rId192"/>
    <p:sldId id="511" r:id="rId193"/>
    <p:sldId id="507" r:id="rId194"/>
    <p:sldId id="512" r:id="rId195"/>
    <p:sldId id="513" r:id="rId196"/>
    <p:sldId id="517" r:id="rId197"/>
    <p:sldId id="518" r:id="rId198"/>
    <p:sldId id="519" r:id="rId199"/>
    <p:sldId id="520" r:id="rId200"/>
    <p:sldId id="521" r:id="rId201"/>
    <p:sldId id="524" r:id="rId202"/>
    <p:sldId id="522" r:id="rId203"/>
    <p:sldId id="523" r:id="rId204"/>
    <p:sldId id="514" r:id="rId205"/>
    <p:sldId id="515" r:id="rId206"/>
    <p:sldId id="525" r:id="rId207"/>
    <p:sldId id="526" r:id="rId208"/>
    <p:sldId id="527" r:id="rId209"/>
    <p:sldId id="530" r:id="rId210"/>
    <p:sldId id="532" r:id="rId211"/>
    <p:sldId id="528" r:id="rId212"/>
    <p:sldId id="531" r:id="rId213"/>
    <p:sldId id="529" r:id="rId214"/>
    <p:sldId id="534" r:id="rId215"/>
    <p:sldId id="535" r:id="rId216"/>
    <p:sldId id="533" r:id="rId217"/>
    <p:sldId id="540" r:id="rId218"/>
    <p:sldId id="536" r:id="rId219"/>
    <p:sldId id="537" r:id="rId220"/>
    <p:sldId id="538" r:id="rId221"/>
    <p:sldId id="539" r:id="rId222"/>
    <p:sldId id="543" r:id="rId223"/>
    <p:sldId id="544" r:id="rId224"/>
    <p:sldId id="545" r:id="rId225"/>
    <p:sldId id="548" r:id="rId226"/>
    <p:sldId id="546" r:id="rId227"/>
    <p:sldId id="547" r:id="rId228"/>
    <p:sldId id="550" r:id="rId229"/>
    <p:sldId id="549" r:id="rId230"/>
    <p:sldId id="551" r:id="rId231"/>
    <p:sldId id="311" r:id="rId232"/>
    <p:sldId id="312" r:id="rId2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84967" autoAdjust="0"/>
  </p:normalViewPr>
  <p:slideViewPr>
    <p:cSldViewPr snapToGrid="0">
      <p:cViewPr varScale="1">
        <p:scale>
          <a:sx n="89" d="100"/>
          <a:sy n="89" d="100"/>
        </p:scale>
        <p:origin x="451"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tableStyles" Target="tableStyle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microsoft.com/office/2018/10/relationships/authors" Target="author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diagrams/_rels/data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1.svg"/><Relationship Id="rId1" Type="http://schemas.openxmlformats.org/officeDocument/2006/relationships/image" Target="../media/image40.png"/><Relationship Id="rId4" Type="http://schemas.openxmlformats.org/officeDocument/2006/relationships/image" Target="../media/image63.sv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svg"/><Relationship Id="rId1" Type="http://schemas.openxmlformats.org/officeDocument/2006/relationships/image" Target="../media/image10.png"/><Relationship Id="rId6" Type="http://schemas.openxmlformats.org/officeDocument/2006/relationships/image" Target="../media/image18.svg"/><Relationship Id="rId5" Type="http://schemas.openxmlformats.org/officeDocument/2006/relationships/image" Target="../media/image11.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4B8B81-C17A-44DD-9AA1-56B8275C338E}">
      <dgm:prSet custT="1"/>
      <dgm:spPr/>
      <dgm:t>
        <a:bodyPr/>
        <a:lstStyle/>
        <a:p>
          <a:r>
            <a:rPr lang="en-US" sz="1400" b="0" i="0" dirty="0"/>
            <a:t>What is python</a:t>
          </a:r>
          <a:endParaRPr lang="en-US" sz="1400" dirty="0"/>
        </a:p>
      </dgm:t>
    </dgm:pt>
    <dgm:pt modelId="{C7119635-5113-4E3D-BB5D-8ABCE8DBD16A}" type="parTrans" cxnId="{155FB1A1-F7F3-44F5-86B7-05FACA6CB8CD}">
      <dgm:prSet/>
      <dgm:spPr/>
      <dgm:t>
        <a:bodyPr/>
        <a:lstStyle/>
        <a:p>
          <a:endParaRPr lang="en-US"/>
        </a:p>
      </dgm:t>
    </dgm:pt>
    <dgm:pt modelId="{9D395B71-CE67-4E3D-B659-E1EE90FE2833}" type="sibTrans" cxnId="{155FB1A1-F7F3-44F5-86B7-05FACA6CB8CD}">
      <dgm:prSet/>
      <dgm:spPr/>
      <dgm:t>
        <a:bodyPr/>
        <a:lstStyle/>
        <a:p>
          <a:endParaRPr lang="en-US"/>
        </a:p>
      </dgm:t>
    </dgm:pt>
    <dgm:pt modelId="{5B02A849-4607-4FF8-9571-A0A21B73F4D5}">
      <dgm:prSet custT="1"/>
      <dgm:spPr/>
      <dgm:t>
        <a:bodyPr/>
        <a:lstStyle/>
        <a:p>
          <a:r>
            <a:rPr lang="en-US" sz="1400" b="0" i="0" dirty="0"/>
            <a:t>Why Python</a:t>
          </a:r>
          <a:endParaRPr lang="en-US" sz="1400" dirty="0"/>
        </a:p>
      </dgm:t>
    </dgm:pt>
    <dgm:pt modelId="{570DF971-8132-4C46-9EE0-1C845B5CF698}" type="parTrans" cxnId="{DA7A16DF-3CA1-478A-A541-473E9A6382B9}">
      <dgm:prSet/>
      <dgm:spPr/>
      <dgm:t>
        <a:bodyPr/>
        <a:lstStyle/>
        <a:p>
          <a:endParaRPr lang="en-US"/>
        </a:p>
      </dgm:t>
    </dgm:pt>
    <dgm:pt modelId="{27CE2A0C-7EE9-460A-AE05-5074DC3ADB4C}" type="sibTrans" cxnId="{DA7A16DF-3CA1-478A-A541-473E9A6382B9}">
      <dgm:prSet/>
      <dgm:spPr/>
      <dgm:t>
        <a:bodyPr/>
        <a:lstStyle/>
        <a:p>
          <a:endParaRPr lang="en-US"/>
        </a:p>
      </dgm:t>
    </dgm:pt>
    <dgm:pt modelId="{690F44B9-F9B3-4D3F-8667-C763C90D8D4B}">
      <dgm:prSet custT="1"/>
      <dgm:spPr/>
      <dgm:t>
        <a:bodyPr/>
        <a:lstStyle/>
        <a:p>
          <a:r>
            <a:rPr lang="en-US" sz="1400" b="0" i="0" dirty="0"/>
            <a:t>Python Use cases</a:t>
          </a:r>
          <a:endParaRPr lang="en-US" sz="1400" dirty="0"/>
        </a:p>
      </dgm:t>
    </dgm:pt>
    <dgm:pt modelId="{CD3955EE-339E-49C8-97D0-30AF716FB840}" type="parTrans" cxnId="{EFCEBB88-131E-4617-8987-7627F48DCD3D}">
      <dgm:prSet/>
      <dgm:spPr/>
      <dgm:t>
        <a:bodyPr/>
        <a:lstStyle/>
        <a:p>
          <a:endParaRPr lang="en-US"/>
        </a:p>
      </dgm:t>
    </dgm:pt>
    <dgm:pt modelId="{DC349244-15A8-4CEF-A542-7664FA610EF4}" type="sibTrans" cxnId="{EFCEBB88-131E-4617-8987-7627F48DCD3D}">
      <dgm:prSet/>
      <dgm:spPr/>
      <dgm:t>
        <a:bodyPr/>
        <a:lstStyle/>
        <a:p>
          <a:endParaRPr lang="en-US"/>
        </a:p>
      </dgm:t>
    </dgm:pt>
    <dgm:pt modelId="{54DD40BD-06DB-44DE-85E7-1B59E189979A}">
      <dgm:prSet custT="1"/>
      <dgm:spPr/>
      <dgm:t>
        <a:bodyPr/>
        <a:lstStyle/>
        <a:p>
          <a:r>
            <a:rPr lang="en-US" sz="1400" b="0" i="0" dirty="0"/>
            <a:t>Python Installation</a:t>
          </a:r>
          <a:endParaRPr lang="en-US" sz="1400" dirty="0"/>
        </a:p>
      </dgm:t>
    </dgm:pt>
    <dgm:pt modelId="{1ACC1B0A-C934-42D9-A98D-4FC1ADA36E98}" type="parTrans" cxnId="{13493F65-43B9-4907-B1AD-6386B9A72B90}">
      <dgm:prSet/>
      <dgm:spPr/>
      <dgm:t>
        <a:bodyPr/>
        <a:lstStyle/>
        <a:p>
          <a:endParaRPr lang="en-US"/>
        </a:p>
      </dgm:t>
    </dgm:pt>
    <dgm:pt modelId="{E11A1E42-3932-4593-A960-491041387335}" type="sibTrans" cxnId="{13493F65-43B9-4907-B1AD-6386B9A72B90}">
      <dgm:prSet/>
      <dgm:spPr/>
      <dgm:t>
        <a:bodyPr/>
        <a:lstStyle/>
        <a:p>
          <a:endParaRPr lang="en-US"/>
        </a:p>
      </dgm:t>
    </dgm:pt>
    <dgm:pt modelId="{F52A2335-1366-4CC0-9AC0-AA425AABC433}">
      <dgm:prSet custT="1"/>
      <dgm:spPr/>
      <dgm:t>
        <a:bodyPr/>
        <a:lstStyle/>
        <a:p>
          <a:r>
            <a:rPr lang="en-US" sz="1400" b="0" i="0" dirty="0"/>
            <a:t>VS and Jupyter Notebook Setup</a:t>
          </a:r>
          <a:endParaRPr lang="en-US" sz="1400" dirty="0"/>
        </a:p>
      </dgm:t>
    </dgm:pt>
    <dgm:pt modelId="{FE01F071-CADA-4A51-91CC-9D8D12B30973}" type="parTrans" cxnId="{CAE35B1E-776A-420C-9A20-63288C682B2E}">
      <dgm:prSet/>
      <dgm:spPr/>
      <dgm:t>
        <a:bodyPr/>
        <a:lstStyle/>
        <a:p>
          <a:endParaRPr lang="en-US"/>
        </a:p>
      </dgm:t>
    </dgm:pt>
    <dgm:pt modelId="{D6D1D15B-C470-449B-8BC6-0F12D57306E6}" type="sibTrans" cxnId="{CAE35B1E-776A-420C-9A20-63288C682B2E}">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69418CFC-FBA3-4BC9-BC65-D456472CC447}" type="pres">
      <dgm:prSet presAssocID="{864B8B81-C17A-44DD-9AA1-56B8275C338E}" presName="parentText" presStyleLbl="node1" presStyleIdx="0" presStyleCnt="5" custLinFactNeighborY="-29153">
        <dgm:presLayoutVars>
          <dgm:chMax val="0"/>
          <dgm:bulletEnabled val="1"/>
        </dgm:presLayoutVars>
      </dgm:prSet>
      <dgm:spPr/>
      <dgm:t>
        <a:bodyPr/>
        <a:lstStyle/>
        <a:p>
          <a:endParaRPr lang="en-IN"/>
        </a:p>
      </dgm:t>
    </dgm:pt>
    <dgm:pt modelId="{96D3CB31-8391-4607-A8C8-156548721807}" type="pres">
      <dgm:prSet presAssocID="{9D395B71-CE67-4E3D-B659-E1EE90FE2833}" presName="spacer" presStyleCnt="0"/>
      <dgm:spPr/>
    </dgm:pt>
    <dgm:pt modelId="{2363AB82-3D23-4687-A426-F847A8016C24}" type="pres">
      <dgm:prSet presAssocID="{5B02A849-4607-4FF8-9571-A0A21B73F4D5}" presName="parentText" presStyleLbl="node1" presStyleIdx="1" presStyleCnt="5">
        <dgm:presLayoutVars>
          <dgm:chMax val="0"/>
          <dgm:bulletEnabled val="1"/>
        </dgm:presLayoutVars>
      </dgm:prSet>
      <dgm:spPr/>
      <dgm:t>
        <a:bodyPr/>
        <a:lstStyle/>
        <a:p>
          <a:endParaRPr lang="en-IN"/>
        </a:p>
      </dgm:t>
    </dgm:pt>
    <dgm:pt modelId="{70D71FF7-3E9F-422A-BE92-3F189DAEA6B0}" type="pres">
      <dgm:prSet presAssocID="{27CE2A0C-7EE9-460A-AE05-5074DC3ADB4C}" presName="spacer" presStyleCnt="0"/>
      <dgm:spPr/>
    </dgm:pt>
    <dgm:pt modelId="{A32791E7-0FB4-4651-B755-E5E64FE195FF}" type="pres">
      <dgm:prSet presAssocID="{690F44B9-F9B3-4D3F-8667-C763C90D8D4B}" presName="parentText" presStyleLbl="node1" presStyleIdx="2" presStyleCnt="5">
        <dgm:presLayoutVars>
          <dgm:chMax val="0"/>
          <dgm:bulletEnabled val="1"/>
        </dgm:presLayoutVars>
      </dgm:prSet>
      <dgm:spPr/>
      <dgm:t>
        <a:bodyPr/>
        <a:lstStyle/>
        <a:p>
          <a:endParaRPr lang="en-IN"/>
        </a:p>
      </dgm:t>
    </dgm:pt>
    <dgm:pt modelId="{0ACF0D97-DE4E-4F00-841C-4192000329D6}" type="pres">
      <dgm:prSet presAssocID="{DC349244-15A8-4CEF-A542-7664FA610EF4}" presName="spacer" presStyleCnt="0"/>
      <dgm:spPr/>
    </dgm:pt>
    <dgm:pt modelId="{CFD5EB24-B131-409F-B8B1-6491F92378F5}" type="pres">
      <dgm:prSet presAssocID="{54DD40BD-06DB-44DE-85E7-1B59E189979A}" presName="parentText" presStyleLbl="node1" presStyleIdx="3" presStyleCnt="5">
        <dgm:presLayoutVars>
          <dgm:chMax val="0"/>
          <dgm:bulletEnabled val="1"/>
        </dgm:presLayoutVars>
      </dgm:prSet>
      <dgm:spPr/>
      <dgm:t>
        <a:bodyPr/>
        <a:lstStyle/>
        <a:p>
          <a:endParaRPr lang="en-IN"/>
        </a:p>
      </dgm:t>
    </dgm:pt>
    <dgm:pt modelId="{0896F34A-65F1-445F-9909-05DC0F5ACAC4}" type="pres">
      <dgm:prSet presAssocID="{E11A1E42-3932-4593-A960-491041387335}" presName="spacer" presStyleCnt="0"/>
      <dgm:spPr/>
    </dgm:pt>
    <dgm:pt modelId="{B2832D0D-565F-4063-B46F-B3EB2A766546}" type="pres">
      <dgm:prSet presAssocID="{F52A2335-1366-4CC0-9AC0-AA425AABC433}" presName="parentText" presStyleLbl="node1" presStyleIdx="4" presStyleCnt="5">
        <dgm:presLayoutVars>
          <dgm:chMax val="0"/>
          <dgm:bulletEnabled val="1"/>
        </dgm:presLayoutVars>
      </dgm:prSet>
      <dgm:spPr/>
      <dgm:t>
        <a:bodyPr/>
        <a:lstStyle/>
        <a:p>
          <a:endParaRPr lang="en-IN"/>
        </a:p>
      </dgm:t>
    </dgm:pt>
  </dgm:ptLst>
  <dgm:cxnLst>
    <dgm:cxn modelId="{CAE35B1E-776A-420C-9A20-63288C682B2E}" srcId="{9C687EB4-342B-48BE-A9E2-15BCDE19EA8C}" destId="{F52A2335-1366-4CC0-9AC0-AA425AABC433}" srcOrd="4" destOrd="0" parTransId="{FE01F071-CADA-4A51-91CC-9D8D12B30973}" sibTransId="{D6D1D15B-C470-449B-8BC6-0F12D57306E6}"/>
    <dgm:cxn modelId="{96F43B82-2DA4-4ADB-952F-99C511881332}" type="presOf" srcId="{690F44B9-F9B3-4D3F-8667-C763C90D8D4B}" destId="{A32791E7-0FB4-4651-B755-E5E64FE195FF}" srcOrd="0" destOrd="0" presId="urn:microsoft.com/office/officeart/2005/8/layout/vList2"/>
    <dgm:cxn modelId="{EFCEBB88-131E-4617-8987-7627F48DCD3D}" srcId="{9C687EB4-342B-48BE-A9E2-15BCDE19EA8C}" destId="{690F44B9-F9B3-4D3F-8667-C763C90D8D4B}" srcOrd="2" destOrd="0" parTransId="{CD3955EE-339E-49C8-97D0-30AF716FB840}" sibTransId="{DC349244-15A8-4CEF-A542-7664FA610EF4}"/>
    <dgm:cxn modelId="{E0D234A1-34C7-4763-BE41-72FDFFF65F7D}" type="presOf" srcId="{864B8B81-C17A-44DD-9AA1-56B8275C338E}" destId="{69418CFC-FBA3-4BC9-BC65-D456472CC447}" srcOrd="0" destOrd="0" presId="urn:microsoft.com/office/officeart/2005/8/layout/vList2"/>
    <dgm:cxn modelId="{C32DFB02-ED92-431D-95BC-BAA235145ED2}" type="presOf" srcId="{F52A2335-1366-4CC0-9AC0-AA425AABC433}" destId="{B2832D0D-565F-4063-B46F-B3EB2A766546}" srcOrd="0" destOrd="0" presId="urn:microsoft.com/office/officeart/2005/8/layout/vList2"/>
    <dgm:cxn modelId="{155FB1A1-F7F3-44F5-86B7-05FACA6CB8CD}" srcId="{9C687EB4-342B-48BE-A9E2-15BCDE19EA8C}" destId="{864B8B81-C17A-44DD-9AA1-56B8275C338E}" srcOrd="0" destOrd="0" parTransId="{C7119635-5113-4E3D-BB5D-8ABCE8DBD16A}" sibTransId="{9D395B71-CE67-4E3D-B659-E1EE90FE2833}"/>
    <dgm:cxn modelId="{8310928B-F064-4550-A7B0-5D9DE130DF09}" type="presOf" srcId="{9C687EB4-342B-48BE-A9E2-15BCDE19EA8C}" destId="{D27CAE58-43D1-4B53-AD56-0E059D434441}" srcOrd="0" destOrd="0" presId="urn:microsoft.com/office/officeart/2005/8/layout/vList2"/>
    <dgm:cxn modelId="{8BBFA0B2-4266-432B-A8D0-AEDACEEFB6C5}" type="presOf" srcId="{54DD40BD-06DB-44DE-85E7-1B59E189979A}" destId="{CFD5EB24-B131-409F-B8B1-6491F92378F5}" srcOrd="0" destOrd="0" presId="urn:microsoft.com/office/officeart/2005/8/layout/vList2"/>
    <dgm:cxn modelId="{13493F65-43B9-4907-B1AD-6386B9A72B90}" srcId="{9C687EB4-342B-48BE-A9E2-15BCDE19EA8C}" destId="{54DD40BD-06DB-44DE-85E7-1B59E189979A}" srcOrd="3" destOrd="0" parTransId="{1ACC1B0A-C934-42D9-A98D-4FC1ADA36E98}" sibTransId="{E11A1E42-3932-4593-A960-491041387335}"/>
    <dgm:cxn modelId="{FDEC84DD-0C21-4929-BE3E-5F6C3492FF3F}" type="presOf" srcId="{5B02A849-4607-4FF8-9571-A0A21B73F4D5}" destId="{2363AB82-3D23-4687-A426-F847A8016C24}" srcOrd="0" destOrd="0" presId="urn:microsoft.com/office/officeart/2005/8/layout/vList2"/>
    <dgm:cxn modelId="{DA7A16DF-3CA1-478A-A541-473E9A6382B9}" srcId="{9C687EB4-342B-48BE-A9E2-15BCDE19EA8C}" destId="{5B02A849-4607-4FF8-9571-A0A21B73F4D5}" srcOrd="1" destOrd="0" parTransId="{570DF971-8132-4C46-9EE0-1C845B5CF698}" sibTransId="{27CE2A0C-7EE9-460A-AE05-5074DC3ADB4C}"/>
    <dgm:cxn modelId="{AD531EF6-0FF5-449A-9DE9-476AF67E9986}" type="presParOf" srcId="{D27CAE58-43D1-4B53-AD56-0E059D434441}" destId="{69418CFC-FBA3-4BC9-BC65-D456472CC447}" srcOrd="0" destOrd="0" presId="urn:microsoft.com/office/officeart/2005/8/layout/vList2"/>
    <dgm:cxn modelId="{8D5FAD69-1EA2-40E3-BE96-64AF23CD6C83}" type="presParOf" srcId="{D27CAE58-43D1-4B53-AD56-0E059D434441}" destId="{96D3CB31-8391-4607-A8C8-156548721807}" srcOrd="1" destOrd="0" presId="urn:microsoft.com/office/officeart/2005/8/layout/vList2"/>
    <dgm:cxn modelId="{BC967FA7-2816-4F31-9064-4DB3851F37F4}" type="presParOf" srcId="{D27CAE58-43D1-4B53-AD56-0E059D434441}" destId="{2363AB82-3D23-4687-A426-F847A8016C24}" srcOrd="2" destOrd="0" presId="urn:microsoft.com/office/officeart/2005/8/layout/vList2"/>
    <dgm:cxn modelId="{DEC59B3A-5664-4152-8267-B3F5F572C802}" type="presParOf" srcId="{D27CAE58-43D1-4B53-AD56-0E059D434441}" destId="{70D71FF7-3E9F-422A-BE92-3F189DAEA6B0}" srcOrd="3" destOrd="0" presId="urn:microsoft.com/office/officeart/2005/8/layout/vList2"/>
    <dgm:cxn modelId="{6030EF66-893C-4048-934A-5DD87A4F5CE3}" type="presParOf" srcId="{D27CAE58-43D1-4B53-AD56-0E059D434441}" destId="{A32791E7-0FB4-4651-B755-E5E64FE195FF}" srcOrd="4" destOrd="0" presId="urn:microsoft.com/office/officeart/2005/8/layout/vList2"/>
    <dgm:cxn modelId="{F43421FC-A98A-4E3B-A910-55CC4E5FE065}" type="presParOf" srcId="{D27CAE58-43D1-4B53-AD56-0E059D434441}" destId="{0ACF0D97-DE4E-4F00-841C-4192000329D6}" srcOrd="5" destOrd="0" presId="urn:microsoft.com/office/officeart/2005/8/layout/vList2"/>
    <dgm:cxn modelId="{6C63439D-CAE9-4486-AECD-4F1A3A3E5597}" type="presParOf" srcId="{D27CAE58-43D1-4B53-AD56-0E059D434441}" destId="{CFD5EB24-B131-409F-B8B1-6491F92378F5}" srcOrd="6" destOrd="0" presId="urn:microsoft.com/office/officeart/2005/8/layout/vList2"/>
    <dgm:cxn modelId="{77E857FE-E5E7-4A1E-8758-247FB8F4E8F8}" type="presParOf" srcId="{D27CAE58-43D1-4B53-AD56-0E059D434441}" destId="{0896F34A-65F1-445F-9909-05DC0F5ACAC4}" srcOrd="7" destOrd="0" presId="urn:microsoft.com/office/officeart/2005/8/layout/vList2"/>
    <dgm:cxn modelId="{0ECE0DFF-3BB0-41F4-9DB1-DC4FC9694F40}" type="presParOf" srcId="{D27CAE58-43D1-4B53-AD56-0E059D434441}" destId="{B2832D0D-565F-4063-B46F-B3EB2A76654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000" b="0" i="0" dirty="0"/>
            <a:t>while</a:t>
          </a:r>
          <a:endParaRPr lang="en-US" sz="20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dgm:spPr/>
      <dgm:t>
        <a:bodyPr/>
        <a:lstStyle/>
        <a:p>
          <a:r>
            <a:rPr lang="en-US" dirty="0"/>
            <a:t>nested loop</a:t>
          </a:r>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5973250E-CB15-44F0-AD4B-D2B90E723502}">
      <dgm:prSet/>
      <dgm:spPr/>
      <dgm:t>
        <a:bodyPr/>
        <a:lstStyle/>
        <a:p>
          <a:r>
            <a:rPr lang="en-US" b="0" i="0" dirty="0"/>
            <a:t>break</a:t>
          </a:r>
          <a:endParaRPr lang="en-US" dirty="0"/>
        </a:p>
      </dgm:t>
    </dgm:pt>
    <dgm:pt modelId="{F5BF7211-75BA-43BA-824F-E10854A0F585}" type="parTrans" cxnId="{B875E341-9523-4639-85E3-AD39F073A227}">
      <dgm:prSet/>
      <dgm:spPr/>
      <dgm:t>
        <a:bodyPr/>
        <a:lstStyle/>
        <a:p>
          <a:endParaRPr lang="en-US"/>
        </a:p>
      </dgm:t>
    </dgm:pt>
    <dgm:pt modelId="{4DCBA3A9-F898-4763-BAA4-2CE6811340E1}" type="sibTrans" cxnId="{B875E341-9523-4639-85E3-AD39F073A227}">
      <dgm:prSet/>
      <dgm:spPr/>
      <dgm:t>
        <a:bodyPr/>
        <a:lstStyle/>
        <a:p>
          <a:endParaRPr lang="en-US"/>
        </a:p>
      </dgm:t>
    </dgm:pt>
    <dgm:pt modelId="{C006A0D8-5AF5-4839-8564-5C28F9C36E73}">
      <dgm:prSet/>
      <dgm:spPr/>
      <dgm:t>
        <a:bodyPr/>
        <a:lstStyle/>
        <a:p>
          <a:r>
            <a:rPr lang="en-US" b="0" i="0" dirty="0"/>
            <a:t>continue</a:t>
          </a:r>
          <a:endParaRPr lang="en-US" dirty="0"/>
        </a:p>
      </dgm:t>
    </dgm:pt>
    <dgm:pt modelId="{9835A897-97AE-4C36-BB0C-3DD2143CBFBF}" type="parTrans" cxnId="{BBA2D147-26C1-4E99-800C-3B75ABF5E352}">
      <dgm:prSet/>
      <dgm:spPr/>
      <dgm:t>
        <a:bodyPr/>
        <a:lstStyle/>
        <a:p>
          <a:endParaRPr lang="en-US"/>
        </a:p>
      </dgm:t>
    </dgm:pt>
    <dgm:pt modelId="{F435C3B7-755B-44B1-B21F-7457DAA2F8C1}" type="sibTrans" cxnId="{BBA2D147-26C1-4E99-800C-3B75ABF5E352}">
      <dgm:prSet/>
      <dgm:spPr/>
      <dgm:t>
        <a:bodyPr/>
        <a:lstStyle/>
        <a:p>
          <a:endParaRPr lang="en-US"/>
        </a:p>
      </dgm:t>
    </dgm:pt>
    <dgm:pt modelId="{FC4A6031-130C-4668-AEC9-050490F985E9}">
      <dgm:prSet/>
      <dgm:spPr/>
      <dgm:t>
        <a:bodyPr/>
        <a:lstStyle/>
        <a:p>
          <a:r>
            <a:rPr lang="en-US" b="0" i="0" dirty="0"/>
            <a:t>pass</a:t>
          </a:r>
          <a:endParaRPr lang="en-US" dirty="0"/>
        </a:p>
      </dgm:t>
    </dgm:pt>
    <dgm:pt modelId="{421367AC-DD06-41E9-8DEB-40384D1CFFA3}" type="parTrans" cxnId="{4D96C72D-7D3C-46AC-BECB-C30EC722B70E}">
      <dgm:prSet/>
      <dgm:spPr/>
      <dgm:t>
        <a:bodyPr/>
        <a:lstStyle/>
        <a:p>
          <a:endParaRPr lang="en-US"/>
        </a:p>
      </dgm:t>
    </dgm:pt>
    <dgm:pt modelId="{D1774EFE-26BA-4706-A4BB-E3E3F961814B}" type="sibTrans" cxnId="{4D96C72D-7D3C-46AC-BECB-C30EC722B70E}">
      <dgm:prSet/>
      <dgm:spPr/>
      <dgm:t>
        <a:bodyPr/>
        <a:lstStyle/>
        <a:p>
          <a:endParaRPr lang="en-US"/>
        </a:p>
      </dgm:t>
    </dgm:pt>
    <dgm:pt modelId="{2C2DE9A9-FF71-4D2F-AE8D-BAA9C6916848}">
      <dgm:prSet/>
      <dgm:spPr/>
      <dgm:t>
        <a:bodyPr/>
        <a:lstStyle/>
        <a:p>
          <a:r>
            <a:rPr lang="en-US" b="0" i="0" dirty="0"/>
            <a:t>practice</a:t>
          </a:r>
          <a:endParaRPr lang="en-US" dirty="0"/>
        </a:p>
      </dgm:t>
    </dgm:pt>
    <dgm:pt modelId="{6FAC1CD9-0682-4611-B875-5E5A9CA4F629}" type="parTrans" cxnId="{EF44ABED-43AD-4912-8D9D-7A5B4DF12181}">
      <dgm:prSet/>
      <dgm:spPr/>
      <dgm:t>
        <a:bodyPr/>
        <a:lstStyle/>
        <a:p>
          <a:endParaRPr lang="en-US"/>
        </a:p>
      </dgm:t>
    </dgm:pt>
    <dgm:pt modelId="{9AA269AC-77DD-4AE6-8C6C-A8B2FED80982}" type="sibTrans" cxnId="{EF44ABED-43AD-4912-8D9D-7A5B4DF12181}">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6"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84C3F513-C606-43CD-BE29-4ECC84C14DB8}" type="pres">
      <dgm:prSet presAssocID="{D66F1614-D85E-4C9F-AEF2-F6CD707D54CC}" presName="parentText" presStyleLbl="node1" presStyleIdx="1" presStyleCnt="6" custScaleY="102678"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15A2707C-5B13-466D-8DE6-DDC5954969A4}" type="pres">
      <dgm:prSet presAssocID="{5973250E-CB15-44F0-AD4B-D2B90E723502}" presName="parentText" presStyleLbl="node1" presStyleIdx="2" presStyleCnt="6" custScaleY="102678" custLinFactNeighborY="5356">
        <dgm:presLayoutVars>
          <dgm:chMax val="0"/>
          <dgm:bulletEnabled val="1"/>
        </dgm:presLayoutVars>
      </dgm:prSet>
      <dgm:spPr/>
      <dgm:t>
        <a:bodyPr/>
        <a:lstStyle/>
        <a:p>
          <a:endParaRPr lang="en-IN"/>
        </a:p>
      </dgm:t>
    </dgm:pt>
    <dgm:pt modelId="{F0011A7F-0E6A-41A4-828B-20EC93853A24}" type="pres">
      <dgm:prSet presAssocID="{4DCBA3A9-F898-4763-BAA4-2CE6811340E1}" presName="spacer" presStyleCnt="0"/>
      <dgm:spPr/>
    </dgm:pt>
    <dgm:pt modelId="{518F8B7D-A50C-4E7A-A6FF-356DFE421E70}" type="pres">
      <dgm:prSet presAssocID="{C006A0D8-5AF5-4839-8564-5C28F9C36E73}" presName="parentText" presStyleLbl="node1" presStyleIdx="3" presStyleCnt="6" custScaleY="102678" custLinFactNeighborY="5356">
        <dgm:presLayoutVars>
          <dgm:chMax val="0"/>
          <dgm:bulletEnabled val="1"/>
        </dgm:presLayoutVars>
      </dgm:prSet>
      <dgm:spPr/>
      <dgm:t>
        <a:bodyPr/>
        <a:lstStyle/>
        <a:p>
          <a:endParaRPr lang="en-IN"/>
        </a:p>
      </dgm:t>
    </dgm:pt>
    <dgm:pt modelId="{DFA686E6-B737-4919-B891-B7ED7F5723D9}" type="pres">
      <dgm:prSet presAssocID="{F435C3B7-755B-44B1-B21F-7457DAA2F8C1}" presName="spacer" presStyleCnt="0"/>
      <dgm:spPr/>
    </dgm:pt>
    <dgm:pt modelId="{A498E49C-7CE3-490D-BE2E-F83A205FD049}" type="pres">
      <dgm:prSet presAssocID="{FC4A6031-130C-4668-AEC9-050490F985E9}" presName="parentText" presStyleLbl="node1" presStyleIdx="4" presStyleCnt="6" custScaleY="102678" custLinFactNeighborY="5356">
        <dgm:presLayoutVars>
          <dgm:chMax val="0"/>
          <dgm:bulletEnabled val="1"/>
        </dgm:presLayoutVars>
      </dgm:prSet>
      <dgm:spPr/>
      <dgm:t>
        <a:bodyPr/>
        <a:lstStyle/>
        <a:p>
          <a:endParaRPr lang="en-IN"/>
        </a:p>
      </dgm:t>
    </dgm:pt>
    <dgm:pt modelId="{B02D54A4-1E87-4757-99D1-70ACA1CA6E97}" type="pres">
      <dgm:prSet presAssocID="{D1774EFE-26BA-4706-A4BB-E3E3F961814B}" presName="spacer" presStyleCnt="0"/>
      <dgm:spPr/>
    </dgm:pt>
    <dgm:pt modelId="{0FF81F32-01C1-4403-8C30-A36EE569EB5D}" type="pres">
      <dgm:prSet presAssocID="{2C2DE9A9-FF71-4D2F-AE8D-BAA9C6916848}" presName="parentText" presStyleLbl="node1" presStyleIdx="5" presStyleCnt="6" custScaleY="102678" custLinFactNeighborY="5356">
        <dgm:presLayoutVars>
          <dgm:chMax val="0"/>
          <dgm:bulletEnabled val="1"/>
        </dgm:presLayoutVars>
      </dgm:prSet>
      <dgm:spPr/>
      <dgm:t>
        <a:bodyPr/>
        <a:lstStyle/>
        <a:p>
          <a:endParaRPr lang="en-IN"/>
        </a:p>
      </dgm:t>
    </dgm:pt>
  </dgm:ptLst>
  <dgm:cxnLst>
    <dgm:cxn modelId="{A7A3F02E-4717-4419-A092-C60B481C5B7B}" type="presOf" srcId="{FC4A6031-130C-4668-AEC9-050490F985E9}" destId="{A498E49C-7CE3-490D-BE2E-F83A205FD049}" srcOrd="0" destOrd="0" presId="urn:microsoft.com/office/officeart/2005/8/layout/vList2"/>
    <dgm:cxn modelId="{BBA2D147-26C1-4E99-800C-3B75ABF5E352}" srcId="{9C687EB4-342B-48BE-A9E2-15BCDE19EA8C}" destId="{C006A0D8-5AF5-4839-8564-5C28F9C36E73}" srcOrd="3" destOrd="0" parTransId="{9835A897-97AE-4C36-BB0C-3DD2143CBFBF}" sibTransId="{F435C3B7-755B-44B1-B21F-7457DAA2F8C1}"/>
    <dgm:cxn modelId="{D19FAE95-2105-4A36-90EE-FE84A42A2EB5}" type="presOf" srcId="{5973250E-CB15-44F0-AD4B-D2B90E723502}" destId="{15A2707C-5B13-466D-8DE6-DDC5954969A4}" srcOrd="0" destOrd="0" presId="urn:microsoft.com/office/officeart/2005/8/layout/vList2"/>
    <dgm:cxn modelId="{EF44ABED-43AD-4912-8D9D-7A5B4DF12181}" srcId="{9C687EB4-342B-48BE-A9E2-15BCDE19EA8C}" destId="{2C2DE9A9-FF71-4D2F-AE8D-BAA9C6916848}" srcOrd="5" destOrd="0" parTransId="{6FAC1CD9-0682-4611-B875-5E5A9CA4F629}" sibTransId="{9AA269AC-77DD-4AE6-8C6C-A8B2FED80982}"/>
    <dgm:cxn modelId="{4D96C72D-7D3C-46AC-BECB-C30EC722B70E}" srcId="{9C687EB4-342B-48BE-A9E2-15BCDE19EA8C}" destId="{FC4A6031-130C-4668-AEC9-050490F985E9}" srcOrd="4" destOrd="0" parTransId="{421367AC-DD06-41E9-8DEB-40384D1CFFA3}" sibTransId="{D1774EFE-26BA-4706-A4BB-E3E3F961814B}"/>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B875E341-9523-4639-85E3-AD39F073A227}" srcId="{9C687EB4-342B-48BE-A9E2-15BCDE19EA8C}" destId="{5973250E-CB15-44F0-AD4B-D2B90E723502}" srcOrd="2" destOrd="0" parTransId="{F5BF7211-75BA-43BA-824F-E10854A0F585}" sibTransId="{4DCBA3A9-F898-4763-BAA4-2CE6811340E1}"/>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1" destOrd="0" parTransId="{B6EFD5C9-D534-44F6-81B8-0AAC3BD5C026}" sibTransId="{564BB075-0D98-4802-BFA5-A66080DD038C}"/>
    <dgm:cxn modelId="{99D771EB-010C-4151-97FB-DC4265A22977}" type="presOf" srcId="{C006A0D8-5AF5-4839-8564-5C28F9C36E73}" destId="{518F8B7D-A50C-4E7A-A6FF-356DFE421E70}"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83DDD8FA-7082-45FD-8288-47FCD088D49E}" type="presOf" srcId="{2C2DE9A9-FF71-4D2F-AE8D-BAA9C6916848}" destId="{0FF81F32-01C1-4403-8C30-A36EE569EB5D}"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1854D14D-F2C6-4539-A829-64EF5BBAACF0}" type="presParOf" srcId="{D27CAE58-43D1-4B53-AD56-0E059D434441}" destId="{84C3F513-C606-43CD-BE29-4ECC84C14DB8}" srcOrd="2" destOrd="0" presId="urn:microsoft.com/office/officeart/2005/8/layout/vList2"/>
    <dgm:cxn modelId="{72F04FC3-7A1F-4CC2-8B40-6734BC5E318D}" type="presParOf" srcId="{D27CAE58-43D1-4B53-AD56-0E059D434441}" destId="{11D46F1A-53A3-4534-A09B-F80264F3E9D1}" srcOrd="3" destOrd="0" presId="urn:microsoft.com/office/officeart/2005/8/layout/vList2"/>
    <dgm:cxn modelId="{E0072EAD-FC87-44FC-B1AD-926864339411}" type="presParOf" srcId="{D27CAE58-43D1-4B53-AD56-0E059D434441}" destId="{15A2707C-5B13-466D-8DE6-DDC5954969A4}" srcOrd="4" destOrd="0" presId="urn:microsoft.com/office/officeart/2005/8/layout/vList2"/>
    <dgm:cxn modelId="{9682CB83-23DF-4AAC-8980-8BF588092022}" type="presParOf" srcId="{D27CAE58-43D1-4B53-AD56-0E059D434441}" destId="{F0011A7F-0E6A-41A4-828B-20EC93853A24}" srcOrd="5" destOrd="0" presId="urn:microsoft.com/office/officeart/2005/8/layout/vList2"/>
    <dgm:cxn modelId="{E8AF1799-FCAB-4AF0-8E3C-60A0491513AA}" type="presParOf" srcId="{D27CAE58-43D1-4B53-AD56-0E059D434441}" destId="{518F8B7D-A50C-4E7A-A6FF-356DFE421E70}" srcOrd="6" destOrd="0" presId="urn:microsoft.com/office/officeart/2005/8/layout/vList2"/>
    <dgm:cxn modelId="{76DA287C-0697-403E-9DDD-756EEE335785}" type="presParOf" srcId="{D27CAE58-43D1-4B53-AD56-0E059D434441}" destId="{DFA686E6-B737-4919-B891-B7ED7F5723D9}" srcOrd="7" destOrd="0" presId="urn:microsoft.com/office/officeart/2005/8/layout/vList2"/>
    <dgm:cxn modelId="{824D51B1-D9E5-473A-AAE3-4B8E0CFD6182}" type="presParOf" srcId="{D27CAE58-43D1-4B53-AD56-0E059D434441}" destId="{A498E49C-7CE3-490D-BE2E-F83A205FD049}" srcOrd="8" destOrd="0" presId="urn:microsoft.com/office/officeart/2005/8/layout/vList2"/>
    <dgm:cxn modelId="{C82DF595-A56D-495C-A323-1DBF7722739C}" type="presParOf" srcId="{D27CAE58-43D1-4B53-AD56-0E059D434441}" destId="{B02D54A4-1E87-4757-99D1-70ACA1CA6E97}" srcOrd="9" destOrd="0" presId="urn:microsoft.com/office/officeart/2005/8/layout/vList2"/>
    <dgm:cxn modelId="{AFDE935E-8297-4778-B0CA-5E08E377B5E0}" type="presParOf" srcId="{D27CAE58-43D1-4B53-AD56-0E059D434441}" destId="{0FF81F32-01C1-4403-8C30-A36EE569EB5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000" b="1" i="0" dirty="0"/>
            <a:t>Strings</a:t>
          </a:r>
          <a:endParaRPr lang="en-US" sz="2000" b="1"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dgm:spPr/>
      <dgm:t>
        <a:bodyPr/>
        <a:lstStyle/>
        <a:p>
          <a:r>
            <a:rPr lang="en-US" b="0" i="0" dirty="0"/>
            <a:t>Practice Questions</a:t>
          </a:r>
          <a:endParaRPr lang="en-US" dirty="0"/>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5973250E-CB15-44F0-AD4B-D2B90E723502}">
      <dgm:prSet/>
      <dgm:spPr/>
      <dgm:t>
        <a:bodyPr/>
        <a:lstStyle/>
        <a:p>
          <a:r>
            <a:rPr lang="en-US" b="0" i="0" dirty="0"/>
            <a:t>input(), print() </a:t>
          </a:r>
          <a:endParaRPr lang="en-US" dirty="0"/>
        </a:p>
      </dgm:t>
    </dgm:pt>
    <dgm:pt modelId="{F5BF7211-75BA-43BA-824F-E10854A0F585}" type="parTrans" cxnId="{B875E341-9523-4639-85E3-AD39F073A227}">
      <dgm:prSet/>
      <dgm:spPr/>
      <dgm:t>
        <a:bodyPr/>
        <a:lstStyle/>
        <a:p>
          <a:endParaRPr lang="en-US"/>
        </a:p>
      </dgm:t>
    </dgm:pt>
    <dgm:pt modelId="{4DCBA3A9-F898-4763-BAA4-2CE6811340E1}" type="sibTrans" cxnId="{B875E341-9523-4639-85E3-AD39F073A227}">
      <dgm:prSet/>
      <dgm:spPr/>
      <dgm:t>
        <a:bodyPr/>
        <a:lstStyle/>
        <a:p>
          <a:endParaRPr lang="en-US"/>
        </a:p>
      </dgm:t>
    </dgm:pt>
    <dgm:pt modelId="{C006A0D8-5AF5-4839-8564-5C28F9C36E73}">
      <dgm:prSet/>
      <dgm:spPr/>
      <dgm:t>
        <a:bodyPr/>
        <a:lstStyle/>
        <a:p>
          <a:r>
            <a:rPr lang="en-US" b="0" i="0" dirty="0"/>
            <a:t>split and join</a:t>
          </a:r>
          <a:endParaRPr lang="en-US" dirty="0"/>
        </a:p>
      </dgm:t>
    </dgm:pt>
    <dgm:pt modelId="{9835A897-97AE-4C36-BB0C-3DD2143CBFBF}" type="parTrans" cxnId="{BBA2D147-26C1-4E99-800C-3B75ABF5E352}">
      <dgm:prSet/>
      <dgm:spPr/>
      <dgm:t>
        <a:bodyPr/>
        <a:lstStyle/>
        <a:p>
          <a:endParaRPr lang="en-US"/>
        </a:p>
      </dgm:t>
    </dgm:pt>
    <dgm:pt modelId="{F435C3B7-755B-44B1-B21F-7457DAA2F8C1}" type="sibTrans" cxnId="{BBA2D147-26C1-4E99-800C-3B75ABF5E352}">
      <dgm:prSet/>
      <dgm:spPr/>
      <dgm:t>
        <a:bodyPr/>
        <a:lstStyle/>
        <a:p>
          <a:endParaRPr lang="en-US"/>
        </a:p>
      </dgm:t>
    </dgm:pt>
    <dgm:pt modelId="{2C2DE9A9-FF71-4D2F-AE8D-BAA9C6916848}">
      <dgm:prSet/>
      <dgm:spPr/>
      <dgm:t>
        <a:bodyPr/>
        <a:lstStyle/>
        <a:p>
          <a:r>
            <a:rPr lang="en-US" b="0" i="0" dirty="0" err="1"/>
            <a:t>builtin</a:t>
          </a:r>
          <a:r>
            <a:rPr lang="en-US" b="0" i="0" dirty="0"/>
            <a:t> functions related to find</a:t>
          </a:r>
          <a:endParaRPr lang="en-US" dirty="0"/>
        </a:p>
      </dgm:t>
    </dgm:pt>
    <dgm:pt modelId="{6FAC1CD9-0682-4611-B875-5E5A9CA4F629}" type="parTrans" cxnId="{EF44ABED-43AD-4912-8D9D-7A5B4DF12181}">
      <dgm:prSet/>
      <dgm:spPr/>
      <dgm:t>
        <a:bodyPr/>
        <a:lstStyle/>
        <a:p>
          <a:endParaRPr lang="en-US"/>
        </a:p>
      </dgm:t>
    </dgm:pt>
    <dgm:pt modelId="{9AA269AC-77DD-4AE6-8C6C-A8B2FED80982}" type="sibTrans" cxnId="{EF44ABED-43AD-4912-8D9D-7A5B4DF12181}">
      <dgm:prSet/>
      <dgm:spPr/>
      <dgm:t>
        <a:bodyPr/>
        <a:lstStyle/>
        <a:p>
          <a:endParaRPr lang="en-US"/>
        </a:p>
      </dgm:t>
    </dgm:pt>
    <dgm:pt modelId="{0281F544-6C6D-42C1-BBA1-69F6A70B0831}">
      <dgm:prSet/>
      <dgm:spPr/>
      <dgm:t>
        <a:bodyPr/>
        <a:lstStyle/>
        <a:p>
          <a:r>
            <a:rPr lang="en-US" b="0" i="0" dirty="0"/>
            <a:t>replace and count </a:t>
          </a:r>
          <a:r>
            <a:rPr lang="en-US" b="0" i="0" dirty="0" err="1"/>
            <a:t>builtin</a:t>
          </a:r>
          <a:r>
            <a:rPr lang="en-US" b="0" i="0" dirty="0"/>
            <a:t> </a:t>
          </a:r>
          <a:r>
            <a:rPr lang="en-US" b="0" i="0" dirty="0" err="1"/>
            <a:t>funcitons</a:t>
          </a:r>
          <a:endParaRPr lang="en-US" dirty="0"/>
        </a:p>
      </dgm:t>
    </dgm:pt>
    <dgm:pt modelId="{F0C0C226-FFFD-4139-858E-CBBF0618F019}" type="parTrans" cxnId="{7BEF979A-A0BC-4B74-B317-D800988723DF}">
      <dgm:prSet/>
      <dgm:spPr/>
      <dgm:t>
        <a:bodyPr/>
        <a:lstStyle/>
        <a:p>
          <a:endParaRPr lang="en-US"/>
        </a:p>
      </dgm:t>
    </dgm:pt>
    <dgm:pt modelId="{286BDE74-112D-4B53-8FAE-4A0B1048DC78}" type="sibTrans" cxnId="{7BEF979A-A0BC-4B74-B317-D800988723DF}">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6"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84C3F513-C606-43CD-BE29-4ECC84C14DB8}" type="pres">
      <dgm:prSet presAssocID="{D66F1614-D85E-4C9F-AEF2-F6CD707D54CC}" presName="parentText" presStyleLbl="node1" presStyleIdx="1" presStyleCnt="6" custScaleY="102678"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15A2707C-5B13-466D-8DE6-DDC5954969A4}" type="pres">
      <dgm:prSet presAssocID="{5973250E-CB15-44F0-AD4B-D2B90E723502}" presName="parentText" presStyleLbl="node1" presStyleIdx="2" presStyleCnt="6" custScaleY="102678" custLinFactNeighborY="5356">
        <dgm:presLayoutVars>
          <dgm:chMax val="0"/>
          <dgm:bulletEnabled val="1"/>
        </dgm:presLayoutVars>
      </dgm:prSet>
      <dgm:spPr/>
      <dgm:t>
        <a:bodyPr/>
        <a:lstStyle/>
        <a:p>
          <a:endParaRPr lang="en-IN"/>
        </a:p>
      </dgm:t>
    </dgm:pt>
    <dgm:pt modelId="{F0011A7F-0E6A-41A4-828B-20EC93853A24}" type="pres">
      <dgm:prSet presAssocID="{4DCBA3A9-F898-4763-BAA4-2CE6811340E1}" presName="spacer" presStyleCnt="0"/>
      <dgm:spPr/>
    </dgm:pt>
    <dgm:pt modelId="{518F8B7D-A50C-4E7A-A6FF-356DFE421E70}" type="pres">
      <dgm:prSet presAssocID="{C006A0D8-5AF5-4839-8564-5C28F9C36E73}" presName="parentText" presStyleLbl="node1" presStyleIdx="3" presStyleCnt="6" custScaleY="102678" custLinFactNeighborY="5356">
        <dgm:presLayoutVars>
          <dgm:chMax val="0"/>
          <dgm:bulletEnabled val="1"/>
        </dgm:presLayoutVars>
      </dgm:prSet>
      <dgm:spPr/>
      <dgm:t>
        <a:bodyPr/>
        <a:lstStyle/>
        <a:p>
          <a:endParaRPr lang="en-IN"/>
        </a:p>
      </dgm:t>
    </dgm:pt>
    <dgm:pt modelId="{DFA686E6-B737-4919-B891-B7ED7F5723D9}" type="pres">
      <dgm:prSet presAssocID="{F435C3B7-755B-44B1-B21F-7457DAA2F8C1}" presName="spacer" presStyleCnt="0"/>
      <dgm:spPr/>
    </dgm:pt>
    <dgm:pt modelId="{0FF81F32-01C1-4403-8C30-A36EE569EB5D}" type="pres">
      <dgm:prSet presAssocID="{2C2DE9A9-FF71-4D2F-AE8D-BAA9C6916848}" presName="parentText" presStyleLbl="node1" presStyleIdx="4" presStyleCnt="6" custScaleY="102678" custLinFactNeighborY="5356">
        <dgm:presLayoutVars>
          <dgm:chMax val="0"/>
          <dgm:bulletEnabled val="1"/>
        </dgm:presLayoutVars>
      </dgm:prSet>
      <dgm:spPr/>
      <dgm:t>
        <a:bodyPr/>
        <a:lstStyle/>
        <a:p>
          <a:endParaRPr lang="en-IN"/>
        </a:p>
      </dgm:t>
    </dgm:pt>
    <dgm:pt modelId="{E34F8135-05A8-479A-AB81-95D375064064}" type="pres">
      <dgm:prSet presAssocID="{9AA269AC-77DD-4AE6-8C6C-A8B2FED80982}" presName="spacer" presStyleCnt="0"/>
      <dgm:spPr/>
    </dgm:pt>
    <dgm:pt modelId="{9134A0DB-21F1-44DC-A1F2-08CB9FA35A69}" type="pres">
      <dgm:prSet presAssocID="{0281F544-6C6D-42C1-BBA1-69F6A70B0831}" presName="parentText" presStyleLbl="node1" presStyleIdx="5" presStyleCnt="6" custScaleY="102678" custLinFactNeighborY="5356">
        <dgm:presLayoutVars>
          <dgm:chMax val="0"/>
          <dgm:bulletEnabled val="1"/>
        </dgm:presLayoutVars>
      </dgm:prSet>
      <dgm:spPr/>
      <dgm:t>
        <a:bodyPr/>
        <a:lstStyle/>
        <a:p>
          <a:endParaRPr lang="en-IN"/>
        </a:p>
      </dgm:t>
    </dgm:pt>
  </dgm:ptLst>
  <dgm:cxnLst>
    <dgm:cxn modelId="{BBA2D147-26C1-4E99-800C-3B75ABF5E352}" srcId="{9C687EB4-342B-48BE-A9E2-15BCDE19EA8C}" destId="{C006A0D8-5AF5-4839-8564-5C28F9C36E73}" srcOrd="3" destOrd="0" parTransId="{9835A897-97AE-4C36-BB0C-3DD2143CBFBF}" sibTransId="{F435C3B7-755B-44B1-B21F-7457DAA2F8C1}"/>
    <dgm:cxn modelId="{D19FAE95-2105-4A36-90EE-FE84A42A2EB5}" type="presOf" srcId="{5973250E-CB15-44F0-AD4B-D2B90E723502}" destId="{15A2707C-5B13-466D-8DE6-DDC5954969A4}" srcOrd="0" destOrd="0" presId="urn:microsoft.com/office/officeart/2005/8/layout/vList2"/>
    <dgm:cxn modelId="{EF44ABED-43AD-4912-8D9D-7A5B4DF12181}" srcId="{9C687EB4-342B-48BE-A9E2-15BCDE19EA8C}" destId="{2C2DE9A9-FF71-4D2F-AE8D-BAA9C6916848}" srcOrd="4" destOrd="0" parTransId="{6FAC1CD9-0682-4611-B875-5E5A9CA4F629}" sibTransId="{9AA269AC-77DD-4AE6-8C6C-A8B2FED8098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B875E341-9523-4639-85E3-AD39F073A227}" srcId="{9C687EB4-342B-48BE-A9E2-15BCDE19EA8C}" destId="{5973250E-CB15-44F0-AD4B-D2B90E723502}" srcOrd="2" destOrd="0" parTransId="{F5BF7211-75BA-43BA-824F-E10854A0F585}" sibTransId="{4DCBA3A9-F898-4763-BAA4-2CE6811340E1}"/>
    <dgm:cxn modelId="{D7D9ED95-BFB2-4B64-9A3C-84332A338A8B}" type="presOf" srcId="{0281F544-6C6D-42C1-BBA1-69F6A70B0831}" destId="{9134A0DB-21F1-44DC-A1F2-08CB9FA35A69}" srcOrd="0" destOrd="0" presId="urn:microsoft.com/office/officeart/2005/8/layout/vList2"/>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1" destOrd="0" parTransId="{B6EFD5C9-D534-44F6-81B8-0AAC3BD5C026}" sibTransId="{564BB075-0D98-4802-BFA5-A66080DD038C}"/>
    <dgm:cxn modelId="{99D771EB-010C-4151-97FB-DC4265A22977}" type="presOf" srcId="{C006A0D8-5AF5-4839-8564-5C28F9C36E73}" destId="{518F8B7D-A50C-4E7A-A6FF-356DFE421E70}" srcOrd="0" destOrd="0" presId="urn:microsoft.com/office/officeart/2005/8/layout/vList2"/>
    <dgm:cxn modelId="{7BEF979A-A0BC-4B74-B317-D800988723DF}" srcId="{9C687EB4-342B-48BE-A9E2-15BCDE19EA8C}" destId="{0281F544-6C6D-42C1-BBA1-69F6A70B0831}" srcOrd="5" destOrd="0" parTransId="{F0C0C226-FFFD-4139-858E-CBBF0618F019}" sibTransId="{286BDE74-112D-4B53-8FAE-4A0B1048DC78}"/>
    <dgm:cxn modelId="{CF2435C3-C437-469C-95B0-92777759CB12}" srcId="{9C687EB4-342B-48BE-A9E2-15BCDE19EA8C}" destId="{41CED60D-C11D-4F4F-9F85-60C7A8C1A8AB}" srcOrd="0" destOrd="0" parTransId="{7C83A082-F428-40F0-A73E-7E83984C06A6}" sibTransId="{E8803F1D-A6EC-4A46-A577-A16173B31F57}"/>
    <dgm:cxn modelId="{83DDD8FA-7082-45FD-8288-47FCD088D49E}" type="presOf" srcId="{2C2DE9A9-FF71-4D2F-AE8D-BAA9C6916848}" destId="{0FF81F32-01C1-4403-8C30-A36EE569EB5D}"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1854D14D-F2C6-4539-A829-64EF5BBAACF0}" type="presParOf" srcId="{D27CAE58-43D1-4B53-AD56-0E059D434441}" destId="{84C3F513-C606-43CD-BE29-4ECC84C14DB8}" srcOrd="2" destOrd="0" presId="urn:microsoft.com/office/officeart/2005/8/layout/vList2"/>
    <dgm:cxn modelId="{72F04FC3-7A1F-4CC2-8B40-6734BC5E318D}" type="presParOf" srcId="{D27CAE58-43D1-4B53-AD56-0E059D434441}" destId="{11D46F1A-53A3-4534-A09B-F80264F3E9D1}" srcOrd="3" destOrd="0" presId="urn:microsoft.com/office/officeart/2005/8/layout/vList2"/>
    <dgm:cxn modelId="{E0072EAD-FC87-44FC-B1AD-926864339411}" type="presParOf" srcId="{D27CAE58-43D1-4B53-AD56-0E059D434441}" destId="{15A2707C-5B13-466D-8DE6-DDC5954969A4}" srcOrd="4" destOrd="0" presId="urn:microsoft.com/office/officeart/2005/8/layout/vList2"/>
    <dgm:cxn modelId="{9682CB83-23DF-4AAC-8980-8BF588092022}" type="presParOf" srcId="{D27CAE58-43D1-4B53-AD56-0E059D434441}" destId="{F0011A7F-0E6A-41A4-828B-20EC93853A24}" srcOrd="5" destOrd="0" presId="urn:microsoft.com/office/officeart/2005/8/layout/vList2"/>
    <dgm:cxn modelId="{E8AF1799-FCAB-4AF0-8E3C-60A0491513AA}" type="presParOf" srcId="{D27CAE58-43D1-4B53-AD56-0E059D434441}" destId="{518F8B7D-A50C-4E7A-A6FF-356DFE421E70}" srcOrd="6" destOrd="0" presId="urn:microsoft.com/office/officeart/2005/8/layout/vList2"/>
    <dgm:cxn modelId="{76DA287C-0697-403E-9DDD-756EEE335785}" type="presParOf" srcId="{D27CAE58-43D1-4B53-AD56-0E059D434441}" destId="{DFA686E6-B737-4919-B891-B7ED7F5723D9}" srcOrd="7" destOrd="0" presId="urn:microsoft.com/office/officeart/2005/8/layout/vList2"/>
    <dgm:cxn modelId="{AFDE935E-8297-4778-B0CA-5E08E377B5E0}" type="presParOf" srcId="{D27CAE58-43D1-4B53-AD56-0E059D434441}" destId="{0FF81F32-01C1-4403-8C30-A36EE569EB5D}" srcOrd="8" destOrd="0" presId="urn:microsoft.com/office/officeart/2005/8/layout/vList2"/>
    <dgm:cxn modelId="{32C1E6B8-83C8-4131-A9F8-B72EE109E362}" type="presParOf" srcId="{D27CAE58-43D1-4B53-AD56-0E059D434441}" destId="{E34F8135-05A8-479A-AB81-95D375064064}" srcOrd="9" destOrd="0" presId="urn:microsoft.com/office/officeart/2005/8/layout/vList2"/>
    <dgm:cxn modelId="{4BD1E946-866C-47DD-8882-B61D3C7A70CA}" type="presParOf" srcId="{D27CAE58-43D1-4B53-AD56-0E059D434441}" destId="{9134A0DB-21F1-44DC-A1F2-08CB9FA35A6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Different Patterns and Series</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dgm:spPr/>
      <dgm:t>
        <a:bodyPr/>
        <a:lstStyle/>
        <a:p>
          <a:r>
            <a:rPr lang="en-US" b="0" i="0" dirty="0"/>
            <a:t>String built-in functions</a:t>
          </a:r>
          <a:endParaRPr lang="en-US" dirty="0"/>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05A2ADF0-853D-4AB4-8643-2C53FD4DC734}">
      <dgm:prSet/>
      <dgm:spPr/>
      <dgm:t>
        <a:bodyPr/>
        <a:lstStyle/>
        <a:p>
          <a:r>
            <a:rPr lang="en-US" b="0" i="0" dirty="0"/>
            <a:t>Lists</a:t>
          </a:r>
          <a:endParaRPr lang="en-US" dirty="0"/>
        </a:p>
      </dgm:t>
    </dgm:pt>
    <dgm:pt modelId="{E90AFB5B-CFD3-416C-A77F-8FAB4BB3C103}" type="parTrans" cxnId="{7CE8B384-8DA3-42E8-9737-040DA396C115}">
      <dgm:prSet/>
      <dgm:spPr/>
      <dgm:t>
        <a:bodyPr/>
        <a:lstStyle/>
        <a:p>
          <a:endParaRPr lang="en-US"/>
        </a:p>
      </dgm:t>
    </dgm:pt>
    <dgm:pt modelId="{209D21B1-37C4-40F0-8406-CA5F2BB29ADB}" type="sibTrans" cxnId="{7CE8B384-8DA3-42E8-9737-040DA396C115}">
      <dgm:prSet/>
      <dgm:spPr/>
      <dgm:t>
        <a:bodyPr/>
        <a:lstStyle/>
        <a:p>
          <a:endParaRPr lang="en-US"/>
        </a:p>
      </dgm:t>
    </dgm:pt>
    <dgm:pt modelId="{597C205D-1EFA-4053-9821-A6237B9D7128}">
      <dgm:prSet/>
      <dgm:spPr/>
      <dgm:t>
        <a:bodyPr/>
        <a:lstStyle/>
        <a:p>
          <a:r>
            <a:rPr lang="en-US" b="0" i="0" dirty="0"/>
            <a:t>Negative index and slicing</a:t>
          </a:r>
          <a:endParaRPr lang="en-US" dirty="0"/>
        </a:p>
      </dgm:t>
    </dgm:pt>
    <dgm:pt modelId="{F8340055-532F-494A-AEFE-21C7CC6F67DA}" type="parTrans" cxnId="{9FE33556-01A5-4399-BE03-F9815B7DAB11}">
      <dgm:prSet/>
      <dgm:spPr/>
      <dgm:t>
        <a:bodyPr/>
        <a:lstStyle/>
        <a:p>
          <a:endParaRPr lang="en-US"/>
        </a:p>
      </dgm:t>
    </dgm:pt>
    <dgm:pt modelId="{FE380F7F-2ACF-4AD8-BDE4-688027864836}" type="sibTrans" cxnId="{9FE33556-01A5-4399-BE03-F9815B7DAB11}">
      <dgm:prSet/>
      <dgm:spPr/>
      <dgm:t>
        <a:bodyPr/>
        <a:lstStyle/>
        <a:p>
          <a:endParaRPr lang="en-US"/>
        </a:p>
      </dgm:t>
    </dgm:pt>
    <dgm:pt modelId="{C206B9F6-FF7E-4F16-A2AA-5064A2F1AF6F}">
      <dgm:prSet/>
      <dgm:spPr/>
      <dgm:t>
        <a:bodyPr/>
        <a:lstStyle/>
        <a:p>
          <a:r>
            <a:rPr lang="en-US" b="0" i="0" dirty="0">
              <a:solidFill>
                <a:prstClr val="white"/>
              </a:solidFill>
              <a:latin typeface="Univers"/>
              <a:ea typeface="+mn-ea"/>
              <a:cs typeface="+mn-cs"/>
            </a:rPr>
            <a:t>String Questions</a:t>
          </a:r>
        </a:p>
      </dgm:t>
    </dgm:pt>
    <dgm:pt modelId="{F3616230-9DDA-4E6E-8C6F-07F7B44491B8}" type="parTrans" cxnId="{0ED5B298-F4CA-4250-A279-4402D9C43DBF}">
      <dgm:prSet/>
      <dgm:spPr/>
      <dgm:t>
        <a:bodyPr/>
        <a:lstStyle/>
        <a:p>
          <a:endParaRPr lang="en-US"/>
        </a:p>
      </dgm:t>
    </dgm:pt>
    <dgm:pt modelId="{828A1071-4DCC-4E3A-B231-B2E2C8B1FBD8}" type="sibTrans" cxnId="{0ED5B298-F4CA-4250-A279-4402D9C43DBF}">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5"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3925D188-A10B-4E56-AC85-379BFB3CF53E}" type="pres">
      <dgm:prSet presAssocID="{C206B9F6-FF7E-4F16-A2AA-5064A2F1AF6F}" presName="parentText" presStyleLbl="node1" presStyleIdx="1" presStyleCnt="5" custScaleY="102678" custLinFactNeighborY="5356">
        <dgm:presLayoutVars>
          <dgm:chMax val="0"/>
          <dgm:bulletEnabled val="1"/>
        </dgm:presLayoutVars>
      </dgm:prSet>
      <dgm:spPr/>
      <dgm:t>
        <a:bodyPr/>
        <a:lstStyle/>
        <a:p>
          <a:endParaRPr lang="en-IN"/>
        </a:p>
      </dgm:t>
    </dgm:pt>
    <dgm:pt modelId="{A4820B52-CB0D-45B9-86C6-B104C4710254}" type="pres">
      <dgm:prSet presAssocID="{828A1071-4DCC-4E3A-B231-B2E2C8B1FBD8}" presName="spacer" presStyleCnt="0"/>
      <dgm:spPr/>
    </dgm:pt>
    <dgm:pt modelId="{84C3F513-C606-43CD-BE29-4ECC84C14DB8}" type="pres">
      <dgm:prSet presAssocID="{D66F1614-D85E-4C9F-AEF2-F6CD707D54CC}" presName="parentText" presStyleLbl="node1" presStyleIdx="2" presStyleCnt="5" custScaleY="102678"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8DA0BF76-9347-40CD-8F44-C0AB269582AC}" type="pres">
      <dgm:prSet presAssocID="{05A2ADF0-853D-4AB4-8643-2C53FD4DC734}" presName="parentText" presStyleLbl="node1" presStyleIdx="3" presStyleCnt="5" custScaleY="102678" custLinFactNeighborY="5356">
        <dgm:presLayoutVars>
          <dgm:chMax val="0"/>
          <dgm:bulletEnabled val="1"/>
        </dgm:presLayoutVars>
      </dgm:prSet>
      <dgm:spPr/>
      <dgm:t>
        <a:bodyPr/>
        <a:lstStyle/>
        <a:p>
          <a:endParaRPr lang="en-IN"/>
        </a:p>
      </dgm:t>
    </dgm:pt>
    <dgm:pt modelId="{A3F27233-0D34-4927-A4CF-31B43850771A}" type="pres">
      <dgm:prSet presAssocID="{209D21B1-37C4-40F0-8406-CA5F2BB29ADB}" presName="spacer" presStyleCnt="0"/>
      <dgm:spPr/>
    </dgm:pt>
    <dgm:pt modelId="{1CB6F4CC-962C-4567-BC74-2ECFD27D9B2F}" type="pres">
      <dgm:prSet presAssocID="{597C205D-1EFA-4053-9821-A6237B9D7128}" presName="parentText" presStyleLbl="node1" presStyleIdx="4" presStyleCnt="5" custScaleY="102678" custLinFactNeighborY="5356">
        <dgm:presLayoutVars>
          <dgm:chMax val="0"/>
          <dgm:bulletEnabled val="1"/>
        </dgm:presLayoutVars>
      </dgm:prSet>
      <dgm:spPr/>
      <dgm:t>
        <a:bodyPr/>
        <a:lstStyle/>
        <a:p>
          <a:endParaRPr lang="en-IN"/>
        </a:p>
      </dgm:t>
    </dgm:pt>
  </dgm:ptLst>
  <dgm:cxnLst>
    <dgm:cxn modelId="{53E9FC41-F8EE-41F5-B10B-6380FC972853}" type="presOf" srcId="{C206B9F6-FF7E-4F16-A2AA-5064A2F1AF6F}" destId="{3925D188-A10B-4E56-AC85-379BFB3CF53E}" srcOrd="0" destOrd="0" presId="urn:microsoft.com/office/officeart/2005/8/layout/vList2"/>
    <dgm:cxn modelId="{9FE33556-01A5-4399-BE03-F9815B7DAB11}" srcId="{9C687EB4-342B-48BE-A9E2-15BCDE19EA8C}" destId="{597C205D-1EFA-4053-9821-A6237B9D7128}" srcOrd="4" destOrd="0" parTransId="{F8340055-532F-494A-AEFE-21C7CC6F67DA}" sibTransId="{FE380F7F-2ACF-4AD8-BDE4-688027864836}"/>
    <dgm:cxn modelId="{7CE8B384-8DA3-42E8-9737-040DA396C115}" srcId="{9C687EB4-342B-48BE-A9E2-15BCDE19EA8C}" destId="{05A2ADF0-853D-4AB4-8643-2C53FD4DC734}" srcOrd="3" destOrd="0" parTransId="{E90AFB5B-CFD3-416C-A77F-8FAB4BB3C103}" sibTransId="{209D21B1-37C4-40F0-8406-CA5F2BB29ADB}"/>
    <dgm:cxn modelId="{46632225-4A3C-4879-8A31-D84231523057}" type="presOf" srcId="{05A2ADF0-853D-4AB4-8643-2C53FD4DC734}" destId="{8DA0BF76-9347-40CD-8F44-C0AB269582AC}" srcOrd="0" destOrd="0" presId="urn:microsoft.com/office/officeart/2005/8/layout/vList2"/>
    <dgm:cxn modelId="{0ED5B298-F4CA-4250-A279-4402D9C43DBF}" srcId="{9C687EB4-342B-48BE-A9E2-15BCDE19EA8C}" destId="{C206B9F6-FF7E-4F16-A2AA-5064A2F1AF6F}" srcOrd="1" destOrd="0" parTransId="{F3616230-9DDA-4E6E-8C6F-07F7B44491B8}" sibTransId="{828A1071-4DCC-4E3A-B231-B2E2C8B1FBD8}"/>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2" destOrd="0" parTransId="{B6EFD5C9-D534-44F6-81B8-0AAC3BD5C026}" sibTransId="{564BB075-0D98-4802-BFA5-A66080DD038C}"/>
    <dgm:cxn modelId="{767D211E-948A-4A44-9CFB-D7B50FD1BDDE}" type="presOf" srcId="{597C205D-1EFA-4053-9821-A6237B9D7128}" destId="{1CB6F4CC-962C-4567-BC74-2ECFD27D9B2F}"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FB484577-A450-4F94-899B-D7062A1EC362}" type="presParOf" srcId="{D27CAE58-43D1-4B53-AD56-0E059D434441}" destId="{3925D188-A10B-4E56-AC85-379BFB3CF53E}" srcOrd="2" destOrd="0" presId="urn:microsoft.com/office/officeart/2005/8/layout/vList2"/>
    <dgm:cxn modelId="{90D197B2-D4BA-4018-A6DA-C773DC74AE51}" type="presParOf" srcId="{D27CAE58-43D1-4B53-AD56-0E059D434441}" destId="{A4820B52-CB0D-45B9-86C6-B104C4710254}" srcOrd="3" destOrd="0" presId="urn:microsoft.com/office/officeart/2005/8/layout/vList2"/>
    <dgm:cxn modelId="{1854D14D-F2C6-4539-A829-64EF5BBAACF0}" type="presParOf" srcId="{D27CAE58-43D1-4B53-AD56-0E059D434441}" destId="{84C3F513-C606-43CD-BE29-4ECC84C14DB8}" srcOrd="4" destOrd="0" presId="urn:microsoft.com/office/officeart/2005/8/layout/vList2"/>
    <dgm:cxn modelId="{72F04FC3-7A1F-4CC2-8B40-6734BC5E318D}" type="presParOf" srcId="{D27CAE58-43D1-4B53-AD56-0E059D434441}" destId="{11D46F1A-53A3-4534-A09B-F80264F3E9D1}" srcOrd="5" destOrd="0" presId="urn:microsoft.com/office/officeart/2005/8/layout/vList2"/>
    <dgm:cxn modelId="{9798FBC9-726E-4FD1-BF79-ECF47164AC48}" type="presParOf" srcId="{D27CAE58-43D1-4B53-AD56-0E059D434441}" destId="{8DA0BF76-9347-40CD-8F44-C0AB269582AC}" srcOrd="6" destOrd="0" presId="urn:microsoft.com/office/officeart/2005/8/layout/vList2"/>
    <dgm:cxn modelId="{1FFA9265-5D03-459B-8376-1631C933C7C0}" type="presParOf" srcId="{D27CAE58-43D1-4B53-AD56-0E059D434441}" destId="{A3F27233-0D34-4927-A4CF-31B43850771A}" srcOrd="7" destOrd="0" presId="urn:microsoft.com/office/officeart/2005/8/layout/vList2"/>
    <dgm:cxn modelId="{5ABE6FFA-4BBB-4069-AFAE-3B5FE86E03A7}" type="presParOf" srcId="{D27CAE58-43D1-4B53-AD56-0E059D434441}" destId="{1CB6F4CC-962C-4567-BC74-2ECFD27D9B2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600" b="0" i="0" kern="1200" dirty="0">
              <a:solidFill>
                <a:prstClr val="white"/>
              </a:solidFill>
              <a:latin typeface="Univers"/>
              <a:ea typeface="+mn-ea"/>
              <a:cs typeface="+mn-cs"/>
            </a:rPr>
            <a:t>Concatenation and </a:t>
          </a:r>
          <a:r>
            <a:rPr lang="en-US" sz="2600" b="0" i="0" kern="1200" dirty="0" err="1">
              <a:solidFill>
                <a:prstClr val="white"/>
              </a:solidFill>
              <a:latin typeface="Univers"/>
              <a:ea typeface="+mn-ea"/>
              <a:cs typeface="+mn-cs"/>
            </a:rPr>
            <a:t>ord</a:t>
          </a:r>
          <a:r>
            <a:rPr lang="en-US" sz="2600" b="0" i="0" kern="1200" dirty="0">
              <a:solidFill>
                <a:prstClr val="white"/>
              </a:solidFill>
              <a:latin typeface="Univers"/>
              <a:ea typeface="+mn-ea"/>
              <a:cs typeface="+mn-cs"/>
            </a:rPr>
            <a:t>()</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5973250E-CB15-44F0-AD4B-D2B90E723502}">
      <dgm:prSet/>
      <dgm:spPr/>
      <dgm:t>
        <a:bodyPr/>
        <a:lstStyle/>
        <a:p>
          <a:r>
            <a:rPr lang="en-US" b="0" i="0" dirty="0" err="1"/>
            <a:t>Builtin</a:t>
          </a:r>
          <a:r>
            <a:rPr lang="en-US" b="0" i="0" dirty="0"/>
            <a:t> Functions</a:t>
          </a:r>
          <a:endParaRPr lang="en-US" dirty="0"/>
        </a:p>
      </dgm:t>
    </dgm:pt>
    <dgm:pt modelId="{F5BF7211-75BA-43BA-824F-E10854A0F585}" type="parTrans" cxnId="{B875E341-9523-4639-85E3-AD39F073A227}">
      <dgm:prSet/>
      <dgm:spPr/>
      <dgm:t>
        <a:bodyPr/>
        <a:lstStyle/>
        <a:p>
          <a:endParaRPr lang="en-US"/>
        </a:p>
      </dgm:t>
    </dgm:pt>
    <dgm:pt modelId="{4DCBA3A9-F898-4763-BAA4-2CE6811340E1}" type="sibTrans" cxnId="{B875E341-9523-4639-85E3-AD39F073A227}">
      <dgm:prSet/>
      <dgm:spPr/>
      <dgm:t>
        <a:bodyPr/>
        <a:lstStyle/>
        <a:p>
          <a:endParaRPr lang="en-US"/>
        </a:p>
      </dgm:t>
    </dgm:pt>
    <dgm:pt modelId="{C0F73ED4-372C-407C-AF98-B2ED342C495F}">
      <dgm:prSet/>
      <dgm:spPr/>
      <dgm:t>
        <a:bodyPr/>
        <a:lstStyle/>
        <a:p>
          <a:r>
            <a:rPr lang="en-US" b="0" i="0" dirty="0"/>
            <a:t>Questions on Lists</a:t>
          </a:r>
          <a:endParaRPr lang="en-US" dirty="0"/>
        </a:p>
      </dgm:t>
    </dgm:pt>
    <dgm:pt modelId="{5A690FB3-8290-42FA-B744-CFA739758324}" type="parTrans" cxnId="{D415A472-A3F9-4FB5-8D34-C3BE293C53D7}">
      <dgm:prSet/>
      <dgm:spPr/>
      <dgm:t>
        <a:bodyPr/>
        <a:lstStyle/>
        <a:p>
          <a:endParaRPr lang="en-US"/>
        </a:p>
      </dgm:t>
    </dgm:pt>
    <dgm:pt modelId="{3D8DE21A-DDBD-4A79-AFA8-3DC099CCC87F}" type="sibTrans" cxnId="{D415A472-A3F9-4FB5-8D34-C3BE293C53D7}">
      <dgm:prSet/>
      <dgm:spPr/>
      <dgm:t>
        <a:bodyPr/>
        <a:lstStyle/>
        <a:p>
          <a:endParaRPr lang="en-US"/>
        </a:p>
      </dgm:t>
    </dgm:pt>
    <dgm:pt modelId="{A2C5D1FC-6424-4900-BABC-68CD645F60B5}">
      <dgm:prSet/>
      <dgm:spPr/>
      <dgm:t>
        <a:bodyPr/>
        <a:lstStyle/>
        <a:p>
          <a:r>
            <a:rPr lang="en-US" b="0" i="0" dirty="0"/>
            <a:t>Lists append, extend, insert, delete</a:t>
          </a:r>
          <a:endParaRPr lang="en-US" dirty="0"/>
        </a:p>
      </dgm:t>
    </dgm:pt>
    <dgm:pt modelId="{EBC43FF5-F26E-4930-BB03-7D0C71CD285B}" type="parTrans" cxnId="{C8D279A7-0EEE-4837-8E75-F7B3FF9DDAAE}">
      <dgm:prSet/>
      <dgm:spPr/>
      <dgm:t>
        <a:bodyPr/>
        <a:lstStyle/>
        <a:p>
          <a:endParaRPr lang="en-US"/>
        </a:p>
      </dgm:t>
    </dgm:pt>
    <dgm:pt modelId="{8D12EF42-41F8-4C27-862D-1AE9A19A1616}" type="sibTrans" cxnId="{C8D279A7-0EEE-4837-8E75-F7B3FF9DDAAE}">
      <dgm:prSet/>
      <dgm:spPr/>
      <dgm:t>
        <a:bodyPr/>
        <a:lstStyle/>
        <a:p>
          <a:endParaRPr lang="en-US"/>
        </a:p>
      </dgm:t>
    </dgm:pt>
    <dgm:pt modelId="{7946D164-B215-4CC6-A7E6-A9E668F72C80}">
      <dgm:prSet/>
      <dgm:spPr/>
      <dgm:t>
        <a:bodyPr/>
        <a:lstStyle/>
        <a:p>
          <a:r>
            <a:rPr lang="en-US" b="0" i="0" dirty="0">
              <a:solidFill>
                <a:prstClr val="white"/>
              </a:solidFill>
              <a:latin typeface="Univers"/>
              <a:ea typeface="+mn-ea"/>
              <a:cs typeface="+mn-cs"/>
            </a:rPr>
            <a:t>Enumerate</a:t>
          </a:r>
        </a:p>
      </dgm:t>
    </dgm:pt>
    <dgm:pt modelId="{4DAF8947-FDBD-4278-98B4-DB58696C8CBD}" type="parTrans" cxnId="{F576021B-C680-488D-99EC-CCC375277F64}">
      <dgm:prSet/>
      <dgm:spPr/>
      <dgm:t>
        <a:bodyPr/>
        <a:lstStyle/>
        <a:p>
          <a:endParaRPr lang="en-US"/>
        </a:p>
      </dgm:t>
    </dgm:pt>
    <dgm:pt modelId="{35669A83-58EE-415C-BD9B-65528C02C6C3}" type="sibTrans" cxnId="{F576021B-C680-488D-99EC-CCC375277F64}">
      <dgm:prSet/>
      <dgm:spPr/>
      <dgm:t>
        <a:bodyPr/>
        <a:lstStyle/>
        <a:p>
          <a:endParaRPr lang="en-US"/>
        </a:p>
      </dgm:t>
    </dgm:pt>
    <dgm:pt modelId="{430BB2CF-51F5-40EE-B603-6F4C8015106B}">
      <dgm:prSet/>
      <dgm:spPr/>
      <dgm:t>
        <a:bodyPr/>
        <a:lstStyle/>
        <a:p>
          <a:r>
            <a:rPr lang="en-US" b="0" i="0" dirty="0">
              <a:solidFill>
                <a:prstClr val="white"/>
              </a:solidFill>
              <a:latin typeface="Univers"/>
              <a:ea typeface="+mn-ea"/>
              <a:cs typeface="+mn-cs"/>
            </a:rPr>
            <a:t>Sort()</a:t>
          </a:r>
        </a:p>
      </dgm:t>
    </dgm:pt>
    <dgm:pt modelId="{EBE9757F-B01B-42F2-9002-A0E59FA04E74}" type="parTrans" cxnId="{A3A2242E-A15F-4DBB-900E-AE0FA98E291F}">
      <dgm:prSet/>
      <dgm:spPr/>
      <dgm:t>
        <a:bodyPr/>
        <a:lstStyle/>
        <a:p>
          <a:endParaRPr lang="en-US"/>
        </a:p>
      </dgm:t>
    </dgm:pt>
    <dgm:pt modelId="{D951B2BF-6E98-4C56-BD6D-18BD1FE46912}" type="sibTrans" cxnId="{A3A2242E-A15F-4DBB-900E-AE0FA98E291F}">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6" custScaleY="102678" custLinFactY="109578" custLinFactNeighborX="-17349" custLinFactNeighborY="200000">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4AE5382B-3EC8-4814-97C4-7ED04325C7EF}" type="pres">
      <dgm:prSet presAssocID="{7946D164-B215-4CC6-A7E6-A9E668F72C80}" presName="parentText" presStyleLbl="node1" presStyleIdx="1" presStyleCnt="6" custScaleY="102678" custLinFactY="109578" custLinFactNeighborX="-17349" custLinFactNeighborY="200000">
        <dgm:presLayoutVars>
          <dgm:chMax val="0"/>
          <dgm:bulletEnabled val="1"/>
        </dgm:presLayoutVars>
      </dgm:prSet>
      <dgm:spPr/>
      <dgm:t>
        <a:bodyPr/>
        <a:lstStyle/>
        <a:p>
          <a:endParaRPr lang="en-IN"/>
        </a:p>
      </dgm:t>
    </dgm:pt>
    <dgm:pt modelId="{3413D2DE-9BF0-4A72-8A9B-FA169E34A616}" type="pres">
      <dgm:prSet presAssocID="{35669A83-58EE-415C-BD9B-65528C02C6C3}" presName="spacer" presStyleCnt="0"/>
      <dgm:spPr/>
    </dgm:pt>
    <dgm:pt modelId="{BEC5117A-4788-498E-85E7-0CA8310E734C}" type="pres">
      <dgm:prSet presAssocID="{A2C5D1FC-6424-4900-BABC-68CD645F60B5}" presName="parentText" presStyleLbl="node1" presStyleIdx="2" presStyleCnt="6" custScaleY="102678" custLinFactY="-184080" custLinFactNeighborY="-200000">
        <dgm:presLayoutVars>
          <dgm:chMax val="0"/>
          <dgm:bulletEnabled val="1"/>
        </dgm:presLayoutVars>
      </dgm:prSet>
      <dgm:spPr/>
      <dgm:t>
        <a:bodyPr/>
        <a:lstStyle/>
        <a:p>
          <a:endParaRPr lang="en-IN"/>
        </a:p>
      </dgm:t>
    </dgm:pt>
    <dgm:pt modelId="{45EEB345-1D4F-426A-855C-2E20298B7E32}" type="pres">
      <dgm:prSet presAssocID="{8D12EF42-41F8-4C27-862D-1AE9A19A1616}" presName="spacer" presStyleCnt="0"/>
      <dgm:spPr/>
    </dgm:pt>
    <dgm:pt modelId="{B7F32F3F-B6C9-45A6-953F-FF9761958585}" type="pres">
      <dgm:prSet presAssocID="{C0F73ED4-372C-407C-AF98-B2ED342C495F}" presName="parentText" presStyleLbl="node1" presStyleIdx="3" presStyleCnt="6" custScaleY="102678" custLinFactNeighborY="5356">
        <dgm:presLayoutVars>
          <dgm:chMax val="0"/>
          <dgm:bulletEnabled val="1"/>
        </dgm:presLayoutVars>
      </dgm:prSet>
      <dgm:spPr/>
      <dgm:t>
        <a:bodyPr/>
        <a:lstStyle/>
        <a:p>
          <a:endParaRPr lang="en-IN"/>
        </a:p>
      </dgm:t>
    </dgm:pt>
    <dgm:pt modelId="{84DED911-EEB0-4053-904D-B1965E1E2C1B}" type="pres">
      <dgm:prSet presAssocID="{3D8DE21A-DDBD-4A79-AFA8-3DC099CCC87F}" presName="spacer" presStyleCnt="0"/>
      <dgm:spPr/>
    </dgm:pt>
    <dgm:pt modelId="{15A2707C-5B13-466D-8DE6-DDC5954969A4}" type="pres">
      <dgm:prSet presAssocID="{5973250E-CB15-44F0-AD4B-D2B90E723502}" presName="parentText" presStyleLbl="node1" presStyleIdx="4" presStyleCnt="6" custScaleY="102678" custLinFactNeighborY="5356">
        <dgm:presLayoutVars>
          <dgm:chMax val="0"/>
          <dgm:bulletEnabled val="1"/>
        </dgm:presLayoutVars>
      </dgm:prSet>
      <dgm:spPr/>
      <dgm:t>
        <a:bodyPr/>
        <a:lstStyle/>
        <a:p>
          <a:endParaRPr lang="en-IN"/>
        </a:p>
      </dgm:t>
    </dgm:pt>
    <dgm:pt modelId="{69C3B6C0-CE6A-4846-81B5-EBC82B8BE741}" type="pres">
      <dgm:prSet presAssocID="{4DCBA3A9-F898-4763-BAA4-2CE6811340E1}" presName="spacer" presStyleCnt="0"/>
      <dgm:spPr/>
    </dgm:pt>
    <dgm:pt modelId="{7575B69F-6EEB-485B-BD17-85DAD3678E57}" type="pres">
      <dgm:prSet presAssocID="{430BB2CF-51F5-40EE-B603-6F4C8015106B}" presName="parentText" presStyleLbl="node1" presStyleIdx="5" presStyleCnt="6" custScaleY="102678" custLinFactNeighborX="-412" custLinFactNeighborY="-57822">
        <dgm:presLayoutVars>
          <dgm:chMax val="0"/>
          <dgm:bulletEnabled val="1"/>
        </dgm:presLayoutVars>
      </dgm:prSet>
      <dgm:spPr/>
      <dgm:t>
        <a:bodyPr/>
        <a:lstStyle/>
        <a:p>
          <a:endParaRPr lang="en-IN"/>
        </a:p>
      </dgm:t>
    </dgm:pt>
  </dgm:ptLst>
  <dgm:cxnLst>
    <dgm:cxn modelId="{A3A2242E-A15F-4DBB-900E-AE0FA98E291F}" srcId="{9C687EB4-342B-48BE-A9E2-15BCDE19EA8C}" destId="{430BB2CF-51F5-40EE-B603-6F4C8015106B}" srcOrd="5" destOrd="0" parTransId="{EBE9757F-B01B-42F2-9002-A0E59FA04E74}" sibTransId="{D951B2BF-6E98-4C56-BD6D-18BD1FE46912}"/>
    <dgm:cxn modelId="{D19FAE95-2105-4A36-90EE-FE84A42A2EB5}" type="presOf" srcId="{5973250E-CB15-44F0-AD4B-D2B90E723502}" destId="{15A2707C-5B13-466D-8DE6-DDC5954969A4}" srcOrd="0" destOrd="0" presId="urn:microsoft.com/office/officeart/2005/8/layout/vList2"/>
    <dgm:cxn modelId="{E27DA8C7-252E-46B0-9C82-369F75581CB5}" type="presOf" srcId="{430BB2CF-51F5-40EE-B603-6F4C8015106B}" destId="{7575B69F-6EEB-485B-BD17-85DAD3678E57}" srcOrd="0" destOrd="0" presId="urn:microsoft.com/office/officeart/2005/8/layout/vList2"/>
    <dgm:cxn modelId="{CF643BC1-7D3B-4D92-AB97-9021A668EF35}" type="presOf" srcId="{A2C5D1FC-6424-4900-BABC-68CD645F60B5}" destId="{BEC5117A-4788-498E-85E7-0CA8310E734C}" srcOrd="0" destOrd="0" presId="urn:microsoft.com/office/officeart/2005/8/layout/vList2"/>
    <dgm:cxn modelId="{D415A472-A3F9-4FB5-8D34-C3BE293C53D7}" srcId="{9C687EB4-342B-48BE-A9E2-15BCDE19EA8C}" destId="{C0F73ED4-372C-407C-AF98-B2ED342C495F}" srcOrd="3" destOrd="0" parTransId="{5A690FB3-8290-42FA-B744-CFA739758324}" sibTransId="{3D8DE21A-DDBD-4A79-AFA8-3DC099CCC87F}"/>
    <dgm:cxn modelId="{8310928B-F064-4550-A7B0-5D9DE130DF09}" type="presOf" srcId="{9C687EB4-342B-48BE-A9E2-15BCDE19EA8C}" destId="{D27CAE58-43D1-4B53-AD56-0E059D434441}" srcOrd="0" destOrd="0" presId="urn:microsoft.com/office/officeart/2005/8/layout/vList2"/>
    <dgm:cxn modelId="{063C4B19-3399-4647-AA3F-446597F5E81F}" type="presOf" srcId="{C0F73ED4-372C-407C-AF98-B2ED342C495F}" destId="{B7F32F3F-B6C9-45A6-953F-FF9761958585}"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C8D279A7-0EEE-4837-8E75-F7B3FF9DDAAE}" srcId="{9C687EB4-342B-48BE-A9E2-15BCDE19EA8C}" destId="{A2C5D1FC-6424-4900-BABC-68CD645F60B5}" srcOrd="2" destOrd="0" parTransId="{EBC43FF5-F26E-4930-BB03-7D0C71CD285B}" sibTransId="{8D12EF42-41F8-4C27-862D-1AE9A19A1616}"/>
    <dgm:cxn modelId="{B875E341-9523-4639-85E3-AD39F073A227}" srcId="{9C687EB4-342B-48BE-A9E2-15BCDE19EA8C}" destId="{5973250E-CB15-44F0-AD4B-D2B90E723502}" srcOrd="4" destOrd="0" parTransId="{F5BF7211-75BA-43BA-824F-E10854A0F585}" sibTransId="{4DCBA3A9-F898-4763-BAA4-2CE6811340E1}"/>
    <dgm:cxn modelId="{BB7419AE-68C3-4152-8207-A3B1E42196FB}" type="presOf" srcId="{7946D164-B215-4CC6-A7E6-A9E668F72C80}" destId="{4AE5382B-3EC8-4814-97C4-7ED04325C7EF}"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F576021B-C680-488D-99EC-CCC375277F64}" srcId="{9C687EB4-342B-48BE-A9E2-15BCDE19EA8C}" destId="{7946D164-B215-4CC6-A7E6-A9E668F72C80}" srcOrd="1" destOrd="0" parTransId="{4DAF8947-FDBD-4278-98B4-DB58696C8CBD}" sibTransId="{35669A83-58EE-415C-BD9B-65528C02C6C3}"/>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2C7A2852-96C1-48A3-8F58-99C6006ECF09}" type="presParOf" srcId="{D27CAE58-43D1-4B53-AD56-0E059D434441}" destId="{4AE5382B-3EC8-4814-97C4-7ED04325C7EF}" srcOrd="2" destOrd="0" presId="urn:microsoft.com/office/officeart/2005/8/layout/vList2"/>
    <dgm:cxn modelId="{D5BF575E-BD2E-45CF-932D-7FBE22B6D1B9}" type="presParOf" srcId="{D27CAE58-43D1-4B53-AD56-0E059D434441}" destId="{3413D2DE-9BF0-4A72-8A9B-FA169E34A616}" srcOrd="3" destOrd="0" presId="urn:microsoft.com/office/officeart/2005/8/layout/vList2"/>
    <dgm:cxn modelId="{5EB8F820-1D38-4258-A01F-A436EB78CDF6}" type="presParOf" srcId="{D27CAE58-43D1-4B53-AD56-0E059D434441}" destId="{BEC5117A-4788-498E-85E7-0CA8310E734C}" srcOrd="4" destOrd="0" presId="urn:microsoft.com/office/officeart/2005/8/layout/vList2"/>
    <dgm:cxn modelId="{A3B5BA9B-4DF2-4BFA-AEF2-ED901FC9AFA7}" type="presParOf" srcId="{D27CAE58-43D1-4B53-AD56-0E059D434441}" destId="{45EEB345-1D4F-426A-855C-2E20298B7E32}" srcOrd="5" destOrd="0" presId="urn:microsoft.com/office/officeart/2005/8/layout/vList2"/>
    <dgm:cxn modelId="{92BD1E6D-45C8-4B67-98C5-D9375645607D}" type="presParOf" srcId="{D27CAE58-43D1-4B53-AD56-0E059D434441}" destId="{B7F32F3F-B6C9-45A6-953F-FF9761958585}" srcOrd="6" destOrd="0" presId="urn:microsoft.com/office/officeart/2005/8/layout/vList2"/>
    <dgm:cxn modelId="{B8746E70-2183-45EF-BEAB-35AB268BE208}" type="presParOf" srcId="{D27CAE58-43D1-4B53-AD56-0E059D434441}" destId="{84DED911-EEB0-4053-904D-B1965E1E2C1B}" srcOrd="7" destOrd="0" presId="urn:microsoft.com/office/officeart/2005/8/layout/vList2"/>
    <dgm:cxn modelId="{E0072EAD-FC87-44FC-B1AD-926864339411}" type="presParOf" srcId="{D27CAE58-43D1-4B53-AD56-0E059D434441}" destId="{15A2707C-5B13-466D-8DE6-DDC5954969A4}" srcOrd="8" destOrd="0" presId="urn:microsoft.com/office/officeart/2005/8/layout/vList2"/>
    <dgm:cxn modelId="{67D76235-DBC2-4D7A-B0A9-1AAE8C58D4EE}" type="presParOf" srcId="{D27CAE58-43D1-4B53-AD56-0E059D434441}" destId="{69C3B6C0-CE6A-4846-81B5-EBC82B8BE741}" srcOrd="9" destOrd="0" presId="urn:microsoft.com/office/officeart/2005/8/layout/vList2"/>
    <dgm:cxn modelId="{78C375DC-9708-4244-AC35-C5448C65A513}" type="presParOf" srcId="{D27CAE58-43D1-4B53-AD56-0E059D434441}" destId="{7575B69F-6EEB-485B-BD17-85DAD3678E5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6F1614-D85E-4C9F-AEF2-F6CD707D54CC}">
      <dgm:prSet/>
      <dgm:spPr/>
      <dgm:t>
        <a:bodyPr/>
        <a:lstStyle/>
        <a:p>
          <a:r>
            <a:rPr lang="en-US" b="0" i="0" dirty="0" err="1"/>
            <a:t>lstrip</a:t>
          </a:r>
          <a:r>
            <a:rPr lang="en-US" b="0" i="0" dirty="0"/>
            <a:t>, </a:t>
          </a:r>
          <a:r>
            <a:rPr lang="en-US" b="0" i="0" dirty="0" err="1"/>
            <a:t>rstrip</a:t>
          </a:r>
          <a:r>
            <a:rPr lang="en-US" b="0" i="0" dirty="0"/>
            <a:t>, strip in Strings</a:t>
          </a:r>
          <a:endParaRPr lang="en-US" dirty="0"/>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05A2ADF0-853D-4AB4-8643-2C53FD4DC734}">
      <dgm:prSet/>
      <dgm:spPr/>
      <dgm:t>
        <a:bodyPr/>
        <a:lstStyle/>
        <a:p>
          <a:r>
            <a:rPr lang="en-US" b="0" i="0" dirty="0"/>
            <a:t>Lists vs Tuples</a:t>
          </a:r>
          <a:endParaRPr lang="en-US" dirty="0"/>
        </a:p>
      </dgm:t>
    </dgm:pt>
    <dgm:pt modelId="{E90AFB5B-CFD3-416C-A77F-8FAB4BB3C103}" type="parTrans" cxnId="{7CE8B384-8DA3-42E8-9737-040DA396C115}">
      <dgm:prSet/>
      <dgm:spPr/>
      <dgm:t>
        <a:bodyPr/>
        <a:lstStyle/>
        <a:p>
          <a:endParaRPr lang="en-US"/>
        </a:p>
      </dgm:t>
    </dgm:pt>
    <dgm:pt modelId="{209D21B1-37C4-40F0-8406-CA5F2BB29ADB}" type="sibTrans" cxnId="{7CE8B384-8DA3-42E8-9737-040DA396C115}">
      <dgm:prSet/>
      <dgm:spPr/>
      <dgm:t>
        <a:bodyPr/>
        <a:lstStyle/>
        <a:p>
          <a:endParaRPr lang="en-US"/>
        </a:p>
      </dgm:t>
    </dgm:pt>
    <dgm:pt modelId="{597C205D-1EFA-4053-9821-A6237B9D7128}">
      <dgm:prSet/>
      <dgm:spPr/>
      <dgm:t>
        <a:bodyPr/>
        <a:lstStyle/>
        <a:p>
          <a:r>
            <a:rPr lang="en-US" b="0" i="0" dirty="0"/>
            <a:t>Dictionary</a:t>
          </a:r>
          <a:endParaRPr lang="en-US" dirty="0"/>
        </a:p>
      </dgm:t>
    </dgm:pt>
    <dgm:pt modelId="{F8340055-532F-494A-AEFE-21C7CC6F67DA}" type="parTrans" cxnId="{9FE33556-01A5-4399-BE03-F9815B7DAB11}">
      <dgm:prSet/>
      <dgm:spPr/>
      <dgm:t>
        <a:bodyPr/>
        <a:lstStyle/>
        <a:p>
          <a:endParaRPr lang="en-US"/>
        </a:p>
      </dgm:t>
    </dgm:pt>
    <dgm:pt modelId="{FE380F7F-2ACF-4AD8-BDE4-688027864836}" type="sibTrans" cxnId="{9FE33556-01A5-4399-BE03-F9815B7DAB11}">
      <dgm:prSet/>
      <dgm:spPr/>
      <dgm:t>
        <a:bodyPr/>
        <a:lstStyle/>
        <a:p>
          <a:endParaRPr lang="en-US"/>
        </a:p>
      </dgm:t>
    </dgm:pt>
    <dgm:pt modelId="{1EA3BEAB-ACF9-48D5-9077-6109E7674178}">
      <dgm:prSet/>
      <dgm:spPr/>
      <dgm:t>
        <a:bodyPr/>
        <a:lstStyle/>
        <a:p>
          <a:r>
            <a:rPr lang="en-US" b="0" i="0" dirty="0"/>
            <a:t>Tuples</a:t>
          </a:r>
          <a:endParaRPr lang="en-US" dirty="0"/>
        </a:p>
      </dgm:t>
    </dgm:pt>
    <dgm:pt modelId="{61B02E64-BF2A-4D21-B0D7-B0F1A6B0AC8C}" type="parTrans" cxnId="{BC5450C7-BCCD-40CC-AFDC-B03EBDA43B90}">
      <dgm:prSet/>
      <dgm:spPr/>
      <dgm:t>
        <a:bodyPr/>
        <a:lstStyle/>
        <a:p>
          <a:endParaRPr lang="en-US"/>
        </a:p>
      </dgm:t>
    </dgm:pt>
    <dgm:pt modelId="{54A8F441-DA47-40BB-A930-5CC3DAE098E9}" type="sibTrans" cxnId="{BC5450C7-BCCD-40CC-AFDC-B03EBDA43B90}">
      <dgm:prSet/>
      <dgm:spPr/>
      <dgm:t>
        <a:bodyPr/>
        <a:lstStyle/>
        <a:p>
          <a:endParaRPr lang="en-US"/>
        </a:p>
      </dgm:t>
    </dgm:pt>
    <dgm:pt modelId="{9296855A-C1CD-452D-BD35-9F643B3A0293}">
      <dgm:prSet/>
      <dgm:spPr/>
      <dgm:t>
        <a:bodyPr/>
        <a:lstStyle/>
        <a:p>
          <a:r>
            <a:rPr lang="en-US" b="0" i="0" dirty="0"/>
            <a:t>Use cases and Practice</a:t>
          </a:r>
          <a:endParaRPr lang="en-US" dirty="0"/>
        </a:p>
      </dgm:t>
    </dgm:pt>
    <dgm:pt modelId="{3EDDA4D5-5731-45C4-84F7-39ABDEDF7D8A}" type="parTrans" cxnId="{AE4E2540-18E1-4FA0-8C8B-82E19ADC6FBD}">
      <dgm:prSet/>
      <dgm:spPr/>
      <dgm:t>
        <a:bodyPr/>
        <a:lstStyle/>
        <a:p>
          <a:endParaRPr lang="en-US"/>
        </a:p>
      </dgm:t>
    </dgm:pt>
    <dgm:pt modelId="{C54394B2-6E2C-4BB4-982C-10CDCF2EB72F}" type="sibTrans" cxnId="{AE4E2540-18E1-4FA0-8C8B-82E19ADC6FBD}">
      <dgm:prSet/>
      <dgm:spPr/>
      <dgm:t>
        <a:bodyPr/>
        <a:lstStyle/>
        <a:p>
          <a:endParaRPr lang="en-US"/>
        </a:p>
      </dgm:t>
    </dgm:pt>
    <dgm:pt modelId="{C411850B-5AA5-47A1-977A-3ABDABDB6F6D}">
      <dgm:prSet/>
      <dgm:spPr/>
      <dgm:t>
        <a:bodyPr/>
        <a:lstStyle/>
        <a:p>
          <a:r>
            <a:rPr lang="en-US" b="0" i="0" dirty="0"/>
            <a:t>Commonly Used </a:t>
          </a:r>
          <a:r>
            <a:rPr lang="en-US" b="0" i="0" dirty="0" err="1"/>
            <a:t>builtin</a:t>
          </a:r>
          <a:r>
            <a:rPr lang="en-US" b="0" i="0" dirty="0"/>
            <a:t> functions</a:t>
          </a:r>
          <a:endParaRPr lang="en-US" dirty="0"/>
        </a:p>
      </dgm:t>
    </dgm:pt>
    <dgm:pt modelId="{3373B510-EE20-4788-8ADA-97C1334C1103}" type="parTrans" cxnId="{6F3E62FF-0F93-46B4-BC66-93D241BF6BED}">
      <dgm:prSet/>
      <dgm:spPr/>
      <dgm:t>
        <a:bodyPr/>
        <a:lstStyle/>
        <a:p>
          <a:endParaRPr lang="en-US"/>
        </a:p>
      </dgm:t>
    </dgm:pt>
    <dgm:pt modelId="{2B0E465C-FC49-4852-AB29-85969A4717B8}" type="sibTrans" cxnId="{6F3E62FF-0F93-46B4-BC66-93D241BF6BED}">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84C3F513-C606-43CD-BE29-4ECC84C14DB8}" type="pres">
      <dgm:prSet presAssocID="{D66F1614-D85E-4C9F-AEF2-F6CD707D54CC}" presName="parentText" presStyleLbl="node1" presStyleIdx="0" presStyleCnt="6" custScaleY="102678" custLinFactNeighborX="-550"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C390ADC0-A354-4275-857B-10098ED4D18B}" type="pres">
      <dgm:prSet presAssocID="{1EA3BEAB-ACF9-48D5-9077-6109E7674178}" presName="parentText" presStyleLbl="node1" presStyleIdx="1" presStyleCnt="6" custScaleY="102678" custLinFactNeighborY="5356">
        <dgm:presLayoutVars>
          <dgm:chMax val="0"/>
          <dgm:bulletEnabled val="1"/>
        </dgm:presLayoutVars>
      </dgm:prSet>
      <dgm:spPr/>
      <dgm:t>
        <a:bodyPr/>
        <a:lstStyle/>
        <a:p>
          <a:endParaRPr lang="en-IN"/>
        </a:p>
      </dgm:t>
    </dgm:pt>
    <dgm:pt modelId="{23FCD50D-3A00-42A4-A8F1-0CB62C85DFAE}" type="pres">
      <dgm:prSet presAssocID="{54A8F441-DA47-40BB-A930-5CC3DAE098E9}" presName="spacer" presStyleCnt="0"/>
      <dgm:spPr/>
    </dgm:pt>
    <dgm:pt modelId="{8DA0BF76-9347-40CD-8F44-C0AB269582AC}" type="pres">
      <dgm:prSet presAssocID="{05A2ADF0-853D-4AB4-8643-2C53FD4DC734}" presName="parentText" presStyleLbl="node1" presStyleIdx="2" presStyleCnt="6" custScaleY="102678" custLinFactNeighborY="5356">
        <dgm:presLayoutVars>
          <dgm:chMax val="0"/>
          <dgm:bulletEnabled val="1"/>
        </dgm:presLayoutVars>
      </dgm:prSet>
      <dgm:spPr/>
      <dgm:t>
        <a:bodyPr/>
        <a:lstStyle/>
        <a:p>
          <a:endParaRPr lang="en-IN"/>
        </a:p>
      </dgm:t>
    </dgm:pt>
    <dgm:pt modelId="{A3F27233-0D34-4927-A4CF-31B43850771A}" type="pres">
      <dgm:prSet presAssocID="{209D21B1-37C4-40F0-8406-CA5F2BB29ADB}" presName="spacer" presStyleCnt="0"/>
      <dgm:spPr/>
    </dgm:pt>
    <dgm:pt modelId="{721FEE67-B9C6-421F-8512-2265118628AB}" type="pres">
      <dgm:prSet presAssocID="{9296855A-C1CD-452D-BD35-9F643B3A0293}" presName="parentText" presStyleLbl="node1" presStyleIdx="3" presStyleCnt="6" custScaleY="102678" custLinFactNeighborY="5356">
        <dgm:presLayoutVars>
          <dgm:chMax val="0"/>
          <dgm:bulletEnabled val="1"/>
        </dgm:presLayoutVars>
      </dgm:prSet>
      <dgm:spPr/>
      <dgm:t>
        <a:bodyPr/>
        <a:lstStyle/>
        <a:p>
          <a:endParaRPr lang="en-IN"/>
        </a:p>
      </dgm:t>
    </dgm:pt>
    <dgm:pt modelId="{0C25EA44-3CDB-44E3-98EA-2F823FF1C30C}" type="pres">
      <dgm:prSet presAssocID="{C54394B2-6E2C-4BB4-982C-10CDCF2EB72F}" presName="spacer" presStyleCnt="0"/>
      <dgm:spPr/>
    </dgm:pt>
    <dgm:pt modelId="{D0866001-2C80-452B-BDD8-DD83920D5D38}" type="pres">
      <dgm:prSet presAssocID="{C411850B-5AA5-47A1-977A-3ABDABDB6F6D}" presName="parentText" presStyleLbl="node1" presStyleIdx="4" presStyleCnt="6" custScaleY="102678" custLinFactNeighborY="5356">
        <dgm:presLayoutVars>
          <dgm:chMax val="0"/>
          <dgm:bulletEnabled val="1"/>
        </dgm:presLayoutVars>
      </dgm:prSet>
      <dgm:spPr/>
      <dgm:t>
        <a:bodyPr/>
        <a:lstStyle/>
        <a:p>
          <a:endParaRPr lang="en-IN"/>
        </a:p>
      </dgm:t>
    </dgm:pt>
    <dgm:pt modelId="{4C9BA64C-BBAA-41C0-8AB6-5460AAEB1944}" type="pres">
      <dgm:prSet presAssocID="{2B0E465C-FC49-4852-AB29-85969A4717B8}" presName="spacer" presStyleCnt="0"/>
      <dgm:spPr/>
    </dgm:pt>
    <dgm:pt modelId="{1CB6F4CC-962C-4567-BC74-2ECFD27D9B2F}" type="pres">
      <dgm:prSet presAssocID="{597C205D-1EFA-4053-9821-A6237B9D7128}" presName="parentText" presStyleLbl="node1" presStyleIdx="5" presStyleCnt="6" custScaleY="102678" custLinFactNeighborY="5356">
        <dgm:presLayoutVars>
          <dgm:chMax val="0"/>
          <dgm:bulletEnabled val="1"/>
        </dgm:presLayoutVars>
      </dgm:prSet>
      <dgm:spPr/>
      <dgm:t>
        <a:bodyPr/>
        <a:lstStyle/>
        <a:p>
          <a:endParaRPr lang="en-IN"/>
        </a:p>
      </dgm:t>
    </dgm:pt>
  </dgm:ptLst>
  <dgm:cxnLst>
    <dgm:cxn modelId="{9FE33556-01A5-4399-BE03-F9815B7DAB11}" srcId="{9C687EB4-342B-48BE-A9E2-15BCDE19EA8C}" destId="{597C205D-1EFA-4053-9821-A6237B9D7128}" srcOrd="5" destOrd="0" parTransId="{F8340055-532F-494A-AEFE-21C7CC6F67DA}" sibTransId="{FE380F7F-2ACF-4AD8-BDE4-688027864836}"/>
    <dgm:cxn modelId="{C00B6543-3690-4335-AD30-732ACBC97D40}" type="presOf" srcId="{1EA3BEAB-ACF9-48D5-9077-6109E7674178}" destId="{C390ADC0-A354-4275-857B-10098ED4D18B}" srcOrd="0" destOrd="0" presId="urn:microsoft.com/office/officeart/2005/8/layout/vList2"/>
    <dgm:cxn modelId="{DD6CDF48-51E4-4072-82AC-341EF957896B}" type="presOf" srcId="{9296855A-C1CD-452D-BD35-9F643B3A0293}" destId="{721FEE67-B9C6-421F-8512-2265118628AB}" srcOrd="0" destOrd="0" presId="urn:microsoft.com/office/officeart/2005/8/layout/vList2"/>
    <dgm:cxn modelId="{7CE8B384-8DA3-42E8-9737-040DA396C115}" srcId="{9C687EB4-342B-48BE-A9E2-15BCDE19EA8C}" destId="{05A2ADF0-853D-4AB4-8643-2C53FD4DC734}" srcOrd="2" destOrd="0" parTransId="{E90AFB5B-CFD3-416C-A77F-8FAB4BB3C103}" sibTransId="{209D21B1-37C4-40F0-8406-CA5F2BB29ADB}"/>
    <dgm:cxn modelId="{46632225-4A3C-4879-8A31-D84231523057}" type="presOf" srcId="{05A2ADF0-853D-4AB4-8643-2C53FD4DC734}" destId="{8DA0BF76-9347-40CD-8F44-C0AB269582AC}" srcOrd="0" destOrd="0" presId="urn:microsoft.com/office/officeart/2005/8/layout/vList2"/>
    <dgm:cxn modelId="{6F3E62FF-0F93-46B4-BC66-93D241BF6BED}" srcId="{9C687EB4-342B-48BE-A9E2-15BCDE19EA8C}" destId="{C411850B-5AA5-47A1-977A-3ABDABDB6F6D}" srcOrd="4" destOrd="0" parTransId="{3373B510-EE20-4788-8ADA-97C1334C1103}" sibTransId="{2B0E465C-FC49-4852-AB29-85969A4717B8}"/>
    <dgm:cxn modelId="{8310928B-F064-4550-A7B0-5D9DE130DF09}" type="presOf" srcId="{9C687EB4-342B-48BE-A9E2-15BCDE19EA8C}" destId="{D27CAE58-43D1-4B53-AD56-0E059D434441}" srcOrd="0" destOrd="0" presId="urn:microsoft.com/office/officeart/2005/8/layout/vList2"/>
    <dgm:cxn modelId="{AE4E2540-18E1-4FA0-8C8B-82E19ADC6FBD}" srcId="{9C687EB4-342B-48BE-A9E2-15BCDE19EA8C}" destId="{9296855A-C1CD-452D-BD35-9F643B3A0293}" srcOrd="3" destOrd="0" parTransId="{3EDDA4D5-5731-45C4-84F7-39ABDEDF7D8A}" sibTransId="{C54394B2-6E2C-4BB4-982C-10CDCF2EB72F}"/>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0" destOrd="0" parTransId="{B6EFD5C9-D534-44F6-81B8-0AAC3BD5C026}" sibTransId="{564BB075-0D98-4802-BFA5-A66080DD038C}"/>
    <dgm:cxn modelId="{BC5450C7-BCCD-40CC-AFDC-B03EBDA43B90}" srcId="{9C687EB4-342B-48BE-A9E2-15BCDE19EA8C}" destId="{1EA3BEAB-ACF9-48D5-9077-6109E7674178}" srcOrd="1" destOrd="0" parTransId="{61B02E64-BF2A-4D21-B0D7-B0F1A6B0AC8C}" sibTransId="{54A8F441-DA47-40BB-A930-5CC3DAE098E9}"/>
    <dgm:cxn modelId="{767D211E-948A-4A44-9CFB-D7B50FD1BDDE}" type="presOf" srcId="{597C205D-1EFA-4053-9821-A6237B9D7128}" destId="{1CB6F4CC-962C-4567-BC74-2ECFD27D9B2F}" srcOrd="0" destOrd="0" presId="urn:microsoft.com/office/officeart/2005/8/layout/vList2"/>
    <dgm:cxn modelId="{BC7FAE34-AD86-4F04-99CF-08F3D00ACE83}" type="presOf" srcId="{C411850B-5AA5-47A1-977A-3ABDABDB6F6D}" destId="{D0866001-2C80-452B-BDD8-DD83920D5D38}" srcOrd="0" destOrd="0" presId="urn:microsoft.com/office/officeart/2005/8/layout/vList2"/>
    <dgm:cxn modelId="{1854D14D-F2C6-4539-A829-64EF5BBAACF0}" type="presParOf" srcId="{D27CAE58-43D1-4B53-AD56-0E059D434441}" destId="{84C3F513-C606-43CD-BE29-4ECC84C14DB8}" srcOrd="0" destOrd="0" presId="urn:microsoft.com/office/officeart/2005/8/layout/vList2"/>
    <dgm:cxn modelId="{72F04FC3-7A1F-4CC2-8B40-6734BC5E318D}" type="presParOf" srcId="{D27CAE58-43D1-4B53-AD56-0E059D434441}" destId="{11D46F1A-53A3-4534-A09B-F80264F3E9D1}" srcOrd="1" destOrd="0" presId="urn:microsoft.com/office/officeart/2005/8/layout/vList2"/>
    <dgm:cxn modelId="{65235CCC-C89E-4E68-A6B6-B20D0CAFFFE2}" type="presParOf" srcId="{D27CAE58-43D1-4B53-AD56-0E059D434441}" destId="{C390ADC0-A354-4275-857B-10098ED4D18B}" srcOrd="2" destOrd="0" presId="urn:microsoft.com/office/officeart/2005/8/layout/vList2"/>
    <dgm:cxn modelId="{9E7151EC-58C2-473C-B84C-366F9CA9039E}" type="presParOf" srcId="{D27CAE58-43D1-4B53-AD56-0E059D434441}" destId="{23FCD50D-3A00-42A4-A8F1-0CB62C85DFAE}" srcOrd="3" destOrd="0" presId="urn:microsoft.com/office/officeart/2005/8/layout/vList2"/>
    <dgm:cxn modelId="{9798FBC9-726E-4FD1-BF79-ECF47164AC48}" type="presParOf" srcId="{D27CAE58-43D1-4B53-AD56-0E059D434441}" destId="{8DA0BF76-9347-40CD-8F44-C0AB269582AC}" srcOrd="4" destOrd="0" presId="urn:microsoft.com/office/officeart/2005/8/layout/vList2"/>
    <dgm:cxn modelId="{1FFA9265-5D03-459B-8376-1631C933C7C0}" type="presParOf" srcId="{D27CAE58-43D1-4B53-AD56-0E059D434441}" destId="{A3F27233-0D34-4927-A4CF-31B43850771A}" srcOrd="5" destOrd="0" presId="urn:microsoft.com/office/officeart/2005/8/layout/vList2"/>
    <dgm:cxn modelId="{222E45B9-7D9A-4C3E-A1A5-B0F15A51B308}" type="presParOf" srcId="{D27CAE58-43D1-4B53-AD56-0E059D434441}" destId="{721FEE67-B9C6-421F-8512-2265118628AB}" srcOrd="6" destOrd="0" presId="urn:microsoft.com/office/officeart/2005/8/layout/vList2"/>
    <dgm:cxn modelId="{282F26A1-2EB9-464D-B970-A8025EE52548}" type="presParOf" srcId="{D27CAE58-43D1-4B53-AD56-0E059D434441}" destId="{0C25EA44-3CDB-44E3-98EA-2F823FF1C30C}" srcOrd="7" destOrd="0" presId="urn:microsoft.com/office/officeart/2005/8/layout/vList2"/>
    <dgm:cxn modelId="{3D46BF73-41C2-4EEA-BB77-80EFB98BF47A}" type="presParOf" srcId="{D27CAE58-43D1-4B53-AD56-0E059D434441}" destId="{D0866001-2C80-452B-BDD8-DD83920D5D38}" srcOrd="8" destOrd="0" presId="urn:microsoft.com/office/officeart/2005/8/layout/vList2"/>
    <dgm:cxn modelId="{9E1C1F45-605F-43CC-B8BF-DF8B20EC680B}" type="presParOf" srcId="{D27CAE58-43D1-4B53-AD56-0E059D434441}" destId="{4C9BA64C-BBAA-41C0-8AB6-5460AAEB1944}" srcOrd="9" destOrd="0" presId="urn:microsoft.com/office/officeart/2005/8/layout/vList2"/>
    <dgm:cxn modelId="{5ABE6FFA-4BBB-4069-AFAE-3B5FE86E03A7}" type="presParOf" srcId="{D27CAE58-43D1-4B53-AD56-0E059D434441}" destId="{1CB6F4CC-962C-4567-BC74-2ECFD27D9B2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Lst>
  <dgm:cxnLst>
    <dgm:cxn modelId="{8310928B-F064-4550-A7B0-5D9DE130DF09}" type="presOf" srcId="{9C687EB4-342B-48BE-A9E2-15BCDE19EA8C}" destId="{D27CAE58-43D1-4B53-AD56-0E059D43444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About Functions</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dgm:spPr/>
      <dgm:t>
        <a:bodyPr/>
        <a:lstStyle/>
        <a:p>
          <a:r>
            <a:rPr lang="en-US" b="0" i="0" dirty="0"/>
            <a:t>Functions Syntax and usages</a:t>
          </a:r>
          <a:endParaRPr lang="en-US" dirty="0"/>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05A2ADF0-853D-4AB4-8643-2C53FD4DC734}">
      <dgm:prSet/>
      <dgm:spPr/>
      <dgm:t>
        <a:bodyPr/>
        <a:lstStyle/>
        <a:p>
          <a:r>
            <a:rPr lang="en-US" b="0" i="0" dirty="0"/>
            <a:t>Local, Global and </a:t>
          </a:r>
          <a:r>
            <a:rPr lang="en-US" b="0" i="0" dirty="0" err="1"/>
            <a:t>Builtin</a:t>
          </a:r>
          <a:r>
            <a:rPr lang="en-US" b="0" i="0" dirty="0"/>
            <a:t> Namespaces</a:t>
          </a:r>
          <a:endParaRPr lang="en-US" dirty="0"/>
        </a:p>
      </dgm:t>
    </dgm:pt>
    <dgm:pt modelId="{E90AFB5B-CFD3-416C-A77F-8FAB4BB3C103}" type="parTrans" cxnId="{7CE8B384-8DA3-42E8-9737-040DA396C115}">
      <dgm:prSet/>
      <dgm:spPr/>
      <dgm:t>
        <a:bodyPr/>
        <a:lstStyle/>
        <a:p>
          <a:endParaRPr lang="en-US"/>
        </a:p>
      </dgm:t>
    </dgm:pt>
    <dgm:pt modelId="{209D21B1-37C4-40F0-8406-CA5F2BB29ADB}" type="sibTrans" cxnId="{7CE8B384-8DA3-42E8-9737-040DA396C115}">
      <dgm:prSet/>
      <dgm:spPr/>
      <dgm:t>
        <a:bodyPr/>
        <a:lstStyle/>
        <a:p>
          <a:endParaRPr lang="en-US"/>
        </a:p>
      </dgm:t>
    </dgm:pt>
    <dgm:pt modelId="{597C205D-1EFA-4053-9821-A6237B9D7128}">
      <dgm:prSet/>
      <dgm:spPr/>
      <dgm:t>
        <a:bodyPr/>
        <a:lstStyle/>
        <a:p>
          <a:r>
            <a:rPr lang="en-US" b="0" i="0" dirty="0"/>
            <a:t>Argument Passing Techniques</a:t>
          </a:r>
          <a:endParaRPr lang="en-US" dirty="0"/>
        </a:p>
      </dgm:t>
    </dgm:pt>
    <dgm:pt modelId="{F8340055-532F-494A-AEFE-21C7CC6F67DA}" type="parTrans" cxnId="{9FE33556-01A5-4399-BE03-F9815B7DAB11}">
      <dgm:prSet/>
      <dgm:spPr/>
      <dgm:t>
        <a:bodyPr/>
        <a:lstStyle/>
        <a:p>
          <a:endParaRPr lang="en-US"/>
        </a:p>
      </dgm:t>
    </dgm:pt>
    <dgm:pt modelId="{FE380F7F-2ACF-4AD8-BDE4-688027864836}" type="sibTrans" cxnId="{9FE33556-01A5-4399-BE03-F9815B7DAB11}">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84C3F513-C606-43CD-BE29-4ECC84C14DB8}" type="pres">
      <dgm:prSet presAssocID="{D66F1614-D85E-4C9F-AEF2-F6CD707D54CC}" presName="parentText" presStyleLbl="node1" presStyleIdx="1" presStyleCnt="4" custScaleY="102678"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8DA0BF76-9347-40CD-8F44-C0AB269582AC}" type="pres">
      <dgm:prSet presAssocID="{05A2ADF0-853D-4AB4-8643-2C53FD4DC734}" presName="parentText" presStyleLbl="node1" presStyleIdx="2" presStyleCnt="4" custScaleY="102678" custLinFactNeighborY="5356">
        <dgm:presLayoutVars>
          <dgm:chMax val="0"/>
          <dgm:bulletEnabled val="1"/>
        </dgm:presLayoutVars>
      </dgm:prSet>
      <dgm:spPr/>
      <dgm:t>
        <a:bodyPr/>
        <a:lstStyle/>
        <a:p>
          <a:endParaRPr lang="en-IN"/>
        </a:p>
      </dgm:t>
    </dgm:pt>
    <dgm:pt modelId="{A3F27233-0D34-4927-A4CF-31B43850771A}" type="pres">
      <dgm:prSet presAssocID="{209D21B1-37C4-40F0-8406-CA5F2BB29ADB}" presName="spacer" presStyleCnt="0"/>
      <dgm:spPr/>
    </dgm:pt>
    <dgm:pt modelId="{1CB6F4CC-962C-4567-BC74-2ECFD27D9B2F}" type="pres">
      <dgm:prSet presAssocID="{597C205D-1EFA-4053-9821-A6237B9D7128}" presName="parentText" presStyleLbl="node1" presStyleIdx="3" presStyleCnt="4" custScaleY="102678" custLinFactNeighborY="5356">
        <dgm:presLayoutVars>
          <dgm:chMax val="0"/>
          <dgm:bulletEnabled val="1"/>
        </dgm:presLayoutVars>
      </dgm:prSet>
      <dgm:spPr/>
      <dgm:t>
        <a:bodyPr/>
        <a:lstStyle/>
        <a:p>
          <a:endParaRPr lang="en-IN"/>
        </a:p>
      </dgm:t>
    </dgm:pt>
  </dgm:ptLst>
  <dgm:cxnLst>
    <dgm:cxn modelId="{9FE33556-01A5-4399-BE03-F9815B7DAB11}" srcId="{9C687EB4-342B-48BE-A9E2-15BCDE19EA8C}" destId="{597C205D-1EFA-4053-9821-A6237B9D7128}" srcOrd="3" destOrd="0" parTransId="{F8340055-532F-494A-AEFE-21C7CC6F67DA}" sibTransId="{FE380F7F-2ACF-4AD8-BDE4-688027864836}"/>
    <dgm:cxn modelId="{7CE8B384-8DA3-42E8-9737-040DA396C115}" srcId="{9C687EB4-342B-48BE-A9E2-15BCDE19EA8C}" destId="{05A2ADF0-853D-4AB4-8643-2C53FD4DC734}" srcOrd="2" destOrd="0" parTransId="{E90AFB5B-CFD3-416C-A77F-8FAB4BB3C103}" sibTransId="{209D21B1-37C4-40F0-8406-CA5F2BB29ADB}"/>
    <dgm:cxn modelId="{46632225-4A3C-4879-8A31-D84231523057}" type="presOf" srcId="{05A2ADF0-853D-4AB4-8643-2C53FD4DC734}" destId="{8DA0BF76-9347-40CD-8F44-C0AB269582AC}"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1" destOrd="0" parTransId="{B6EFD5C9-D534-44F6-81B8-0AAC3BD5C026}" sibTransId="{564BB075-0D98-4802-BFA5-A66080DD038C}"/>
    <dgm:cxn modelId="{767D211E-948A-4A44-9CFB-D7B50FD1BDDE}" type="presOf" srcId="{597C205D-1EFA-4053-9821-A6237B9D7128}" destId="{1CB6F4CC-962C-4567-BC74-2ECFD27D9B2F}"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1854D14D-F2C6-4539-A829-64EF5BBAACF0}" type="presParOf" srcId="{D27CAE58-43D1-4B53-AD56-0E059D434441}" destId="{84C3F513-C606-43CD-BE29-4ECC84C14DB8}" srcOrd="2" destOrd="0" presId="urn:microsoft.com/office/officeart/2005/8/layout/vList2"/>
    <dgm:cxn modelId="{72F04FC3-7A1F-4CC2-8B40-6734BC5E318D}" type="presParOf" srcId="{D27CAE58-43D1-4B53-AD56-0E059D434441}" destId="{11D46F1A-53A3-4534-A09B-F80264F3E9D1}" srcOrd="3" destOrd="0" presId="urn:microsoft.com/office/officeart/2005/8/layout/vList2"/>
    <dgm:cxn modelId="{9798FBC9-726E-4FD1-BF79-ECF47164AC48}" type="presParOf" srcId="{D27CAE58-43D1-4B53-AD56-0E059D434441}" destId="{8DA0BF76-9347-40CD-8F44-C0AB269582AC}" srcOrd="4" destOrd="0" presId="urn:microsoft.com/office/officeart/2005/8/layout/vList2"/>
    <dgm:cxn modelId="{1FFA9265-5D03-459B-8376-1631C933C7C0}" type="presParOf" srcId="{D27CAE58-43D1-4B53-AD56-0E059D434441}" destId="{A3F27233-0D34-4927-A4CF-31B43850771A}" srcOrd="5" destOrd="0" presId="urn:microsoft.com/office/officeart/2005/8/layout/vList2"/>
    <dgm:cxn modelId="{5ABE6FFA-4BBB-4069-AFAE-3B5FE86E03A7}" type="presParOf" srcId="{D27CAE58-43D1-4B53-AD56-0E059D434441}" destId="{1CB6F4CC-962C-4567-BC74-2ECFD27D9B2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What are Modules</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custT="1"/>
      <dgm:spPr/>
      <dgm:t>
        <a:bodyPr/>
        <a:lstStyle/>
        <a:p>
          <a:r>
            <a:rPr lang="en-US" sz="3000" b="0" i="0" kern="1200" dirty="0">
              <a:solidFill>
                <a:prstClr val="white"/>
              </a:solidFill>
              <a:latin typeface="Univers"/>
              <a:ea typeface="+mn-ea"/>
              <a:cs typeface="+mn-cs"/>
            </a:rPr>
            <a:t>What are Packages</a:t>
          </a:r>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05A2ADF0-853D-4AB4-8643-2C53FD4DC734}">
      <dgm:prSet custT="1"/>
      <dgm:spPr/>
      <dgm:t>
        <a:bodyPr/>
        <a:lstStyle/>
        <a:p>
          <a:pPr marL="0" lvl="0" indent="0" algn="l" defTabSz="1333500">
            <a:lnSpc>
              <a:spcPct val="90000"/>
            </a:lnSpc>
            <a:spcBef>
              <a:spcPct val="0"/>
            </a:spcBef>
            <a:spcAft>
              <a:spcPct val="35000"/>
            </a:spcAft>
            <a:buNone/>
          </a:pPr>
          <a:r>
            <a:rPr lang="en-US" sz="3000" b="0" i="0" kern="1200" dirty="0">
              <a:solidFill>
                <a:prstClr val="white"/>
              </a:solidFill>
              <a:latin typeface="Univers"/>
              <a:ea typeface="+mn-ea"/>
              <a:cs typeface="+mn-cs"/>
            </a:rPr>
            <a:t>Modules in Detail</a:t>
          </a:r>
        </a:p>
      </dgm:t>
    </dgm:pt>
    <dgm:pt modelId="{E90AFB5B-CFD3-416C-A77F-8FAB4BB3C103}" type="parTrans" cxnId="{7CE8B384-8DA3-42E8-9737-040DA396C115}">
      <dgm:prSet/>
      <dgm:spPr/>
      <dgm:t>
        <a:bodyPr/>
        <a:lstStyle/>
        <a:p>
          <a:endParaRPr lang="en-US"/>
        </a:p>
      </dgm:t>
    </dgm:pt>
    <dgm:pt modelId="{209D21B1-37C4-40F0-8406-CA5F2BB29ADB}" type="sibTrans" cxnId="{7CE8B384-8DA3-42E8-9737-040DA396C115}">
      <dgm:prSet/>
      <dgm:spPr/>
      <dgm:t>
        <a:bodyPr/>
        <a:lstStyle/>
        <a:p>
          <a:endParaRPr lang="en-US"/>
        </a:p>
      </dgm:t>
    </dgm:pt>
    <dgm:pt modelId="{597C205D-1EFA-4053-9821-A6237B9D7128}">
      <dgm:prSet custT="1"/>
      <dgm:spPr/>
      <dgm:t>
        <a:bodyPr/>
        <a:lstStyle/>
        <a:p>
          <a:pPr marL="0" lvl="0" indent="0" algn="l" defTabSz="1333500">
            <a:lnSpc>
              <a:spcPct val="90000"/>
            </a:lnSpc>
            <a:spcBef>
              <a:spcPct val="0"/>
            </a:spcBef>
            <a:spcAft>
              <a:spcPct val="35000"/>
            </a:spcAft>
            <a:buNone/>
          </a:pPr>
          <a:r>
            <a:rPr lang="en-US" sz="3000" b="0" i="0" kern="1200" dirty="0">
              <a:solidFill>
                <a:prstClr val="white"/>
              </a:solidFill>
              <a:latin typeface="Univers"/>
              <a:ea typeface="+mn-ea"/>
              <a:cs typeface="+mn-cs"/>
            </a:rPr>
            <a:t>Packages in Detail</a:t>
          </a:r>
        </a:p>
      </dgm:t>
    </dgm:pt>
    <dgm:pt modelId="{F8340055-532F-494A-AEFE-21C7CC6F67DA}" type="parTrans" cxnId="{9FE33556-01A5-4399-BE03-F9815B7DAB11}">
      <dgm:prSet/>
      <dgm:spPr/>
      <dgm:t>
        <a:bodyPr/>
        <a:lstStyle/>
        <a:p>
          <a:endParaRPr lang="en-US"/>
        </a:p>
      </dgm:t>
    </dgm:pt>
    <dgm:pt modelId="{FE380F7F-2ACF-4AD8-BDE4-688027864836}" type="sibTrans" cxnId="{9FE33556-01A5-4399-BE03-F9815B7DAB11}">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84C3F513-C606-43CD-BE29-4ECC84C14DB8}" type="pres">
      <dgm:prSet presAssocID="{D66F1614-D85E-4C9F-AEF2-F6CD707D54CC}" presName="parentText" presStyleLbl="node1" presStyleIdx="1" presStyleCnt="4" custScaleY="102678" custLinFactNeighborY="5356">
        <dgm:presLayoutVars>
          <dgm:chMax val="0"/>
          <dgm:bulletEnabled val="1"/>
        </dgm:presLayoutVars>
      </dgm:prSet>
      <dgm:spPr/>
      <dgm:t>
        <a:bodyPr/>
        <a:lstStyle/>
        <a:p>
          <a:endParaRPr lang="en-IN"/>
        </a:p>
      </dgm:t>
    </dgm:pt>
    <dgm:pt modelId="{11D46F1A-53A3-4534-A09B-F80264F3E9D1}" type="pres">
      <dgm:prSet presAssocID="{564BB075-0D98-4802-BFA5-A66080DD038C}" presName="spacer" presStyleCnt="0"/>
      <dgm:spPr/>
    </dgm:pt>
    <dgm:pt modelId="{8DA0BF76-9347-40CD-8F44-C0AB269582AC}" type="pres">
      <dgm:prSet presAssocID="{05A2ADF0-853D-4AB4-8643-2C53FD4DC734}" presName="parentText" presStyleLbl="node1" presStyleIdx="2" presStyleCnt="4" custScaleY="102678" custLinFactNeighborY="5356">
        <dgm:presLayoutVars>
          <dgm:chMax val="0"/>
          <dgm:bulletEnabled val="1"/>
        </dgm:presLayoutVars>
      </dgm:prSet>
      <dgm:spPr/>
      <dgm:t>
        <a:bodyPr/>
        <a:lstStyle/>
        <a:p>
          <a:endParaRPr lang="en-IN"/>
        </a:p>
      </dgm:t>
    </dgm:pt>
    <dgm:pt modelId="{A3F27233-0D34-4927-A4CF-31B43850771A}" type="pres">
      <dgm:prSet presAssocID="{209D21B1-37C4-40F0-8406-CA5F2BB29ADB}" presName="spacer" presStyleCnt="0"/>
      <dgm:spPr/>
    </dgm:pt>
    <dgm:pt modelId="{1CB6F4CC-962C-4567-BC74-2ECFD27D9B2F}" type="pres">
      <dgm:prSet presAssocID="{597C205D-1EFA-4053-9821-A6237B9D7128}" presName="parentText" presStyleLbl="node1" presStyleIdx="3" presStyleCnt="4" custScaleY="102678" custLinFactNeighborY="5356">
        <dgm:presLayoutVars>
          <dgm:chMax val="0"/>
          <dgm:bulletEnabled val="1"/>
        </dgm:presLayoutVars>
      </dgm:prSet>
      <dgm:spPr/>
      <dgm:t>
        <a:bodyPr/>
        <a:lstStyle/>
        <a:p>
          <a:endParaRPr lang="en-IN"/>
        </a:p>
      </dgm:t>
    </dgm:pt>
  </dgm:ptLst>
  <dgm:cxnLst>
    <dgm:cxn modelId="{9FE33556-01A5-4399-BE03-F9815B7DAB11}" srcId="{9C687EB4-342B-48BE-A9E2-15BCDE19EA8C}" destId="{597C205D-1EFA-4053-9821-A6237B9D7128}" srcOrd="3" destOrd="0" parTransId="{F8340055-532F-494A-AEFE-21C7CC6F67DA}" sibTransId="{FE380F7F-2ACF-4AD8-BDE4-688027864836}"/>
    <dgm:cxn modelId="{7CE8B384-8DA3-42E8-9737-040DA396C115}" srcId="{9C687EB4-342B-48BE-A9E2-15BCDE19EA8C}" destId="{05A2ADF0-853D-4AB4-8643-2C53FD4DC734}" srcOrd="2" destOrd="0" parTransId="{E90AFB5B-CFD3-416C-A77F-8FAB4BB3C103}" sibTransId="{209D21B1-37C4-40F0-8406-CA5F2BB29ADB}"/>
    <dgm:cxn modelId="{46632225-4A3C-4879-8A31-D84231523057}" type="presOf" srcId="{05A2ADF0-853D-4AB4-8643-2C53FD4DC734}" destId="{8DA0BF76-9347-40CD-8F44-C0AB269582AC}"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D38E9242-C12D-4D3A-ABC6-52BC8C49CB3B}" type="presOf" srcId="{D66F1614-D85E-4C9F-AEF2-F6CD707D54CC}" destId="{84C3F513-C606-43CD-BE29-4ECC84C14DB8}" srcOrd="0" destOrd="0" presId="urn:microsoft.com/office/officeart/2005/8/layout/vList2"/>
    <dgm:cxn modelId="{708220A9-094E-49CA-A5F5-BB08A0F7E951}" srcId="{9C687EB4-342B-48BE-A9E2-15BCDE19EA8C}" destId="{D66F1614-D85E-4C9F-AEF2-F6CD707D54CC}" srcOrd="1" destOrd="0" parTransId="{B6EFD5C9-D534-44F6-81B8-0AAC3BD5C026}" sibTransId="{564BB075-0D98-4802-BFA5-A66080DD038C}"/>
    <dgm:cxn modelId="{767D211E-948A-4A44-9CFB-D7B50FD1BDDE}" type="presOf" srcId="{597C205D-1EFA-4053-9821-A6237B9D7128}" destId="{1CB6F4CC-962C-4567-BC74-2ECFD27D9B2F}"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1854D14D-F2C6-4539-A829-64EF5BBAACF0}" type="presParOf" srcId="{D27CAE58-43D1-4B53-AD56-0E059D434441}" destId="{84C3F513-C606-43CD-BE29-4ECC84C14DB8}" srcOrd="2" destOrd="0" presId="urn:microsoft.com/office/officeart/2005/8/layout/vList2"/>
    <dgm:cxn modelId="{72F04FC3-7A1F-4CC2-8B40-6734BC5E318D}" type="presParOf" srcId="{D27CAE58-43D1-4B53-AD56-0E059D434441}" destId="{11D46F1A-53A3-4534-A09B-F80264F3E9D1}" srcOrd="3" destOrd="0" presId="urn:microsoft.com/office/officeart/2005/8/layout/vList2"/>
    <dgm:cxn modelId="{9798FBC9-726E-4FD1-BF79-ECF47164AC48}" type="presParOf" srcId="{D27CAE58-43D1-4B53-AD56-0E059D434441}" destId="{8DA0BF76-9347-40CD-8F44-C0AB269582AC}" srcOrd="4" destOrd="0" presId="urn:microsoft.com/office/officeart/2005/8/layout/vList2"/>
    <dgm:cxn modelId="{1FFA9265-5D03-459B-8376-1631C933C7C0}" type="presParOf" srcId="{D27CAE58-43D1-4B53-AD56-0E059D434441}" destId="{A3F27233-0D34-4927-A4CF-31B43850771A}" srcOrd="5" destOrd="0" presId="urn:microsoft.com/office/officeart/2005/8/layout/vList2"/>
    <dgm:cxn modelId="{5ABE6FFA-4BBB-4069-AFAE-3B5FE86E03A7}" type="presParOf" srcId="{D27CAE58-43D1-4B53-AD56-0E059D434441}" destId="{1CB6F4CC-962C-4567-BC74-2ECFD27D9B2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5A2ADF0-853D-4AB4-8643-2C53FD4DC734}">
      <dgm:prSet custT="1"/>
      <dgm:spPr/>
      <dgm:t>
        <a:bodyPr/>
        <a:lstStyle/>
        <a:p>
          <a:pPr marL="0" lvl="0" indent="0" algn="l" defTabSz="1333500">
            <a:lnSpc>
              <a:spcPct val="90000"/>
            </a:lnSpc>
            <a:spcBef>
              <a:spcPct val="0"/>
            </a:spcBef>
            <a:spcAft>
              <a:spcPct val="35000"/>
            </a:spcAft>
            <a:buNone/>
          </a:pPr>
          <a:r>
            <a:rPr lang="en-US" sz="3000" b="0" i="0" kern="1200" dirty="0">
              <a:solidFill>
                <a:prstClr val="white"/>
              </a:solidFill>
              <a:latin typeface="Univers"/>
              <a:ea typeface="+mn-ea"/>
              <a:cs typeface="+mn-cs"/>
            </a:rPr>
            <a:t>Modules in Detail</a:t>
          </a:r>
        </a:p>
      </dgm:t>
    </dgm:pt>
    <dgm:pt modelId="{E90AFB5B-CFD3-416C-A77F-8FAB4BB3C103}" type="parTrans" cxnId="{7CE8B384-8DA3-42E8-9737-040DA396C115}">
      <dgm:prSet/>
      <dgm:spPr/>
      <dgm:t>
        <a:bodyPr/>
        <a:lstStyle/>
        <a:p>
          <a:endParaRPr lang="en-US"/>
        </a:p>
      </dgm:t>
    </dgm:pt>
    <dgm:pt modelId="{209D21B1-37C4-40F0-8406-CA5F2BB29ADB}" type="sibTrans" cxnId="{7CE8B384-8DA3-42E8-9737-040DA396C115}">
      <dgm:prSet/>
      <dgm:spPr/>
      <dgm:t>
        <a:bodyPr/>
        <a:lstStyle/>
        <a:p>
          <a:endParaRPr lang="en-US"/>
        </a:p>
      </dgm:t>
    </dgm:pt>
    <dgm:pt modelId="{597C205D-1EFA-4053-9821-A6237B9D7128}">
      <dgm:prSet custT="1"/>
      <dgm:spPr/>
      <dgm:t>
        <a:bodyPr/>
        <a:lstStyle/>
        <a:p>
          <a:pPr marL="0" lvl="0" indent="0" algn="l" defTabSz="1333500">
            <a:lnSpc>
              <a:spcPct val="90000"/>
            </a:lnSpc>
            <a:spcBef>
              <a:spcPct val="0"/>
            </a:spcBef>
            <a:spcAft>
              <a:spcPct val="35000"/>
            </a:spcAft>
            <a:buNone/>
          </a:pPr>
          <a:r>
            <a:rPr lang="en-US" sz="3000" b="0" i="0" kern="1200" dirty="0">
              <a:solidFill>
                <a:prstClr val="white"/>
              </a:solidFill>
              <a:latin typeface="Univers"/>
              <a:ea typeface="+mn-ea"/>
              <a:cs typeface="+mn-cs"/>
            </a:rPr>
            <a:t>Packages in Detail</a:t>
          </a:r>
        </a:p>
      </dgm:t>
    </dgm:pt>
    <dgm:pt modelId="{F8340055-532F-494A-AEFE-21C7CC6F67DA}" type="parTrans" cxnId="{9FE33556-01A5-4399-BE03-F9815B7DAB11}">
      <dgm:prSet/>
      <dgm:spPr/>
      <dgm:t>
        <a:bodyPr/>
        <a:lstStyle/>
        <a:p>
          <a:endParaRPr lang="en-US"/>
        </a:p>
      </dgm:t>
    </dgm:pt>
    <dgm:pt modelId="{FE380F7F-2ACF-4AD8-BDE4-688027864836}" type="sibTrans" cxnId="{9FE33556-01A5-4399-BE03-F9815B7DAB11}">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8DA0BF76-9347-40CD-8F44-C0AB269582AC}" type="pres">
      <dgm:prSet presAssocID="{05A2ADF0-853D-4AB4-8643-2C53FD4DC734}" presName="parentText" presStyleLbl="node1" presStyleIdx="0" presStyleCnt="2" custScaleY="102678" custLinFactNeighborY="5356">
        <dgm:presLayoutVars>
          <dgm:chMax val="0"/>
          <dgm:bulletEnabled val="1"/>
        </dgm:presLayoutVars>
      </dgm:prSet>
      <dgm:spPr/>
      <dgm:t>
        <a:bodyPr/>
        <a:lstStyle/>
        <a:p>
          <a:endParaRPr lang="en-IN"/>
        </a:p>
      </dgm:t>
    </dgm:pt>
    <dgm:pt modelId="{A3F27233-0D34-4927-A4CF-31B43850771A}" type="pres">
      <dgm:prSet presAssocID="{209D21B1-37C4-40F0-8406-CA5F2BB29ADB}" presName="spacer" presStyleCnt="0"/>
      <dgm:spPr/>
    </dgm:pt>
    <dgm:pt modelId="{1CB6F4CC-962C-4567-BC74-2ECFD27D9B2F}" type="pres">
      <dgm:prSet presAssocID="{597C205D-1EFA-4053-9821-A6237B9D7128}" presName="parentText" presStyleLbl="node1" presStyleIdx="1" presStyleCnt="2" custScaleY="102678" custLinFactNeighborY="5356">
        <dgm:presLayoutVars>
          <dgm:chMax val="0"/>
          <dgm:bulletEnabled val="1"/>
        </dgm:presLayoutVars>
      </dgm:prSet>
      <dgm:spPr/>
      <dgm:t>
        <a:bodyPr/>
        <a:lstStyle/>
        <a:p>
          <a:endParaRPr lang="en-IN"/>
        </a:p>
      </dgm:t>
    </dgm:pt>
  </dgm:ptLst>
  <dgm:cxnLst>
    <dgm:cxn modelId="{46632225-4A3C-4879-8A31-D84231523057}" type="presOf" srcId="{05A2ADF0-853D-4AB4-8643-2C53FD4DC734}" destId="{8DA0BF76-9347-40CD-8F44-C0AB269582AC}" srcOrd="0" destOrd="0" presId="urn:microsoft.com/office/officeart/2005/8/layout/vList2"/>
    <dgm:cxn modelId="{9FE33556-01A5-4399-BE03-F9815B7DAB11}" srcId="{9C687EB4-342B-48BE-A9E2-15BCDE19EA8C}" destId="{597C205D-1EFA-4053-9821-A6237B9D7128}" srcOrd="1" destOrd="0" parTransId="{F8340055-532F-494A-AEFE-21C7CC6F67DA}" sibTransId="{FE380F7F-2ACF-4AD8-BDE4-688027864836}"/>
    <dgm:cxn modelId="{7CE8B384-8DA3-42E8-9737-040DA396C115}" srcId="{9C687EB4-342B-48BE-A9E2-15BCDE19EA8C}" destId="{05A2ADF0-853D-4AB4-8643-2C53FD4DC734}" srcOrd="0" destOrd="0" parTransId="{E90AFB5B-CFD3-416C-A77F-8FAB4BB3C103}" sibTransId="{209D21B1-37C4-40F0-8406-CA5F2BB29ADB}"/>
    <dgm:cxn modelId="{8310928B-F064-4550-A7B0-5D9DE130DF09}" type="presOf" srcId="{9C687EB4-342B-48BE-A9E2-15BCDE19EA8C}" destId="{D27CAE58-43D1-4B53-AD56-0E059D434441}" srcOrd="0" destOrd="0" presId="urn:microsoft.com/office/officeart/2005/8/layout/vList2"/>
    <dgm:cxn modelId="{767D211E-948A-4A44-9CFB-D7B50FD1BDDE}" type="presOf" srcId="{597C205D-1EFA-4053-9821-A6237B9D7128}" destId="{1CB6F4CC-962C-4567-BC74-2ECFD27D9B2F}" srcOrd="0" destOrd="0" presId="urn:microsoft.com/office/officeart/2005/8/layout/vList2"/>
    <dgm:cxn modelId="{9798FBC9-726E-4FD1-BF79-ECF47164AC48}" type="presParOf" srcId="{D27CAE58-43D1-4B53-AD56-0E059D434441}" destId="{8DA0BF76-9347-40CD-8F44-C0AB269582AC}" srcOrd="0" destOrd="0" presId="urn:microsoft.com/office/officeart/2005/8/layout/vList2"/>
    <dgm:cxn modelId="{1FFA9265-5D03-459B-8376-1631C933C7C0}" type="presParOf" srcId="{D27CAE58-43D1-4B53-AD56-0E059D434441}" destId="{A3F27233-0D34-4927-A4CF-31B43850771A}" srcOrd="1" destOrd="0" presId="urn:microsoft.com/office/officeart/2005/8/layout/vList2"/>
    <dgm:cxn modelId="{5ABE6FFA-4BBB-4069-AFAE-3B5FE86E03A7}" type="presParOf" srcId="{D27CAE58-43D1-4B53-AD56-0E059D434441}" destId="{1CB6F4CC-962C-4567-BC74-2ECFD27D9B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C687EB4-342B-48BE-A9E2-15BCDE19EA8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CED60D-C11D-4F4F-9F85-60C7A8C1A8AB}">
      <dgm:prSet/>
      <dgm:spPr/>
      <dgm:t>
        <a:bodyPr/>
        <a:lstStyle/>
        <a:p>
          <a:pPr>
            <a:lnSpc>
              <a:spcPct val="100000"/>
            </a:lnSpc>
          </a:pPr>
          <a:r>
            <a:rPr lang="en-US" b="0" i="0" kern="1200"/>
            <a:t>Text File Operations</a:t>
          </a:r>
          <a:endParaRPr lang="en-US" b="0" i="0" kern="1200">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dgm:spPr/>
      <dgm:t>
        <a:bodyPr/>
        <a:lstStyle/>
        <a:p>
          <a:pPr>
            <a:lnSpc>
              <a:spcPct val="100000"/>
            </a:lnSpc>
          </a:pPr>
          <a:r>
            <a:rPr lang="en-US" b="0" i="0" kern="1200"/>
            <a:t>File handling in detail</a:t>
          </a:r>
          <a:endParaRPr lang="en-US" b="0" i="0" kern="1200">
            <a:latin typeface="Univers"/>
            <a:ea typeface="+mn-ea"/>
            <a:cs typeface="+mn-cs"/>
          </a:endParaRPr>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C543F58F-ACD7-4F22-9D28-939A6933F2E4}" type="pres">
      <dgm:prSet presAssocID="{9C687EB4-342B-48BE-A9E2-15BCDE19EA8C}" presName="root" presStyleCnt="0">
        <dgm:presLayoutVars>
          <dgm:dir/>
          <dgm:resizeHandles val="exact"/>
        </dgm:presLayoutVars>
      </dgm:prSet>
      <dgm:spPr/>
      <dgm:t>
        <a:bodyPr/>
        <a:lstStyle/>
        <a:p>
          <a:endParaRPr lang="en-IN"/>
        </a:p>
      </dgm:t>
    </dgm:pt>
    <dgm:pt modelId="{6BC1A5FB-62BF-4C69-9518-4F46579D6728}" type="pres">
      <dgm:prSet presAssocID="{41CED60D-C11D-4F4F-9F85-60C7A8C1A8AB}" presName="compNode" presStyleCnt="0"/>
      <dgm:spPr/>
    </dgm:pt>
    <dgm:pt modelId="{DF92A853-9BAB-4B40-90AF-79318C8BF46D}" type="pres">
      <dgm:prSet presAssocID="{41CED60D-C11D-4F4F-9F85-60C7A8C1A8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Open Folder"/>
        </a:ext>
      </dgm:extLst>
    </dgm:pt>
    <dgm:pt modelId="{88F7A33F-93F1-40A6-BD26-321165EAD04B}" type="pres">
      <dgm:prSet presAssocID="{41CED60D-C11D-4F4F-9F85-60C7A8C1A8AB}" presName="spaceRect" presStyleCnt="0"/>
      <dgm:spPr/>
    </dgm:pt>
    <dgm:pt modelId="{96711674-E8D0-4090-9B51-0E1D5ACA1DD9}" type="pres">
      <dgm:prSet presAssocID="{41CED60D-C11D-4F4F-9F85-60C7A8C1A8AB}" presName="textRect" presStyleLbl="revTx" presStyleIdx="0" presStyleCnt="2">
        <dgm:presLayoutVars>
          <dgm:chMax val="1"/>
          <dgm:chPref val="1"/>
        </dgm:presLayoutVars>
      </dgm:prSet>
      <dgm:spPr/>
      <dgm:t>
        <a:bodyPr/>
        <a:lstStyle/>
        <a:p>
          <a:endParaRPr lang="en-IN"/>
        </a:p>
      </dgm:t>
    </dgm:pt>
    <dgm:pt modelId="{92BD03D9-B139-4CFF-96F5-D68A3805E0D3}" type="pres">
      <dgm:prSet presAssocID="{E8803F1D-A6EC-4A46-A577-A16173B31F57}" presName="sibTrans" presStyleCnt="0"/>
      <dgm:spPr/>
    </dgm:pt>
    <dgm:pt modelId="{F91D823D-6C7C-4FCE-AEB5-FE1BE66F2494}" type="pres">
      <dgm:prSet presAssocID="{D66F1614-D85E-4C9F-AEF2-F6CD707D54CC}" presName="compNode" presStyleCnt="0"/>
      <dgm:spPr/>
    </dgm:pt>
    <dgm:pt modelId="{FB22C37A-5794-4E33-A98C-E480045507F7}" type="pres">
      <dgm:prSet presAssocID="{D66F1614-D85E-4C9F-AEF2-F6CD707D54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ocument"/>
        </a:ext>
      </dgm:extLst>
    </dgm:pt>
    <dgm:pt modelId="{E34D0B21-3DD5-4BDD-BD3D-382A063B02B5}" type="pres">
      <dgm:prSet presAssocID="{D66F1614-D85E-4C9F-AEF2-F6CD707D54CC}" presName="spaceRect" presStyleCnt="0"/>
      <dgm:spPr/>
    </dgm:pt>
    <dgm:pt modelId="{15E33E31-D8D0-4EBA-8720-CFB51065162A}" type="pres">
      <dgm:prSet presAssocID="{D66F1614-D85E-4C9F-AEF2-F6CD707D54CC}" presName="textRect" presStyleLbl="revTx" presStyleIdx="1" presStyleCnt="2">
        <dgm:presLayoutVars>
          <dgm:chMax val="1"/>
          <dgm:chPref val="1"/>
        </dgm:presLayoutVars>
      </dgm:prSet>
      <dgm:spPr/>
      <dgm:t>
        <a:bodyPr/>
        <a:lstStyle/>
        <a:p>
          <a:endParaRPr lang="en-IN"/>
        </a:p>
      </dgm:t>
    </dgm:pt>
  </dgm:ptLst>
  <dgm:cxnLst>
    <dgm:cxn modelId="{5746394A-7DCE-40A2-BE5D-0B1CBE92AE40}" type="presOf" srcId="{9C687EB4-342B-48BE-A9E2-15BCDE19EA8C}" destId="{C543F58F-ACD7-4F22-9D28-939A6933F2E4}" srcOrd="0" destOrd="0" presId="urn:microsoft.com/office/officeart/2018/2/layout/IconLabelList"/>
    <dgm:cxn modelId="{CF2435C3-C437-469C-95B0-92777759CB12}" srcId="{9C687EB4-342B-48BE-A9E2-15BCDE19EA8C}" destId="{41CED60D-C11D-4F4F-9F85-60C7A8C1A8AB}" srcOrd="0" destOrd="0" parTransId="{7C83A082-F428-40F0-A73E-7E83984C06A6}" sibTransId="{E8803F1D-A6EC-4A46-A577-A16173B31F57}"/>
    <dgm:cxn modelId="{0E19B301-1EA0-415E-B4F1-4D19ABBD289C}" type="presOf" srcId="{D66F1614-D85E-4C9F-AEF2-F6CD707D54CC}" destId="{15E33E31-D8D0-4EBA-8720-CFB51065162A}" srcOrd="0" destOrd="0" presId="urn:microsoft.com/office/officeart/2018/2/layout/IconLabelList"/>
    <dgm:cxn modelId="{708220A9-094E-49CA-A5F5-BB08A0F7E951}" srcId="{9C687EB4-342B-48BE-A9E2-15BCDE19EA8C}" destId="{D66F1614-D85E-4C9F-AEF2-F6CD707D54CC}" srcOrd="1" destOrd="0" parTransId="{B6EFD5C9-D534-44F6-81B8-0AAC3BD5C026}" sibTransId="{564BB075-0D98-4802-BFA5-A66080DD038C}"/>
    <dgm:cxn modelId="{5CCDC9B2-9902-4A70-ACE7-E428F4FF3B84}" type="presOf" srcId="{41CED60D-C11D-4F4F-9F85-60C7A8C1A8AB}" destId="{96711674-E8D0-4090-9B51-0E1D5ACA1DD9}" srcOrd="0" destOrd="0" presId="urn:microsoft.com/office/officeart/2018/2/layout/IconLabelList"/>
    <dgm:cxn modelId="{DEF6242A-6C40-4130-841D-A256503480C4}" type="presParOf" srcId="{C543F58F-ACD7-4F22-9D28-939A6933F2E4}" destId="{6BC1A5FB-62BF-4C69-9518-4F46579D6728}" srcOrd="0" destOrd="0" presId="urn:microsoft.com/office/officeart/2018/2/layout/IconLabelList"/>
    <dgm:cxn modelId="{BA16CEBC-AFAC-4B6B-A995-7129BF365386}" type="presParOf" srcId="{6BC1A5FB-62BF-4C69-9518-4F46579D6728}" destId="{DF92A853-9BAB-4B40-90AF-79318C8BF46D}" srcOrd="0" destOrd="0" presId="urn:microsoft.com/office/officeart/2018/2/layout/IconLabelList"/>
    <dgm:cxn modelId="{29B62AD5-1D99-4890-AA07-644432D77941}" type="presParOf" srcId="{6BC1A5FB-62BF-4C69-9518-4F46579D6728}" destId="{88F7A33F-93F1-40A6-BD26-321165EAD04B}" srcOrd="1" destOrd="0" presId="urn:microsoft.com/office/officeart/2018/2/layout/IconLabelList"/>
    <dgm:cxn modelId="{510BF3A8-A612-46C4-A938-32334A6646EF}" type="presParOf" srcId="{6BC1A5FB-62BF-4C69-9518-4F46579D6728}" destId="{96711674-E8D0-4090-9B51-0E1D5ACA1DD9}" srcOrd="2" destOrd="0" presId="urn:microsoft.com/office/officeart/2018/2/layout/IconLabelList"/>
    <dgm:cxn modelId="{50402A12-3A91-485F-9BF8-D8CEA6091D40}" type="presParOf" srcId="{C543F58F-ACD7-4F22-9D28-939A6933F2E4}" destId="{92BD03D9-B139-4CFF-96F5-D68A3805E0D3}" srcOrd="1" destOrd="0" presId="urn:microsoft.com/office/officeart/2018/2/layout/IconLabelList"/>
    <dgm:cxn modelId="{E65AD322-A3FD-41E9-A642-2A30F49B81BD}" type="presParOf" srcId="{C543F58F-ACD7-4F22-9D28-939A6933F2E4}" destId="{F91D823D-6C7C-4FCE-AEB5-FE1BE66F2494}" srcOrd="2" destOrd="0" presId="urn:microsoft.com/office/officeart/2018/2/layout/IconLabelList"/>
    <dgm:cxn modelId="{48549D4F-3BEB-48E9-89FE-F311E6FC7F3C}" type="presParOf" srcId="{F91D823D-6C7C-4FCE-AEB5-FE1BE66F2494}" destId="{FB22C37A-5794-4E33-A98C-E480045507F7}" srcOrd="0" destOrd="0" presId="urn:microsoft.com/office/officeart/2018/2/layout/IconLabelList"/>
    <dgm:cxn modelId="{4EBDFA59-BA8E-4A07-9A09-9E194F027214}" type="presParOf" srcId="{F91D823D-6C7C-4FCE-AEB5-FE1BE66F2494}" destId="{E34D0B21-3DD5-4BDD-BD3D-382A063B02B5}" srcOrd="1" destOrd="0" presId="urn:microsoft.com/office/officeart/2018/2/layout/IconLabelList"/>
    <dgm:cxn modelId="{E93AEB7D-4C56-44CD-BF92-400A18844E98}" type="presParOf" srcId="{F91D823D-6C7C-4FCE-AEB5-FE1BE66F2494}" destId="{15E33E31-D8D0-4EBA-8720-CFB51065162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1400" b="0" i="0" dirty="0"/>
            <a:t>What is Jupyter Notebook, and How to use it?</a:t>
          </a:r>
          <a:endParaRPr lang="en-US" sz="14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r>
            <a:rPr lang="en-US" sz="1400" b="0" i="0" dirty="0"/>
            <a:t>Markdown Vs Coding in Jupyter Notebook</a:t>
          </a:r>
          <a:endParaRPr lang="en-US" sz="1400" dirty="0"/>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CE97C918-54C7-4CA3-B2C2-3AF785443779}">
      <dgm:prSet custT="1"/>
      <dgm:spPr/>
      <dgm:t>
        <a:bodyPr/>
        <a:lstStyle/>
        <a:p>
          <a:r>
            <a:rPr lang="en-US" sz="1400" b="0" i="0" dirty="0"/>
            <a:t>Why do we need Data Types</a:t>
          </a:r>
          <a:endParaRPr lang="en-US" sz="1400" dirty="0"/>
        </a:p>
      </dgm:t>
    </dgm:pt>
    <dgm:pt modelId="{4E921728-B868-490B-9F0F-6CDB4527A60D}" type="parTrans" cxnId="{77F716FA-C890-4A5E-BAE2-483451D1F97D}">
      <dgm:prSet/>
      <dgm:spPr/>
      <dgm:t>
        <a:bodyPr/>
        <a:lstStyle/>
        <a:p>
          <a:endParaRPr lang="en-US"/>
        </a:p>
      </dgm:t>
    </dgm:pt>
    <dgm:pt modelId="{3552FD29-5640-42DC-8997-A5DCAEA9DE62}" type="sibTrans" cxnId="{77F716FA-C890-4A5E-BAE2-483451D1F97D}">
      <dgm:prSet/>
      <dgm:spPr/>
      <dgm:t>
        <a:bodyPr/>
        <a:lstStyle/>
        <a:p>
          <a:endParaRPr lang="en-US"/>
        </a:p>
      </dgm:t>
    </dgm:pt>
    <dgm:pt modelId="{384AE581-244A-4809-8A31-144435A67C86}">
      <dgm:prSet custT="1"/>
      <dgm:spPr/>
      <dgm:t>
        <a:bodyPr/>
        <a:lstStyle/>
        <a:p>
          <a:r>
            <a:rPr lang="en-US" sz="1400" b="0" i="0" dirty="0"/>
            <a:t>Built-in Data Types.</a:t>
          </a:r>
          <a:endParaRPr lang="en-US" sz="1400" dirty="0"/>
        </a:p>
      </dgm:t>
    </dgm:pt>
    <dgm:pt modelId="{55DDACBE-0360-4A7C-88E8-6D5852A691F5}" type="parTrans" cxnId="{703E540E-B30D-4598-AA08-F3A74E617025}">
      <dgm:prSet/>
      <dgm:spPr/>
      <dgm:t>
        <a:bodyPr/>
        <a:lstStyle/>
        <a:p>
          <a:endParaRPr lang="en-US"/>
        </a:p>
      </dgm:t>
    </dgm:pt>
    <dgm:pt modelId="{8E302907-4A44-453C-87DB-1FC7CA3DBCED}" type="sibTrans" cxnId="{703E540E-B30D-4598-AA08-F3A74E617025}">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0562EE1C-2E30-4516-B5D5-48C23AA0A2EE}" type="pres">
      <dgm:prSet presAssocID="{E8803F1D-A6EC-4A46-A577-A16173B31F57}" presName="spacer" presStyleCnt="0"/>
      <dgm:spPr/>
    </dgm:pt>
    <dgm:pt modelId="{8133CD64-6F91-407F-AB46-74BB21DFBC97}" type="pres">
      <dgm:prSet presAssocID="{8ED46EDD-8E87-43CD-80B7-6F8E04603405}" presName="parentText" presStyleLbl="node1" presStyleIdx="1" presStyleCnt="4" custLinFactNeighborY="-16383">
        <dgm:presLayoutVars>
          <dgm:chMax val="0"/>
          <dgm:bulletEnabled val="1"/>
        </dgm:presLayoutVars>
      </dgm:prSet>
      <dgm:spPr/>
      <dgm:t>
        <a:bodyPr/>
        <a:lstStyle/>
        <a:p>
          <a:endParaRPr lang="en-IN"/>
        </a:p>
      </dgm:t>
    </dgm:pt>
    <dgm:pt modelId="{DB904FAD-84D3-4E6A-B955-913BFFBF5997}" type="pres">
      <dgm:prSet presAssocID="{EE3172BA-C2C0-4DD2-A27F-DF873DF24964}" presName="spacer" presStyleCnt="0"/>
      <dgm:spPr/>
    </dgm:pt>
    <dgm:pt modelId="{247C38E3-BDE9-4AAF-8553-161711B922E2}" type="pres">
      <dgm:prSet presAssocID="{CE97C918-54C7-4CA3-B2C2-3AF785443779}" presName="parentText" presStyleLbl="node1" presStyleIdx="2" presStyleCnt="4">
        <dgm:presLayoutVars>
          <dgm:chMax val="0"/>
          <dgm:bulletEnabled val="1"/>
        </dgm:presLayoutVars>
      </dgm:prSet>
      <dgm:spPr/>
      <dgm:t>
        <a:bodyPr/>
        <a:lstStyle/>
        <a:p>
          <a:endParaRPr lang="en-IN"/>
        </a:p>
      </dgm:t>
    </dgm:pt>
    <dgm:pt modelId="{AEBA7D4C-1AD0-45CD-80BF-34A9F6B93652}" type="pres">
      <dgm:prSet presAssocID="{3552FD29-5640-42DC-8997-A5DCAEA9DE62}" presName="spacer" presStyleCnt="0"/>
      <dgm:spPr/>
    </dgm:pt>
    <dgm:pt modelId="{81AF3E16-12BA-4462-9BFF-9CF352F17715}" type="pres">
      <dgm:prSet presAssocID="{384AE581-244A-4809-8A31-144435A67C86}" presName="parentText" presStyleLbl="node1" presStyleIdx="3" presStyleCnt="4" custLinFactNeighborY="-60071">
        <dgm:presLayoutVars>
          <dgm:chMax val="0"/>
          <dgm:bulletEnabled val="1"/>
        </dgm:presLayoutVars>
      </dgm:prSet>
      <dgm:spPr/>
      <dgm:t>
        <a:bodyPr/>
        <a:lstStyle/>
        <a:p>
          <a:endParaRPr lang="en-IN"/>
        </a:p>
      </dgm:t>
    </dgm:pt>
  </dgm:ptLst>
  <dgm:cxnLst>
    <dgm:cxn modelId="{3D8F892B-1C3C-4406-A37B-9E922CD91574}" type="presOf" srcId="{384AE581-244A-4809-8A31-144435A67C86}" destId="{81AF3E16-12BA-4462-9BFF-9CF352F17715}"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11203EA7-E9E4-408A-8C73-3C1947A4C79C}" type="presOf" srcId="{CE97C918-54C7-4CA3-B2C2-3AF785443779}" destId="{247C38E3-BDE9-4AAF-8553-161711B922E2}" srcOrd="0" destOrd="0" presId="urn:microsoft.com/office/officeart/2005/8/layout/vList2"/>
    <dgm:cxn modelId="{703E540E-B30D-4598-AA08-F3A74E617025}" srcId="{9C687EB4-342B-48BE-A9E2-15BCDE19EA8C}" destId="{384AE581-244A-4809-8A31-144435A67C86}" srcOrd="3" destOrd="0" parTransId="{55DDACBE-0360-4A7C-88E8-6D5852A691F5}" sibTransId="{8E302907-4A44-453C-87DB-1FC7CA3DBCED}"/>
    <dgm:cxn modelId="{3EF8F9EB-8750-405C-9C21-AA14AB001822}" type="presOf" srcId="{8ED46EDD-8E87-43CD-80B7-6F8E04603405}" destId="{8133CD64-6F91-407F-AB46-74BB21DFBC97}"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77F716FA-C890-4A5E-BAE2-483451D1F97D}" srcId="{9C687EB4-342B-48BE-A9E2-15BCDE19EA8C}" destId="{CE97C918-54C7-4CA3-B2C2-3AF785443779}" srcOrd="2" destOrd="0" parTransId="{4E921728-B868-490B-9F0F-6CDB4527A60D}" sibTransId="{3552FD29-5640-42DC-8997-A5DCAEA9DE62}"/>
    <dgm:cxn modelId="{FFEDE6BB-A08D-4BD5-93F5-9E9720B672B0}" srcId="{9C687EB4-342B-48BE-A9E2-15BCDE19EA8C}" destId="{8ED46EDD-8E87-43CD-80B7-6F8E04603405}" srcOrd="1" destOrd="0" parTransId="{775368DF-1751-4964-A832-A6AEDBDAC4FD}" sibTransId="{EE3172BA-C2C0-4DD2-A27F-DF873DF24964}"/>
    <dgm:cxn modelId="{01AC3099-FDD1-41AE-9868-30A65499CF23}" type="presParOf" srcId="{D27CAE58-43D1-4B53-AD56-0E059D434441}" destId="{56B10E24-CD9D-409B-B266-961C390545BE}" srcOrd="0" destOrd="0" presId="urn:microsoft.com/office/officeart/2005/8/layout/vList2"/>
    <dgm:cxn modelId="{5966D9D0-DA81-4523-A1D1-8DD03A2FDABE}" type="presParOf" srcId="{D27CAE58-43D1-4B53-AD56-0E059D434441}" destId="{0562EE1C-2E30-4516-B5D5-48C23AA0A2EE}" srcOrd="1" destOrd="0" presId="urn:microsoft.com/office/officeart/2005/8/layout/vList2"/>
    <dgm:cxn modelId="{99AACC31-81DB-4258-B119-B8DAF2CB2601}" type="presParOf" srcId="{D27CAE58-43D1-4B53-AD56-0E059D434441}" destId="{8133CD64-6F91-407F-AB46-74BB21DFBC97}" srcOrd="2" destOrd="0" presId="urn:microsoft.com/office/officeart/2005/8/layout/vList2"/>
    <dgm:cxn modelId="{0D5AA0DE-3A88-42AF-B22D-17A40A9765F1}" type="presParOf" srcId="{D27CAE58-43D1-4B53-AD56-0E059D434441}" destId="{DB904FAD-84D3-4E6A-B955-913BFFBF5997}" srcOrd="3" destOrd="0" presId="urn:microsoft.com/office/officeart/2005/8/layout/vList2"/>
    <dgm:cxn modelId="{5BDD3AE0-7B75-455F-9948-F61FFF69D22E}" type="presParOf" srcId="{D27CAE58-43D1-4B53-AD56-0E059D434441}" destId="{247C38E3-BDE9-4AAF-8553-161711B922E2}" srcOrd="4" destOrd="0" presId="urn:microsoft.com/office/officeart/2005/8/layout/vList2"/>
    <dgm:cxn modelId="{B0DA58B4-E4DA-4A14-BE69-C00BD81BDD28}" type="presParOf" srcId="{D27CAE58-43D1-4B53-AD56-0E059D434441}" destId="{AEBA7D4C-1AD0-45CD-80BF-34A9F6B93652}" srcOrd="5" destOrd="0" presId="urn:microsoft.com/office/officeart/2005/8/layout/vList2"/>
    <dgm:cxn modelId="{57ED61C9-14BA-4FAC-A6D7-892002A0A726}" type="presParOf" srcId="{D27CAE58-43D1-4B53-AD56-0E059D434441}" destId="{81AF3E16-12BA-4462-9BFF-9CF352F1771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t>Text File Operations</a:t>
          </a:r>
          <a:endParaRPr lang="en-US" sz="30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66F1614-D85E-4C9F-AEF2-F6CD707D54CC}">
      <dgm:prSet custT="1"/>
      <dgm:spPr/>
      <dgm:t>
        <a:bodyPr/>
        <a:lstStyle/>
        <a:p>
          <a:r>
            <a:rPr lang="en-US" sz="3000" b="0" i="0" kern="1200" dirty="0"/>
            <a:t>File handling in detail</a:t>
          </a:r>
          <a:endParaRPr lang="en-US" sz="3000" b="0" i="0" kern="1200" dirty="0">
            <a:solidFill>
              <a:prstClr val="white"/>
            </a:solidFill>
            <a:latin typeface="Univers"/>
            <a:ea typeface="+mn-ea"/>
            <a:cs typeface="+mn-cs"/>
          </a:endParaRPr>
        </a:p>
      </dgm:t>
    </dgm:pt>
    <dgm:pt modelId="{B6EFD5C9-D534-44F6-81B8-0AAC3BD5C026}" type="parTrans" cxnId="{708220A9-094E-49CA-A5F5-BB08A0F7E951}">
      <dgm:prSet/>
      <dgm:spPr/>
      <dgm:t>
        <a:bodyPr/>
        <a:lstStyle/>
        <a:p>
          <a:endParaRPr lang="en-US"/>
        </a:p>
      </dgm:t>
    </dgm:pt>
    <dgm:pt modelId="{564BB075-0D98-4802-BFA5-A66080DD038C}" type="sibTrans" cxnId="{708220A9-094E-49CA-A5F5-BB08A0F7E951}">
      <dgm:prSet/>
      <dgm:spPr/>
      <dgm:t>
        <a:bodyPr/>
        <a:lstStyle/>
        <a:p>
          <a:endParaRPr lang="en-US"/>
        </a:p>
      </dgm:t>
    </dgm:pt>
    <dgm:pt modelId="{7F8A86ED-6C9E-42EE-9214-7E8B5C372BE9}">
      <dgm:prSet custT="1"/>
      <dgm:spPr/>
      <dgm:t>
        <a:bodyPr/>
        <a:lstStyle/>
        <a:p>
          <a:r>
            <a:rPr lang="en-US" sz="3000" b="0" i="0" kern="1200" dirty="0">
              <a:solidFill>
                <a:prstClr val="white"/>
              </a:solidFill>
              <a:latin typeface="Univers"/>
              <a:ea typeface="+mn-ea"/>
              <a:cs typeface="+mn-cs"/>
            </a:rPr>
            <a:t>Regex Introduction</a:t>
          </a:r>
        </a:p>
      </dgm:t>
    </dgm:pt>
    <dgm:pt modelId="{38005A04-42CF-422C-AAB6-8AFF26BE67D5}" type="parTrans" cxnId="{573FFF1D-E275-4391-B11D-1B5050A09157}">
      <dgm:prSet/>
      <dgm:spPr/>
      <dgm:t>
        <a:bodyPr/>
        <a:lstStyle/>
        <a:p>
          <a:endParaRPr lang="en-US"/>
        </a:p>
      </dgm:t>
    </dgm:pt>
    <dgm:pt modelId="{7FFB042B-CF9B-41CA-B5B7-67CBC41036E9}" type="sibTrans" cxnId="{573FFF1D-E275-4391-B11D-1B5050A09157}">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84C3F513-C606-43CD-BE29-4ECC84C14DB8}" type="pres">
      <dgm:prSet presAssocID="{D66F1614-D85E-4C9F-AEF2-F6CD707D54CC}" presName="parentText" presStyleLbl="node1" presStyleIdx="1" presStyleCnt="3" custScaleY="102678" custLinFactNeighborY="5356">
        <dgm:presLayoutVars>
          <dgm:chMax val="0"/>
          <dgm:bulletEnabled val="1"/>
        </dgm:presLayoutVars>
      </dgm:prSet>
      <dgm:spPr/>
      <dgm:t>
        <a:bodyPr/>
        <a:lstStyle/>
        <a:p>
          <a:endParaRPr lang="en-IN"/>
        </a:p>
      </dgm:t>
    </dgm:pt>
    <dgm:pt modelId="{C331AB34-C72B-4A6A-9C0E-018A56E9AEF6}" type="pres">
      <dgm:prSet presAssocID="{564BB075-0D98-4802-BFA5-A66080DD038C}" presName="spacer" presStyleCnt="0"/>
      <dgm:spPr/>
    </dgm:pt>
    <dgm:pt modelId="{5FF8D13E-C09E-456C-A956-1FF48DDE2A24}" type="pres">
      <dgm:prSet presAssocID="{7F8A86ED-6C9E-42EE-9214-7E8B5C372BE9}" presName="parentText" presStyleLbl="node1" presStyleIdx="2" presStyleCnt="3" custScaleY="102678" custLinFactNeighborX="35847" custLinFactNeighborY="48378">
        <dgm:presLayoutVars>
          <dgm:chMax val="0"/>
          <dgm:bulletEnabled val="1"/>
        </dgm:presLayoutVars>
      </dgm:prSet>
      <dgm:spPr/>
      <dgm:t>
        <a:bodyPr/>
        <a:lstStyle/>
        <a:p>
          <a:endParaRPr lang="en-IN"/>
        </a:p>
      </dgm:t>
    </dgm:pt>
  </dgm:ptLst>
  <dgm:cxnLst>
    <dgm:cxn modelId="{D38E9242-C12D-4D3A-ABC6-52BC8C49CB3B}" type="presOf" srcId="{D66F1614-D85E-4C9F-AEF2-F6CD707D54CC}" destId="{84C3F513-C606-43CD-BE29-4ECC84C14DB8}"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573FFF1D-E275-4391-B11D-1B5050A09157}" srcId="{9C687EB4-342B-48BE-A9E2-15BCDE19EA8C}" destId="{7F8A86ED-6C9E-42EE-9214-7E8B5C372BE9}" srcOrd="2" destOrd="0" parTransId="{38005A04-42CF-422C-AAB6-8AFF26BE67D5}" sibTransId="{7FFB042B-CF9B-41CA-B5B7-67CBC41036E9}"/>
    <dgm:cxn modelId="{CF2435C3-C437-469C-95B0-92777759CB12}" srcId="{9C687EB4-342B-48BE-A9E2-15BCDE19EA8C}" destId="{41CED60D-C11D-4F4F-9F85-60C7A8C1A8AB}" srcOrd="0" destOrd="0" parTransId="{7C83A082-F428-40F0-A73E-7E83984C06A6}" sibTransId="{E8803F1D-A6EC-4A46-A577-A16173B31F57}"/>
    <dgm:cxn modelId="{708220A9-094E-49CA-A5F5-BB08A0F7E951}" srcId="{9C687EB4-342B-48BE-A9E2-15BCDE19EA8C}" destId="{D66F1614-D85E-4C9F-AEF2-F6CD707D54CC}" srcOrd="1" destOrd="0" parTransId="{B6EFD5C9-D534-44F6-81B8-0AAC3BD5C026}" sibTransId="{564BB075-0D98-4802-BFA5-A66080DD038C}"/>
    <dgm:cxn modelId="{8310928B-F064-4550-A7B0-5D9DE130DF09}" type="presOf" srcId="{9C687EB4-342B-48BE-A9E2-15BCDE19EA8C}" destId="{D27CAE58-43D1-4B53-AD56-0E059D434441}" srcOrd="0" destOrd="0" presId="urn:microsoft.com/office/officeart/2005/8/layout/vList2"/>
    <dgm:cxn modelId="{B9614960-0E94-4075-ACFE-3947A6661E04}" type="presOf" srcId="{7F8A86ED-6C9E-42EE-9214-7E8B5C372BE9}" destId="{5FF8D13E-C09E-456C-A956-1FF48DDE2A24}"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1854D14D-F2C6-4539-A829-64EF5BBAACF0}" type="presParOf" srcId="{D27CAE58-43D1-4B53-AD56-0E059D434441}" destId="{84C3F513-C606-43CD-BE29-4ECC84C14DB8}" srcOrd="2" destOrd="0" presId="urn:microsoft.com/office/officeart/2005/8/layout/vList2"/>
    <dgm:cxn modelId="{FC22E36A-1EAD-4A2F-98C5-36A069FD7AD4}" type="presParOf" srcId="{D27CAE58-43D1-4B53-AD56-0E059D434441}" destId="{C331AB34-C72B-4A6A-9C0E-018A56E9AEF6}" srcOrd="3" destOrd="0" presId="urn:microsoft.com/office/officeart/2005/8/layout/vList2"/>
    <dgm:cxn modelId="{05C092FD-B698-4917-8B2E-DA7DA0FDF550}" type="presParOf" srcId="{D27CAE58-43D1-4B53-AD56-0E059D434441}" destId="{5FF8D13E-C09E-456C-A956-1FF48DDE2A2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Regex in Detail</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7F8A86ED-6C9E-42EE-9214-7E8B5C372BE9}">
      <dgm:prSet custT="1"/>
      <dgm:spPr/>
      <dgm:t>
        <a:bodyPr/>
        <a:lstStyle/>
        <a:p>
          <a:r>
            <a:rPr lang="en-US" sz="3000" b="0" i="0" kern="1200" dirty="0">
              <a:solidFill>
                <a:prstClr val="white"/>
              </a:solidFill>
              <a:latin typeface="Univers"/>
              <a:ea typeface="+mn-ea"/>
              <a:cs typeface="+mn-cs"/>
            </a:rPr>
            <a:t>Special Sequences</a:t>
          </a:r>
        </a:p>
      </dgm:t>
    </dgm:pt>
    <dgm:pt modelId="{38005A04-42CF-422C-AAB6-8AFF26BE67D5}" type="parTrans" cxnId="{573FFF1D-E275-4391-B11D-1B5050A09157}">
      <dgm:prSet/>
      <dgm:spPr/>
      <dgm:t>
        <a:bodyPr/>
        <a:lstStyle/>
        <a:p>
          <a:endParaRPr lang="en-US"/>
        </a:p>
      </dgm:t>
    </dgm:pt>
    <dgm:pt modelId="{7FFB042B-CF9B-41CA-B5B7-67CBC41036E9}" type="sibTrans" cxnId="{573FFF1D-E275-4391-B11D-1B5050A09157}">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2"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5FF8D13E-C09E-456C-A956-1FF48DDE2A24}" type="pres">
      <dgm:prSet presAssocID="{7F8A86ED-6C9E-42EE-9214-7E8B5C372BE9}" presName="parentText" presStyleLbl="node1" presStyleIdx="1" presStyleCnt="2" custScaleY="102678" custLinFactNeighborX="35847" custLinFactNeighborY="48378">
        <dgm:presLayoutVars>
          <dgm:chMax val="0"/>
          <dgm:bulletEnabled val="1"/>
        </dgm:presLayoutVars>
      </dgm:prSet>
      <dgm:spPr/>
      <dgm:t>
        <a:bodyPr/>
        <a:lstStyle/>
        <a:p>
          <a:endParaRPr lang="en-IN"/>
        </a:p>
      </dgm:t>
    </dgm:pt>
  </dgm:ptLst>
  <dgm:cxnLst>
    <dgm:cxn modelId="{CF2435C3-C437-469C-95B0-92777759CB12}" srcId="{9C687EB4-342B-48BE-A9E2-15BCDE19EA8C}" destId="{41CED60D-C11D-4F4F-9F85-60C7A8C1A8AB}" srcOrd="0" destOrd="0" parTransId="{7C83A082-F428-40F0-A73E-7E83984C06A6}" sibTransId="{E8803F1D-A6EC-4A46-A577-A16173B31F57}"/>
    <dgm:cxn modelId="{573FFF1D-E275-4391-B11D-1B5050A09157}" srcId="{9C687EB4-342B-48BE-A9E2-15BCDE19EA8C}" destId="{7F8A86ED-6C9E-42EE-9214-7E8B5C372BE9}" srcOrd="1" destOrd="0" parTransId="{38005A04-42CF-422C-AAB6-8AFF26BE67D5}" sibTransId="{7FFB042B-CF9B-41CA-B5B7-67CBC41036E9}"/>
    <dgm:cxn modelId="{B9614960-0E94-4075-ACFE-3947A6661E04}" type="presOf" srcId="{7F8A86ED-6C9E-42EE-9214-7E8B5C372BE9}" destId="{5FF8D13E-C09E-456C-A956-1FF48DDE2A24}"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05C092FD-B698-4917-8B2E-DA7DA0FDF550}" type="presParOf" srcId="{D27CAE58-43D1-4B53-AD56-0E059D434441}" destId="{5FF8D13E-C09E-456C-A956-1FF48DDE2A2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t>Regex Sets</a:t>
          </a:r>
          <a:endParaRPr lang="en-US" sz="30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EA77284D-2D05-4E25-BAE2-6CA1D2085958}">
      <dgm:prSet custT="1"/>
      <dgm:spPr/>
      <dgm:t>
        <a:bodyPr/>
        <a:lstStyle/>
        <a:p>
          <a:r>
            <a:rPr lang="en-US" sz="3200" b="0" i="0" dirty="0"/>
            <a:t>Grouping and capturing</a:t>
          </a:r>
          <a:endParaRPr lang="en-US" sz="3200" b="0" i="0" dirty="0">
            <a:solidFill>
              <a:prstClr val="white"/>
            </a:solidFill>
            <a:latin typeface="Univers"/>
            <a:ea typeface="+mn-ea"/>
            <a:cs typeface="+mn-cs"/>
          </a:endParaRPr>
        </a:p>
      </dgm:t>
    </dgm:pt>
    <dgm:pt modelId="{F73012B7-B6C0-4B86-92B5-A3DA8656F73D}" type="parTrans" cxnId="{A671440A-3F8F-418C-B9AF-E4E7C167025B}">
      <dgm:prSet/>
      <dgm:spPr/>
      <dgm:t>
        <a:bodyPr/>
        <a:lstStyle/>
        <a:p>
          <a:endParaRPr lang="en-US"/>
        </a:p>
      </dgm:t>
    </dgm:pt>
    <dgm:pt modelId="{3433344C-F4D8-420A-BDB4-6D14066651B6}" type="sibTrans" cxnId="{A671440A-3F8F-418C-B9AF-E4E7C167025B}">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2" custScaleY="102678" custLinFactY="-20623" custLinFactNeighborY="-100000">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6D83C577-AC68-448E-A27D-B5E4B19872C7}" type="pres">
      <dgm:prSet presAssocID="{EA77284D-2D05-4E25-BAE2-6CA1D2085958}" presName="parentText" presStyleLbl="node1" presStyleIdx="1" presStyleCnt="2" custScaleY="102678" custLinFactY="36843" custLinFactNeighborY="100000">
        <dgm:presLayoutVars>
          <dgm:chMax val="0"/>
          <dgm:bulletEnabled val="1"/>
        </dgm:presLayoutVars>
      </dgm:prSet>
      <dgm:spPr/>
      <dgm:t>
        <a:bodyPr/>
        <a:lstStyle/>
        <a:p>
          <a:endParaRPr lang="en-IN"/>
        </a:p>
      </dgm:t>
    </dgm:pt>
  </dgm:ptLst>
  <dgm:cxnLst>
    <dgm:cxn modelId="{CF2435C3-C437-469C-95B0-92777759CB12}" srcId="{9C687EB4-342B-48BE-A9E2-15BCDE19EA8C}" destId="{41CED60D-C11D-4F4F-9F85-60C7A8C1A8AB}" srcOrd="0" destOrd="0" parTransId="{7C83A082-F428-40F0-A73E-7E83984C06A6}" sibTransId="{E8803F1D-A6EC-4A46-A577-A16173B31F57}"/>
    <dgm:cxn modelId="{A671440A-3F8F-418C-B9AF-E4E7C167025B}" srcId="{9C687EB4-342B-48BE-A9E2-15BCDE19EA8C}" destId="{EA77284D-2D05-4E25-BAE2-6CA1D2085958}" srcOrd="1" destOrd="0" parTransId="{F73012B7-B6C0-4B86-92B5-A3DA8656F73D}" sibTransId="{3433344C-F4D8-420A-BDB4-6D14066651B6}"/>
    <dgm:cxn modelId="{8310928B-F064-4550-A7B0-5D9DE130DF09}" type="presOf" srcId="{9C687EB4-342B-48BE-A9E2-15BCDE19EA8C}" destId="{D27CAE58-43D1-4B53-AD56-0E059D434441}" srcOrd="0" destOrd="0" presId="urn:microsoft.com/office/officeart/2005/8/layout/vList2"/>
    <dgm:cxn modelId="{6B6F0B35-FBAA-4DBF-9046-DC8B5A0A790B}" type="presOf" srcId="{EA77284D-2D05-4E25-BAE2-6CA1D2085958}" destId="{6D83C577-AC68-448E-A27D-B5E4B19872C7}"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61BFF248-AB62-4084-964D-C3A23FC4F2B9}" type="presParOf" srcId="{D27CAE58-43D1-4B53-AD56-0E059D434441}" destId="{6D83C577-AC68-448E-A27D-B5E4B19872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t>map</a:t>
          </a:r>
          <a:endParaRPr lang="en-US" sz="30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EA77284D-2D05-4E25-BAE2-6CA1D2085958}">
      <dgm:prSet custT="1"/>
      <dgm:spPr/>
      <dgm:t>
        <a:bodyPr/>
        <a:lstStyle/>
        <a:p>
          <a:r>
            <a:rPr lang="en-US" sz="3200" b="0" i="0" dirty="0"/>
            <a:t>filter</a:t>
          </a:r>
          <a:endParaRPr lang="en-US" sz="3200" b="0" i="0" dirty="0">
            <a:solidFill>
              <a:prstClr val="white"/>
            </a:solidFill>
            <a:latin typeface="Univers"/>
            <a:ea typeface="+mn-ea"/>
            <a:cs typeface="+mn-cs"/>
          </a:endParaRPr>
        </a:p>
      </dgm:t>
    </dgm:pt>
    <dgm:pt modelId="{F73012B7-B6C0-4B86-92B5-A3DA8656F73D}" type="parTrans" cxnId="{A671440A-3F8F-418C-B9AF-E4E7C167025B}">
      <dgm:prSet/>
      <dgm:spPr/>
      <dgm:t>
        <a:bodyPr/>
        <a:lstStyle/>
        <a:p>
          <a:endParaRPr lang="en-US"/>
        </a:p>
      </dgm:t>
    </dgm:pt>
    <dgm:pt modelId="{3433344C-F4D8-420A-BDB4-6D14066651B6}" type="sibTrans" cxnId="{A671440A-3F8F-418C-B9AF-E4E7C167025B}">
      <dgm:prSet/>
      <dgm:spPr/>
      <dgm:t>
        <a:bodyPr/>
        <a:lstStyle/>
        <a:p>
          <a:endParaRPr lang="en-US"/>
        </a:p>
      </dgm:t>
    </dgm:pt>
    <dgm:pt modelId="{BF244B55-9EE1-4B97-B2BC-4607080DD6B6}">
      <dgm:prSet custT="1"/>
      <dgm:spPr/>
      <dgm:t>
        <a:bodyPr/>
        <a:lstStyle/>
        <a:p>
          <a:r>
            <a:rPr lang="en-US" sz="3200" b="0" i="0" kern="1200" dirty="0">
              <a:solidFill>
                <a:prstClr val="white"/>
              </a:solidFill>
              <a:latin typeface="Univers"/>
              <a:ea typeface="+mn-ea"/>
              <a:cs typeface="+mn-cs"/>
            </a:rPr>
            <a:t>lambda</a:t>
          </a:r>
        </a:p>
      </dgm:t>
    </dgm:pt>
    <dgm:pt modelId="{8459FA9E-E9D2-44FA-9C30-7BC67D476EFC}" type="parTrans" cxnId="{CF9B9F36-1F15-4613-8D67-402BB18C07AD}">
      <dgm:prSet/>
      <dgm:spPr/>
      <dgm:t>
        <a:bodyPr/>
        <a:lstStyle/>
        <a:p>
          <a:endParaRPr lang="en-US"/>
        </a:p>
      </dgm:t>
    </dgm:pt>
    <dgm:pt modelId="{AA2BACC0-E7C8-409D-96CE-5B552E5E832A}" type="sibTrans" cxnId="{CF9B9F36-1F15-4613-8D67-402BB18C07AD}">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6D83C577-AC68-448E-A27D-B5E4B19872C7}" type="pres">
      <dgm:prSet presAssocID="{EA77284D-2D05-4E25-BAE2-6CA1D2085958}" presName="parentText" presStyleLbl="node1" presStyleIdx="1" presStyleCnt="3" custScaleY="102678" custLinFactNeighborY="5356">
        <dgm:presLayoutVars>
          <dgm:chMax val="0"/>
          <dgm:bulletEnabled val="1"/>
        </dgm:presLayoutVars>
      </dgm:prSet>
      <dgm:spPr/>
      <dgm:t>
        <a:bodyPr/>
        <a:lstStyle/>
        <a:p>
          <a:endParaRPr lang="en-IN"/>
        </a:p>
      </dgm:t>
    </dgm:pt>
    <dgm:pt modelId="{C5D01943-3EDC-4465-BF37-C9B85CDA207F}" type="pres">
      <dgm:prSet presAssocID="{3433344C-F4D8-420A-BDB4-6D14066651B6}" presName="spacer" presStyleCnt="0"/>
      <dgm:spPr/>
    </dgm:pt>
    <dgm:pt modelId="{CA797D16-6020-4704-9CDA-AED147645984}" type="pres">
      <dgm:prSet presAssocID="{BF244B55-9EE1-4B97-B2BC-4607080DD6B6}" presName="parentText" presStyleLbl="node1" presStyleIdx="2" presStyleCnt="3" custScaleY="102678" custLinFactNeighborY="5356">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FCF8B27E-0489-4E51-B670-B73C66643F7A}" type="presOf" srcId="{BF244B55-9EE1-4B97-B2BC-4607080DD6B6}" destId="{CA797D16-6020-4704-9CDA-AED147645984}"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6B6F0B35-FBAA-4DBF-9046-DC8B5A0A790B}" type="presOf" srcId="{EA77284D-2D05-4E25-BAE2-6CA1D2085958}" destId="{6D83C577-AC68-448E-A27D-B5E4B19872C7}" srcOrd="0" destOrd="0" presId="urn:microsoft.com/office/officeart/2005/8/layout/vList2"/>
    <dgm:cxn modelId="{A671440A-3F8F-418C-B9AF-E4E7C167025B}" srcId="{9C687EB4-342B-48BE-A9E2-15BCDE19EA8C}" destId="{EA77284D-2D05-4E25-BAE2-6CA1D2085958}" srcOrd="1" destOrd="0" parTransId="{F73012B7-B6C0-4B86-92B5-A3DA8656F73D}" sibTransId="{3433344C-F4D8-420A-BDB4-6D14066651B6}"/>
    <dgm:cxn modelId="{8310928B-F064-4550-A7B0-5D9DE130DF09}" type="presOf" srcId="{9C687EB4-342B-48BE-A9E2-15BCDE19EA8C}" destId="{D27CAE58-43D1-4B53-AD56-0E059D434441}" srcOrd="0" destOrd="0" presId="urn:microsoft.com/office/officeart/2005/8/layout/vList2"/>
    <dgm:cxn modelId="{CF9B9F36-1F15-4613-8D67-402BB18C07AD}" srcId="{9C687EB4-342B-48BE-A9E2-15BCDE19EA8C}" destId="{BF244B55-9EE1-4B97-B2BC-4607080DD6B6}" srcOrd="2" destOrd="0" parTransId="{8459FA9E-E9D2-44FA-9C30-7BC67D476EFC}" sibTransId="{AA2BACC0-E7C8-409D-96CE-5B552E5E832A}"/>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61BFF248-AB62-4084-964D-C3A23FC4F2B9}" type="presParOf" srcId="{D27CAE58-43D1-4B53-AD56-0E059D434441}" destId="{6D83C577-AC68-448E-A27D-B5E4B19872C7}" srcOrd="2" destOrd="0" presId="urn:microsoft.com/office/officeart/2005/8/layout/vList2"/>
    <dgm:cxn modelId="{FA50A9F9-0AD4-4C83-A735-8F0A7D26E3EC}" type="presParOf" srcId="{D27CAE58-43D1-4B53-AD56-0E059D434441}" destId="{C5D01943-3EDC-4465-BF37-C9B85CDA207F}" srcOrd="3" destOrd="0" presId="urn:microsoft.com/office/officeart/2005/8/layout/vList2"/>
    <dgm:cxn modelId="{9682A7AD-C8AD-4D5E-97B5-6AC5C4FBEA95}" type="presParOf" srcId="{D27CAE58-43D1-4B53-AD56-0E059D434441}" destId="{CA797D16-6020-4704-9CDA-AED14764598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t>lambda</a:t>
          </a:r>
          <a:endParaRPr lang="en-US" sz="30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EA77284D-2D05-4E25-BAE2-6CA1D2085958}">
      <dgm:prSet custT="1"/>
      <dgm:spPr/>
      <dgm:t>
        <a:bodyPr/>
        <a:lstStyle/>
        <a:p>
          <a:r>
            <a:rPr lang="en-US" sz="3200" b="0" i="0" dirty="0"/>
            <a:t>List comprehension</a:t>
          </a:r>
          <a:endParaRPr lang="en-US" sz="3200" b="0" i="0" dirty="0">
            <a:solidFill>
              <a:prstClr val="white"/>
            </a:solidFill>
            <a:latin typeface="Univers"/>
            <a:ea typeface="+mn-ea"/>
            <a:cs typeface="+mn-cs"/>
          </a:endParaRPr>
        </a:p>
      </dgm:t>
    </dgm:pt>
    <dgm:pt modelId="{F73012B7-B6C0-4B86-92B5-A3DA8656F73D}" type="parTrans" cxnId="{A671440A-3F8F-418C-B9AF-E4E7C167025B}">
      <dgm:prSet/>
      <dgm:spPr/>
      <dgm:t>
        <a:bodyPr/>
        <a:lstStyle/>
        <a:p>
          <a:endParaRPr lang="en-US"/>
        </a:p>
      </dgm:t>
    </dgm:pt>
    <dgm:pt modelId="{3433344C-F4D8-420A-BDB4-6D14066651B6}" type="sibTrans" cxnId="{A671440A-3F8F-418C-B9AF-E4E7C167025B}">
      <dgm:prSet/>
      <dgm:spPr/>
      <dgm:t>
        <a:bodyPr/>
        <a:lstStyle/>
        <a:p>
          <a:endParaRPr lang="en-US"/>
        </a:p>
      </dgm:t>
    </dgm:pt>
    <dgm:pt modelId="{BF244B55-9EE1-4B97-B2BC-4607080DD6B6}">
      <dgm:prSet custT="1"/>
      <dgm:spPr/>
      <dgm:t>
        <a:bodyPr/>
        <a:lstStyle/>
        <a:p>
          <a:r>
            <a:rPr lang="en-US" sz="3200" b="0" i="0" kern="1200" dirty="0">
              <a:solidFill>
                <a:prstClr val="white"/>
              </a:solidFill>
              <a:latin typeface="Univers"/>
              <a:ea typeface="+mn-ea"/>
              <a:cs typeface="+mn-cs"/>
            </a:rPr>
            <a:t>Practice</a:t>
          </a:r>
        </a:p>
      </dgm:t>
    </dgm:pt>
    <dgm:pt modelId="{8459FA9E-E9D2-44FA-9C30-7BC67D476EFC}" type="parTrans" cxnId="{CF9B9F36-1F15-4613-8D67-402BB18C07AD}">
      <dgm:prSet/>
      <dgm:spPr/>
      <dgm:t>
        <a:bodyPr/>
        <a:lstStyle/>
        <a:p>
          <a:endParaRPr lang="en-US"/>
        </a:p>
      </dgm:t>
    </dgm:pt>
    <dgm:pt modelId="{AA2BACC0-E7C8-409D-96CE-5B552E5E832A}" type="sibTrans" cxnId="{CF9B9F36-1F15-4613-8D67-402BB18C07AD}">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276F0274-953E-4925-B62F-D97E231C3502}" type="pres">
      <dgm:prSet presAssocID="{E8803F1D-A6EC-4A46-A577-A16173B31F57}" presName="spacer" presStyleCnt="0"/>
      <dgm:spPr/>
    </dgm:pt>
    <dgm:pt modelId="{6D83C577-AC68-448E-A27D-B5E4B19872C7}" type="pres">
      <dgm:prSet presAssocID="{EA77284D-2D05-4E25-BAE2-6CA1D2085958}" presName="parentText" presStyleLbl="node1" presStyleIdx="1" presStyleCnt="3" custScaleY="102678" custLinFactNeighborY="5356">
        <dgm:presLayoutVars>
          <dgm:chMax val="0"/>
          <dgm:bulletEnabled val="1"/>
        </dgm:presLayoutVars>
      </dgm:prSet>
      <dgm:spPr/>
      <dgm:t>
        <a:bodyPr/>
        <a:lstStyle/>
        <a:p>
          <a:endParaRPr lang="en-IN"/>
        </a:p>
      </dgm:t>
    </dgm:pt>
    <dgm:pt modelId="{C5D01943-3EDC-4465-BF37-C9B85CDA207F}" type="pres">
      <dgm:prSet presAssocID="{3433344C-F4D8-420A-BDB4-6D14066651B6}" presName="spacer" presStyleCnt="0"/>
      <dgm:spPr/>
    </dgm:pt>
    <dgm:pt modelId="{CA797D16-6020-4704-9CDA-AED147645984}" type="pres">
      <dgm:prSet presAssocID="{BF244B55-9EE1-4B97-B2BC-4607080DD6B6}" presName="parentText" presStyleLbl="node1" presStyleIdx="2" presStyleCnt="3" custScaleY="102678" custLinFactNeighborY="5356">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FCF8B27E-0489-4E51-B670-B73C66643F7A}" type="presOf" srcId="{BF244B55-9EE1-4B97-B2BC-4607080DD6B6}" destId="{CA797D16-6020-4704-9CDA-AED147645984}"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6B6F0B35-FBAA-4DBF-9046-DC8B5A0A790B}" type="presOf" srcId="{EA77284D-2D05-4E25-BAE2-6CA1D2085958}" destId="{6D83C577-AC68-448E-A27D-B5E4B19872C7}" srcOrd="0" destOrd="0" presId="urn:microsoft.com/office/officeart/2005/8/layout/vList2"/>
    <dgm:cxn modelId="{A671440A-3F8F-418C-B9AF-E4E7C167025B}" srcId="{9C687EB4-342B-48BE-A9E2-15BCDE19EA8C}" destId="{EA77284D-2D05-4E25-BAE2-6CA1D2085958}" srcOrd="1" destOrd="0" parTransId="{F73012B7-B6C0-4B86-92B5-A3DA8656F73D}" sibTransId="{3433344C-F4D8-420A-BDB4-6D14066651B6}"/>
    <dgm:cxn modelId="{8310928B-F064-4550-A7B0-5D9DE130DF09}" type="presOf" srcId="{9C687EB4-342B-48BE-A9E2-15BCDE19EA8C}" destId="{D27CAE58-43D1-4B53-AD56-0E059D434441}" srcOrd="0" destOrd="0" presId="urn:microsoft.com/office/officeart/2005/8/layout/vList2"/>
    <dgm:cxn modelId="{CF9B9F36-1F15-4613-8D67-402BB18C07AD}" srcId="{9C687EB4-342B-48BE-A9E2-15BCDE19EA8C}" destId="{BF244B55-9EE1-4B97-B2BC-4607080DD6B6}" srcOrd="2" destOrd="0" parTransId="{8459FA9E-E9D2-44FA-9C30-7BC67D476EFC}" sibTransId="{AA2BACC0-E7C8-409D-96CE-5B552E5E832A}"/>
    <dgm:cxn modelId="{01AC3099-FDD1-41AE-9868-30A65499CF23}" type="presParOf" srcId="{D27CAE58-43D1-4B53-AD56-0E059D434441}" destId="{56B10E24-CD9D-409B-B266-961C390545BE}" srcOrd="0" destOrd="0" presId="urn:microsoft.com/office/officeart/2005/8/layout/vList2"/>
    <dgm:cxn modelId="{B523F57D-9A9C-468C-B420-17243E59382D}" type="presParOf" srcId="{D27CAE58-43D1-4B53-AD56-0E059D434441}" destId="{276F0274-953E-4925-B62F-D97E231C3502}" srcOrd="1" destOrd="0" presId="urn:microsoft.com/office/officeart/2005/8/layout/vList2"/>
    <dgm:cxn modelId="{61BFF248-AB62-4084-964D-C3A23FC4F2B9}" type="presParOf" srcId="{D27CAE58-43D1-4B53-AD56-0E059D434441}" destId="{6D83C577-AC68-448E-A27D-B5E4B19872C7}" srcOrd="2" destOrd="0" presId="urn:microsoft.com/office/officeart/2005/8/layout/vList2"/>
    <dgm:cxn modelId="{FA50A9F9-0AD4-4C83-A735-8F0A7D26E3EC}" type="presParOf" srcId="{D27CAE58-43D1-4B53-AD56-0E059D434441}" destId="{C5D01943-3EDC-4465-BF37-C9B85CDA207F}" srcOrd="3" destOrd="0" presId="urn:microsoft.com/office/officeart/2005/8/layout/vList2"/>
    <dgm:cxn modelId="{9682A7AD-C8AD-4D5E-97B5-6AC5C4FBEA95}" type="presParOf" srcId="{D27CAE58-43D1-4B53-AD56-0E059D434441}" destId="{CA797D16-6020-4704-9CDA-AED14764598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Live Project</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1" custScaleY="102678" custLinFactNeighborY="5356">
        <dgm:presLayoutVars>
          <dgm:chMax val="0"/>
          <dgm:bulletEnabled val="1"/>
        </dgm:presLayoutVars>
      </dgm:prSet>
      <dgm:spPr/>
      <dgm:t>
        <a:bodyPr/>
        <a:lstStyle/>
        <a:p>
          <a:endParaRPr lang="en-IN"/>
        </a:p>
      </dgm:t>
    </dgm:pt>
  </dgm:ptLst>
  <dgm:cxnLst>
    <dgm:cxn modelId="{CF2435C3-C437-469C-95B0-92777759CB12}" srcId="{9C687EB4-342B-48BE-A9E2-15BCDE19EA8C}" destId="{41CED60D-C11D-4F4F-9F85-60C7A8C1A8AB}" srcOrd="0" destOrd="0" parTransId="{7C83A082-F428-40F0-A73E-7E83984C06A6}" sibTransId="{E8803F1D-A6EC-4A46-A577-A16173B31F57}"/>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3000" b="0" i="0" kern="1200" dirty="0">
              <a:solidFill>
                <a:prstClr val="white"/>
              </a:solidFill>
              <a:latin typeface="Univers"/>
              <a:ea typeface="+mn-ea"/>
              <a:cs typeface="+mn-cs"/>
            </a:rPr>
            <a:t>Why OOP</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C969A24-51D6-4BD8-878D-159B4E189EF7}">
      <dgm:prSet custT="1"/>
      <dgm:spPr/>
      <dgm:t>
        <a:bodyPr/>
        <a:lstStyle/>
        <a:p>
          <a:r>
            <a:rPr lang="en-US" sz="3000" b="0" i="0" kern="1200" dirty="0">
              <a:solidFill>
                <a:prstClr val="white"/>
              </a:solidFill>
              <a:latin typeface="Univers"/>
              <a:ea typeface="+mn-ea"/>
              <a:cs typeface="+mn-cs"/>
            </a:rPr>
            <a:t>Objects and classes</a:t>
          </a:r>
        </a:p>
      </dgm:t>
    </dgm:pt>
    <dgm:pt modelId="{72625C18-F28B-4F6F-AC04-94EC1B732502}" type="parTrans" cxnId="{DA3BCCB5-12F3-4A93-8A31-86193F953F8E}">
      <dgm:prSet/>
      <dgm:spPr/>
      <dgm:t>
        <a:bodyPr/>
        <a:lstStyle/>
        <a:p>
          <a:endParaRPr lang="en-US"/>
        </a:p>
      </dgm:t>
    </dgm:pt>
    <dgm:pt modelId="{ED0F7DD6-8481-428A-BCE4-871A16F9DDA3}" type="sibTrans" cxnId="{DA3BCCB5-12F3-4A93-8A31-86193F953F8E}">
      <dgm:prSet/>
      <dgm:spPr/>
      <dgm:t>
        <a:bodyPr/>
        <a:lstStyle/>
        <a:p>
          <a:endParaRPr lang="en-US"/>
        </a:p>
      </dgm:t>
    </dgm:pt>
    <dgm:pt modelId="{ADB0E181-8A26-4608-B102-D843F8DBFA82}">
      <dgm:prSet/>
      <dgm:spPr/>
      <dgm:t>
        <a:bodyPr/>
        <a:lstStyle/>
        <a:p>
          <a:r>
            <a:rPr lang="en-US" b="0" i="0" dirty="0">
              <a:solidFill>
                <a:prstClr val="white"/>
              </a:solidFill>
              <a:latin typeface="Univers"/>
              <a:ea typeface="+mn-ea"/>
              <a:cs typeface="+mn-cs"/>
            </a:rPr>
            <a:t>What is OOP</a:t>
          </a:r>
        </a:p>
      </dgm:t>
    </dgm:pt>
    <dgm:pt modelId="{E1ADB3D2-A0AE-4090-AD26-AECBF187214B}" type="parTrans" cxnId="{7AC9DD54-9312-4CC5-B1D0-D090A79818D2}">
      <dgm:prSet/>
      <dgm:spPr/>
      <dgm:t>
        <a:bodyPr/>
        <a:lstStyle/>
        <a:p>
          <a:endParaRPr lang="en-US"/>
        </a:p>
      </dgm:t>
    </dgm:pt>
    <dgm:pt modelId="{A49BBF47-347B-4DBE-9FB8-88A60B40C563}" type="sibTrans" cxnId="{7AC9DD54-9312-4CC5-B1D0-D090A79818D2}">
      <dgm:prSet/>
      <dgm:spPr/>
      <dgm:t>
        <a:bodyPr/>
        <a:lstStyle/>
        <a:p>
          <a:endParaRPr lang="en-US"/>
        </a:p>
      </dgm:t>
    </dgm:pt>
    <dgm:pt modelId="{BB5D63DC-8E6E-4B28-8629-F2FB42C29658}">
      <dgm:prSet/>
      <dgm:spPr/>
      <dgm:t>
        <a:bodyPr/>
        <a:lstStyle/>
        <a:p>
          <a:r>
            <a:rPr lang="en-US" b="0" i="0" dirty="0">
              <a:solidFill>
                <a:prstClr val="white"/>
              </a:solidFill>
              <a:latin typeface="Univers"/>
              <a:ea typeface="+mn-ea"/>
              <a:cs typeface="+mn-cs"/>
            </a:rPr>
            <a:t>Attributes and methods</a:t>
          </a:r>
        </a:p>
      </dgm:t>
    </dgm:pt>
    <dgm:pt modelId="{9A69D055-EE94-4EB6-9B02-F8E63A6ED9CB}" type="parTrans" cxnId="{F4B32628-8508-4613-BE01-04C5EF62F4ED}">
      <dgm:prSet/>
      <dgm:spPr/>
      <dgm:t>
        <a:bodyPr/>
        <a:lstStyle/>
        <a:p>
          <a:endParaRPr lang="en-US"/>
        </a:p>
      </dgm:t>
    </dgm:pt>
    <dgm:pt modelId="{5B43D264-689F-4E3D-B4B7-89CC0295098F}" type="sibTrans" cxnId="{F4B32628-8508-4613-BE01-04C5EF62F4ED}">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CA94A9AF-858A-4869-B474-561809341425}" type="pres">
      <dgm:prSet presAssocID="{E8803F1D-A6EC-4A46-A577-A16173B31F57}" presName="spacer" presStyleCnt="0"/>
      <dgm:spPr/>
    </dgm:pt>
    <dgm:pt modelId="{28C7EED3-6A12-40DD-845F-90D19791C6AD}" type="pres">
      <dgm:prSet presAssocID="{ADB0E181-8A26-4608-B102-D843F8DBFA82}" presName="parentText" presStyleLbl="node1" presStyleIdx="1" presStyleCnt="4" custScaleY="102678" custLinFactNeighborY="5356">
        <dgm:presLayoutVars>
          <dgm:chMax val="0"/>
          <dgm:bulletEnabled val="1"/>
        </dgm:presLayoutVars>
      </dgm:prSet>
      <dgm:spPr/>
      <dgm:t>
        <a:bodyPr/>
        <a:lstStyle/>
        <a:p>
          <a:endParaRPr lang="en-IN"/>
        </a:p>
      </dgm:t>
    </dgm:pt>
    <dgm:pt modelId="{4AD87F1D-F971-49E7-8A36-D26617161033}" type="pres">
      <dgm:prSet presAssocID="{A49BBF47-347B-4DBE-9FB8-88A60B40C563}" presName="spacer" presStyleCnt="0"/>
      <dgm:spPr/>
    </dgm:pt>
    <dgm:pt modelId="{641B1EE6-5050-4DC0-902C-A6F7AC64CF41}" type="pres">
      <dgm:prSet presAssocID="{9C969A24-51D6-4BD8-878D-159B4E189EF7}" presName="parentText" presStyleLbl="node1" presStyleIdx="2" presStyleCnt="4" custScaleY="102678" custLinFactNeighborY="5356">
        <dgm:presLayoutVars>
          <dgm:chMax val="0"/>
          <dgm:bulletEnabled val="1"/>
        </dgm:presLayoutVars>
      </dgm:prSet>
      <dgm:spPr/>
      <dgm:t>
        <a:bodyPr/>
        <a:lstStyle/>
        <a:p>
          <a:endParaRPr lang="en-IN"/>
        </a:p>
      </dgm:t>
    </dgm:pt>
    <dgm:pt modelId="{5F5DFB57-8B4E-4CBD-BA94-005FC3BCD548}" type="pres">
      <dgm:prSet presAssocID="{ED0F7DD6-8481-428A-BCE4-871A16F9DDA3}" presName="spacer" presStyleCnt="0"/>
      <dgm:spPr/>
    </dgm:pt>
    <dgm:pt modelId="{73138E01-48EB-4CD6-A44A-285D30921351}" type="pres">
      <dgm:prSet presAssocID="{BB5D63DC-8E6E-4B28-8629-F2FB42C29658}" presName="parentText" presStyleLbl="node1" presStyleIdx="3" presStyleCnt="4" custScaleY="102678" custLinFactNeighborY="5356">
        <dgm:presLayoutVars>
          <dgm:chMax val="0"/>
          <dgm:bulletEnabled val="1"/>
        </dgm:presLayoutVars>
      </dgm:prSet>
      <dgm:spPr/>
      <dgm:t>
        <a:bodyPr/>
        <a:lstStyle/>
        <a:p>
          <a:endParaRPr lang="en-IN"/>
        </a:p>
      </dgm:t>
    </dgm:pt>
  </dgm:ptLst>
  <dgm:cxnLst>
    <dgm:cxn modelId="{5ACFAED3-CEAE-43B0-9168-1867BC649055}" type="presOf" srcId="{9C969A24-51D6-4BD8-878D-159B4E189EF7}" destId="{641B1EE6-5050-4DC0-902C-A6F7AC64CF41}" srcOrd="0" destOrd="0" presId="urn:microsoft.com/office/officeart/2005/8/layout/vList2"/>
    <dgm:cxn modelId="{8830D2AC-8D14-4070-AE06-A24EBD94D2B9}" type="presOf" srcId="{ADB0E181-8A26-4608-B102-D843F8DBFA82}" destId="{28C7EED3-6A12-40DD-845F-90D19791C6AD}" srcOrd="0" destOrd="0" presId="urn:microsoft.com/office/officeart/2005/8/layout/vList2"/>
    <dgm:cxn modelId="{F4B32628-8508-4613-BE01-04C5EF62F4ED}" srcId="{9C687EB4-342B-48BE-A9E2-15BCDE19EA8C}" destId="{BB5D63DC-8E6E-4B28-8629-F2FB42C29658}" srcOrd="3" destOrd="0" parTransId="{9A69D055-EE94-4EB6-9B02-F8E63A6ED9CB}" sibTransId="{5B43D264-689F-4E3D-B4B7-89CC0295098F}"/>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DA3BCCB5-12F3-4A93-8A31-86193F953F8E}" srcId="{9C687EB4-342B-48BE-A9E2-15BCDE19EA8C}" destId="{9C969A24-51D6-4BD8-878D-159B4E189EF7}" srcOrd="2" destOrd="0" parTransId="{72625C18-F28B-4F6F-AC04-94EC1B732502}" sibTransId="{ED0F7DD6-8481-428A-BCE4-871A16F9DDA3}"/>
    <dgm:cxn modelId="{7AC9DD54-9312-4CC5-B1D0-D090A79818D2}" srcId="{9C687EB4-342B-48BE-A9E2-15BCDE19EA8C}" destId="{ADB0E181-8A26-4608-B102-D843F8DBFA82}" srcOrd="1" destOrd="0" parTransId="{E1ADB3D2-A0AE-4090-AD26-AECBF187214B}" sibTransId="{A49BBF47-347B-4DBE-9FB8-88A60B40C563}"/>
    <dgm:cxn modelId="{36A46A14-4AA5-42D2-96F1-3F37EBDBD580}" type="presOf" srcId="{BB5D63DC-8E6E-4B28-8629-F2FB42C29658}" destId="{73138E01-48EB-4CD6-A44A-285D30921351}"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C361C91C-39E4-4923-9303-DB2A53C7B97E}" type="presParOf" srcId="{D27CAE58-43D1-4B53-AD56-0E059D434441}" destId="{CA94A9AF-858A-4869-B474-561809341425}" srcOrd="1" destOrd="0" presId="urn:microsoft.com/office/officeart/2005/8/layout/vList2"/>
    <dgm:cxn modelId="{9789AB95-78AC-4233-A902-1AACC290D063}" type="presParOf" srcId="{D27CAE58-43D1-4B53-AD56-0E059D434441}" destId="{28C7EED3-6A12-40DD-845F-90D19791C6AD}" srcOrd="2" destOrd="0" presId="urn:microsoft.com/office/officeart/2005/8/layout/vList2"/>
    <dgm:cxn modelId="{763A6B2A-D1D9-4765-8E4D-700687AAB1B3}" type="presParOf" srcId="{D27CAE58-43D1-4B53-AD56-0E059D434441}" destId="{4AD87F1D-F971-49E7-8A36-D26617161033}" srcOrd="3" destOrd="0" presId="urn:microsoft.com/office/officeart/2005/8/layout/vList2"/>
    <dgm:cxn modelId="{23A87D60-CC14-495F-861F-D10E9592D20D}" type="presParOf" srcId="{D27CAE58-43D1-4B53-AD56-0E059D434441}" destId="{641B1EE6-5050-4DC0-902C-A6F7AC64CF41}" srcOrd="4" destOrd="0" presId="urn:microsoft.com/office/officeart/2005/8/layout/vList2"/>
    <dgm:cxn modelId="{97D7B928-88E4-412F-8DFD-7BEF4AE95E56}" type="presParOf" srcId="{D27CAE58-43D1-4B53-AD56-0E059D434441}" destId="{5F5DFB57-8B4E-4CBD-BA94-005FC3BCD548}" srcOrd="5" destOrd="0" presId="urn:microsoft.com/office/officeart/2005/8/layout/vList2"/>
    <dgm:cxn modelId="{77C6AFDD-FB10-4360-82ED-AE152C989C76}" type="presParOf" srcId="{D27CAE58-43D1-4B53-AD56-0E059D434441}" destId="{73138E01-48EB-4CD6-A44A-285D309213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400" b="0" i="0" kern="1200" dirty="0">
              <a:solidFill>
                <a:prstClr val="white"/>
              </a:solidFill>
              <a:latin typeface="Univers"/>
              <a:ea typeface="+mn-ea"/>
              <a:cs typeface="+mn-cs"/>
            </a:rPr>
            <a:t>__</a:t>
          </a:r>
          <a:r>
            <a:rPr lang="en-US" sz="2400" b="0" i="0" kern="1200" dirty="0" err="1">
              <a:solidFill>
                <a:prstClr val="white"/>
              </a:solidFill>
              <a:latin typeface="Univers"/>
              <a:ea typeface="+mn-ea"/>
              <a:cs typeface="+mn-cs"/>
            </a:rPr>
            <a:t>init</a:t>
          </a:r>
          <a:r>
            <a:rPr lang="en-US" sz="2400" b="0" i="0" kern="1200" dirty="0">
              <a:solidFill>
                <a:prstClr val="white"/>
              </a:solidFill>
              <a:latin typeface="Univers"/>
              <a:ea typeface="+mn-ea"/>
              <a:cs typeface="+mn-cs"/>
            </a:rPr>
            <a:t>__ method</a:t>
          </a: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C969A24-51D6-4BD8-878D-159B4E189EF7}">
      <dgm:prSet custT="1"/>
      <dgm:spPr/>
      <dgm:t>
        <a:bodyPr/>
        <a:lstStyle/>
        <a:p>
          <a:r>
            <a:rPr lang="en-US" sz="2400" b="0" i="0" kern="1200" dirty="0">
              <a:solidFill>
                <a:prstClr val="white"/>
              </a:solidFill>
              <a:latin typeface="Univers"/>
              <a:ea typeface="+mn-ea"/>
              <a:cs typeface="+mn-cs"/>
            </a:rPr>
            <a:t>Class Attributes Vs Object Attributes</a:t>
          </a:r>
        </a:p>
      </dgm:t>
    </dgm:pt>
    <dgm:pt modelId="{72625C18-F28B-4F6F-AC04-94EC1B732502}" type="parTrans" cxnId="{DA3BCCB5-12F3-4A93-8A31-86193F953F8E}">
      <dgm:prSet/>
      <dgm:spPr/>
      <dgm:t>
        <a:bodyPr/>
        <a:lstStyle/>
        <a:p>
          <a:endParaRPr lang="en-US"/>
        </a:p>
      </dgm:t>
    </dgm:pt>
    <dgm:pt modelId="{ED0F7DD6-8481-428A-BCE4-871A16F9DDA3}" type="sibTrans" cxnId="{DA3BCCB5-12F3-4A93-8A31-86193F953F8E}">
      <dgm:prSet/>
      <dgm:spPr/>
      <dgm:t>
        <a:bodyPr/>
        <a:lstStyle/>
        <a:p>
          <a:endParaRPr lang="en-US"/>
        </a:p>
      </dgm:t>
    </dgm:pt>
    <dgm:pt modelId="{ADB0E181-8A26-4608-B102-D843F8DBFA82}">
      <dgm:prSet custT="1"/>
      <dgm:spPr/>
      <dgm:t>
        <a:bodyPr/>
        <a:lstStyle/>
        <a:p>
          <a:r>
            <a:rPr lang="en-US" sz="2400" b="0" i="0" dirty="0">
              <a:solidFill>
                <a:prstClr val="white"/>
              </a:solidFill>
              <a:latin typeface="Univers"/>
              <a:ea typeface="+mn-ea"/>
              <a:cs typeface="+mn-cs"/>
            </a:rPr>
            <a:t>self keyword</a:t>
          </a:r>
        </a:p>
      </dgm:t>
    </dgm:pt>
    <dgm:pt modelId="{E1ADB3D2-A0AE-4090-AD26-AECBF187214B}" type="parTrans" cxnId="{7AC9DD54-9312-4CC5-B1D0-D090A79818D2}">
      <dgm:prSet/>
      <dgm:spPr/>
      <dgm:t>
        <a:bodyPr/>
        <a:lstStyle/>
        <a:p>
          <a:endParaRPr lang="en-US"/>
        </a:p>
      </dgm:t>
    </dgm:pt>
    <dgm:pt modelId="{A49BBF47-347B-4DBE-9FB8-88A60B40C563}" type="sibTrans" cxnId="{7AC9DD54-9312-4CC5-B1D0-D090A79818D2}">
      <dgm:prSet/>
      <dgm:spPr/>
      <dgm:t>
        <a:bodyPr/>
        <a:lstStyle/>
        <a:p>
          <a:endParaRPr lang="en-US"/>
        </a:p>
      </dgm:t>
    </dgm:pt>
    <dgm:pt modelId="{FAD58C31-D687-4DE8-9406-160170C30851}">
      <dgm:prSet custT="1"/>
      <dgm:spPr/>
      <dgm:t>
        <a:bodyPr/>
        <a:lstStyle/>
        <a:p>
          <a:r>
            <a:rPr lang="en-US" sz="2400" b="0" i="0" dirty="0">
              <a:solidFill>
                <a:prstClr val="white"/>
              </a:solidFill>
              <a:latin typeface="Univers"/>
              <a:ea typeface="+mn-ea"/>
              <a:cs typeface="+mn-cs"/>
            </a:rPr>
            <a:t>Practice</a:t>
          </a:r>
        </a:p>
      </dgm:t>
    </dgm:pt>
    <dgm:pt modelId="{AD36F516-B85E-4DB4-A1C5-79E98EE043E8}" type="parTrans" cxnId="{126757BF-6585-4103-84B0-F5728B942C9F}">
      <dgm:prSet/>
      <dgm:spPr/>
      <dgm:t>
        <a:bodyPr/>
        <a:lstStyle/>
        <a:p>
          <a:endParaRPr lang="en-US"/>
        </a:p>
      </dgm:t>
    </dgm:pt>
    <dgm:pt modelId="{E22622FD-E0EB-488B-ADB5-E6A241F6F7B8}" type="sibTrans" cxnId="{126757BF-6585-4103-84B0-F5728B942C9F}">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CA94A9AF-858A-4869-B474-561809341425}" type="pres">
      <dgm:prSet presAssocID="{E8803F1D-A6EC-4A46-A577-A16173B31F57}" presName="spacer" presStyleCnt="0"/>
      <dgm:spPr/>
    </dgm:pt>
    <dgm:pt modelId="{28C7EED3-6A12-40DD-845F-90D19791C6AD}" type="pres">
      <dgm:prSet presAssocID="{ADB0E181-8A26-4608-B102-D843F8DBFA82}" presName="parentText" presStyleLbl="node1" presStyleIdx="1" presStyleCnt="4" custScaleY="102678" custLinFactNeighborY="5356">
        <dgm:presLayoutVars>
          <dgm:chMax val="0"/>
          <dgm:bulletEnabled val="1"/>
        </dgm:presLayoutVars>
      </dgm:prSet>
      <dgm:spPr/>
      <dgm:t>
        <a:bodyPr/>
        <a:lstStyle/>
        <a:p>
          <a:endParaRPr lang="en-IN"/>
        </a:p>
      </dgm:t>
    </dgm:pt>
    <dgm:pt modelId="{4AD87F1D-F971-49E7-8A36-D26617161033}" type="pres">
      <dgm:prSet presAssocID="{A49BBF47-347B-4DBE-9FB8-88A60B40C563}" presName="spacer" presStyleCnt="0"/>
      <dgm:spPr/>
    </dgm:pt>
    <dgm:pt modelId="{641B1EE6-5050-4DC0-902C-A6F7AC64CF41}" type="pres">
      <dgm:prSet presAssocID="{9C969A24-51D6-4BD8-878D-159B4E189EF7}" presName="parentText" presStyleLbl="node1" presStyleIdx="2" presStyleCnt="4" custScaleY="102678" custLinFactY="93351" custLinFactNeighborY="100000">
        <dgm:presLayoutVars>
          <dgm:chMax val="0"/>
          <dgm:bulletEnabled val="1"/>
        </dgm:presLayoutVars>
      </dgm:prSet>
      <dgm:spPr/>
      <dgm:t>
        <a:bodyPr/>
        <a:lstStyle/>
        <a:p>
          <a:endParaRPr lang="en-IN"/>
        </a:p>
      </dgm:t>
    </dgm:pt>
    <dgm:pt modelId="{5F5DFB57-8B4E-4CBD-BA94-005FC3BCD548}" type="pres">
      <dgm:prSet presAssocID="{ED0F7DD6-8481-428A-BCE4-871A16F9DDA3}" presName="spacer" presStyleCnt="0"/>
      <dgm:spPr/>
    </dgm:pt>
    <dgm:pt modelId="{036F1193-B608-4B77-87EA-E1545B9C7A40}" type="pres">
      <dgm:prSet presAssocID="{FAD58C31-D687-4DE8-9406-160170C30851}" presName="parentText" presStyleLbl="node1" presStyleIdx="3" presStyleCnt="4" custScaleY="102678" custLinFactY="-100000" custLinFactNeighborY="-101400">
        <dgm:presLayoutVars>
          <dgm:chMax val="0"/>
          <dgm:bulletEnabled val="1"/>
        </dgm:presLayoutVars>
      </dgm:prSet>
      <dgm:spPr/>
      <dgm:t>
        <a:bodyPr/>
        <a:lstStyle/>
        <a:p>
          <a:endParaRPr lang="en-IN"/>
        </a:p>
      </dgm:t>
    </dgm:pt>
  </dgm:ptLst>
  <dgm:cxnLst>
    <dgm:cxn modelId="{5ACFAED3-CEAE-43B0-9168-1867BC649055}" type="presOf" srcId="{9C969A24-51D6-4BD8-878D-159B4E189EF7}" destId="{641B1EE6-5050-4DC0-902C-A6F7AC64CF41}" srcOrd="0" destOrd="0" presId="urn:microsoft.com/office/officeart/2005/8/layout/vList2"/>
    <dgm:cxn modelId="{8830D2AC-8D14-4070-AE06-A24EBD94D2B9}" type="presOf" srcId="{ADB0E181-8A26-4608-B102-D843F8DBFA82}" destId="{28C7EED3-6A12-40DD-845F-90D19791C6AD}"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126757BF-6585-4103-84B0-F5728B942C9F}" srcId="{9C687EB4-342B-48BE-A9E2-15BCDE19EA8C}" destId="{FAD58C31-D687-4DE8-9406-160170C30851}" srcOrd="3" destOrd="0" parTransId="{AD36F516-B85E-4DB4-A1C5-79E98EE043E8}" sibTransId="{E22622FD-E0EB-488B-ADB5-E6A241F6F7B8}"/>
    <dgm:cxn modelId="{DA3BCCB5-12F3-4A93-8A31-86193F953F8E}" srcId="{9C687EB4-342B-48BE-A9E2-15BCDE19EA8C}" destId="{9C969A24-51D6-4BD8-878D-159B4E189EF7}" srcOrd="2" destOrd="0" parTransId="{72625C18-F28B-4F6F-AC04-94EC1B732502}" sibTransId="{ED0F7DD6-8481-428A-BCE4-871A16F9DDA3}"/>
    <dgm:cxn modelId="{7AC9DD54-9312-4CC5-B1D0-D090A79818D2}" srcId="{9C687EB4-342B-48BE-A9E2-15BCDE19EA8C}" destId="{ADB0E181-8A26-4608-B102-D843F8DBFA82}" srcOrd="1" destOrd="0" parTransId="{E1ADB3D2-A0AE-4090-AD26-AECBF187214B}" sibTransId="{A49BBF47-347B-4DBE-9FB8-88A60B40C563}"/>
    <dgm:cxn modelId="{CF2435C3-C437-469C-95B0-92777759CB12}" srcId="{9C687EB4-342B-48BE-A9E2-15BCDE19EA8C}" destId="{41CED60D-C11D-4F4F-9F85-60C7A8C1A8AB}" srcOrd="0" destOrd="0" parTransId="{7C83A082-F428-40F0-A73E-7E83984C06A6}" sibTransId="{E8803F1D-A6EC-4A46-A577-A16173B31F57}"/>
    <dgm:cxn modelId="{41324F2D-4B8D-49B8-A346-29E7D64924CA}" type="presOf" srcId="{FAD58C31-D687-4DE8-9406-160170C30851}" destId="{036F1193-B608-4B77-87EA-E1545B9C7A40}"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C361C91C-39E4-4923-9303-DB2A53C7B97E}" type="presParOf" srcId="{D27CAE58-43D1-4B53-AD56-0E059D434441}" destId="{CA94A9AF-858A-4869-B474-561809341425}" srcOrd="1" destOrd="0" presId="urn:microsoft.com/office/officeart/2005/8/layout/vList2"/>
    <dgm:cxn modelId="{9789AB95-78AC-4233-A902-1AACC290D063}" type="presParOf" srcId="{D27CAE58-43D1-4B53-AD56-0E059D434441}" destId="{28C7EED3-6A12-40DD-845F-90D19791C6AD}" srcOrd="2" destOrd="0" presId="urn:microsoft.com/office/officeart/2005/8/layout/vList2"/>
    <dgm:cxn modelId="{763A6B2A-D1D9-4765-8E4D-700687AAB1B3}" type="presParOf" srcId="{D27CAE58-43D1-4B53-AD56-0E059D434441}" destId="{4AD87F1D-F971-49E7-8A36-D26617161033}" srcOrd="3" destOrd="0" presId="urn:microsoft.com/office/officeart/2005/8/layout/vList2"/>
    <dgm:cxn modelId="{23A87D60-CC14-495F-861F-D10E9592D20D}" type="presParOf" srcId="{D27CAE58-43D1-4B53-AD56-0E059D434441}" destId="{641B1EE6-5050-4DC0-902C-A6F7AC64CF41}" srcOrd="4" destOrd="0" presId="urn:microsoft.com/office/officeart/2005/8/layout/vList2"/>
    <dgm:cxn modelId="{97D7B928-88E4-412F-8DFD-7BEF4AE95E56}" type="presParOf" srcId="{D27CAE58-43D1-4B53-AD56-0E059D434441}" destId="{5F5DFB57-8B4E-4CBD-BA94-005FC3BCD548}" srcOrd="5" destOrd="0" presId="urn:microsoft.com/office/officeart/2005/8/layout/vList2"/>
    <dgm:cxn modelId="{04698980-0528-4D1E-AFE2-D619109236DD}" type="presParOf" srcId="{D27CAE58-43D1-4B53-AD56-0E059D434441}" destId="{036F1193-B608-4B77-87EA-E1545B9C7A4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400" b="0" i="0" kern="1200" dirty="0"/>
            <a:t>getters and setters</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ADB0E181-8A26-4608-B102-D843F8DBFA82}">
      <dgm:prSet custT="1"/>
      <dgm:spPr/>
      <dgm:t>
        <a:bodyPr/>
        <a:lstStyle/>
        <a:p>
          <a:r>
            <a:rPr lang="en-US" sz="2400" b="0" i="0" dirty="0">
              <a:solidFill>
                <a:prstClr val="white"/>
              </a:solidFill>
              <a:latin typeface="Univers"/>
              <a:ea typeface="+mn-ea"/>
              <a:cs typeface="+mn-cs"/>
            </a:rPr>
            <a:t>Class Methods</a:t>
          </a:r>
        </a:p>
      </dgm:t>
    </dgm:pt>
    <dgm:pt modelId="{E1ADB3D2-A0AE-4090-AD26-AECBF187214B}" type="parTrans" cxnId="{7AC9DD54-9312-4CC5-B1D0-D090A79818D2}">
      <dgm:prSet/>
      <dgm:spPr/>
      <dgm:t>
        <a:bodyPr/>
        <a:lstStyle/>
        <a:p>
          <a:endParaRPr lang="en-US"/>
        </a:p>
      </dgm:t>
    </dgm:pt>
    <dgm:pt modelId="{A49BBF47-347B-4DBE-9FB8-88A60B40C563}" type="sibTrans" cxnId="{7AC9DD54-9312-4CC5-B1D0-D090A79818D2}">
      <dgm:prSet/>
      <dgm:spPr/>
      <dgm:t>
        <a:bodyPr/>
        <a:lstStyle/>
        <a:p>
          <a:endParaRPr lang="en-US"/>
        </a:p>
      </dgm:t>
    </dgm:pt>
    <dgm:pt modelId="{0A389390-A416-48B4-873D-111C8868DC4D}">
      <dgm:prSet custT="1"/>
      <dgm:spPr/>
      <dgm:t>
        <a:bodyPr/>
        <a:lstStyle/>
        <a:p>
          <a:pPr marL="0" lvl="0" indent="0" algn="l" defTabSz="1066800">
            <a:lnSpc>
              <a:spcPct val="90000"/>
            </a:lnSpc>
            <a:spcBef>
              <a:spcPct val="0"/>
            </a:spcBef>
            <a:spcAft>
              <a:spcPct val="35000"/>
            </a:spcAft>
            <a:buNone/>
          </a:pPr>
          <a:r>
            <a:rPr lang="en-US" sz="2400" b="0" i="0" kern="1200" dirty="0">
              <a:solidFill>
                <a:prstClr val="white"/>
              </a:solidFill>
              <a:latin typeface="Univers"/>
              <a:ea typeface="+mn-ea"/>
              <a:cs typeface="+mn-cs"/>
            </a:rPr>
            <a:t>Polymorphism</a:t>
          </a:r>
        </a:p>
      </dgm:t>
    </dgm:pt>
    <dgm:pt modelId="{0FE1A7B7-D86F-4C5F-A45F-DEA64D16EA08}" type="parTrans" cxnId="{B1A89B9F-E5A2-4C6F-9918-2510E229F383}">
      <dgm:prSet/>
      <dgm:spPr/>
      <dgm:t>
        <a:bodyPr/>
        <a:lstStyle/>
        <a:p>
          <a:endParaRPr lang="en-US"/>
        </a:p>
      </dgm:t>
    </dgm:pt>
    <dgm:pt modelId="{C5974E71-1B9B-4B15-A006-F9694D06B285}" type="sibTrans" cxnId="{B1A89B9F-E5A2-4C6F-9918-2510E229F383}">
      <dgm:prSet/>
      <dgm:spPr/>
      <dgm:t>
        <a:bodyPr/>
        <a:lstStyle/>
        <a:p>
          <a:endParaRPr lang="en-US"/>
        </a:p>
      </dgm:t>
    </dgm:pt>
    <dgm:pt modelId="{8F9DAE99-BAAE-4CEB-AC3E-AA7CE6E27091}">
      <dgm:prSet custT="1"/>
      <dgm:spPr/>
      <dgm:t>
        <a:bodyPr/>
        <a:lstStyle/>
        <a:p>
          <a:pPr>
            <a:buFont typeface="Arial" panose="020B0604020202020204" pitchFamily="34" charset="0"/>
            <a:buChar char="•"/>
          </a:pPr>
          <a:r>
            <a:rPr lang="en-US" sz="2400" b="0" i="0" kern="1200" dirty="0"/>
            <a:t>Characteristics of OOPs</a:t>
          </a:r>
          <a:endParaRPr lang="en-US" sz="2400" b="0" i="0" kern="1200" dirty="0">
            <a:solidFill>
              <a:prstClr val="white"/>
            </a:solidFill>
            <a:latin typeface="Univers"/>
            <a:ea typeface="+mn-ea"/>
            <a:cs typeface="+mn-cs"/>
          </a:endParaRPr>
        </a:p>
      </dgm:t>
    </dgm:pt>
    <dgm:pt modelId="{804C9AF1-1F23-49F2-B636-7FF19D2AFA03}" type="parTrans" cxnId="{C83973BF-A566-42A6-ACB0-5C920F309049}">
      <dgm:prSet/>
      <dgm:spPr/>
      <dgm:t>
        <a:bodyPr/>
        <a:lstStyle/>
        <a:p>
          <a:endParaRPr lang="en-US"/>
        </a:p>
      </dgm:t>
    </dgm:pt>
    <dgm:pt modelId="{F144BF16-5FA9-4183-A3C6-5B95807C9F83}" type="sibTrans" cxnId="{C83973BF-A566-42A6-ACB0-5C920F309049}">
      <dgm:prSet/>
      <dgm:spPr/>
      <dgm:t>
        <a:bodyPr/>
        <a:lstStyle/>
        <a:p>
          <a:endParaRPr lang="en-US"/>
        </a:p>
      </dgm:t>
    </dgm:pt>
    <dgm:pt modelId="{B61E5599-5487-4751-A869-60841BEA7E0E}">
      <dgm:prSet custT="1"/>
      <dgm:spPr/>
      <dgm: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solidFill>
                <a:prstClr val="white"/>
              </a:solidFill>
              <a:latin typeface="Univers"/>
              <a:ea typeface="+mn-ea"/>
              <a:cs typeface="+mn-cs"/>
            </a:rPr>
            <a:t>Encapsulation</a:t>
          </a:r>
        </a:p>
      </dgm:t>
    </dgm:pt>
    <dgm:pt modelId="{6695A25F-4576-4DBF-BA29-4DE6457BAF58}" type="parTrans" cxnId="{B1384D69-2FE6-4C20-AC95-3A4F0DDB173B}">
      <dgm:prSet/>
      <dgm:spPr/>
      <dgm:t>
        <a:bodyPr/>
        <a:lstStyle/>
        <a:p>
          <a:endParaRPr lang="en-US"/>
        </a:p>
      </dgm:t>
    </dgm:pt>
    <dgm:pt modelId="{427C78A7-BAC7-4540-A611-C18DF9133780}" type="sibTrans" cxnId="{B1384D69-2FE6-4C20-AC95-3A4F0DDB173B}">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5" custScaleY="102678" custLinFactNeighborY="5356">
        <dgm:presLayoutVars>
          <dgm:chMax val="0"/>
          <dgm:bulletEnabled val="1"/>
        </dgm:presLayoutVars>
      </dgm:prSet>
      <dgm:spPr/>
      <dgm:t>
        <a:bodyPr/>
        <a:lstStyle/>
        <a:p>
          <a:endParaRPr lang="en-IN"/>
        </a:p>
      </dgm:t>
    </dgm:pt>
    <dgm:pt modelId="{CA94A9AF-858A-4869-B474-561809341425}" type="pres">
      <dgm:prSet presAssocID="{E8803F1D-A6EC-4A46-A577-A16173B31F57}" presName="spacer" presStyleCnt="0"/>
      <dgm:spPr/>
    </dgm:pt>
    <dgm:pt modelId="{2A2C9D90-C11C-460C-B2D0-E31B6EED0611}" type="pres">
      <dgm:prSet presAssocID="{8F9DAE99-BAAE-4CEB-AC3E-AA7CE6E27091}" presName="parentText" presStyleLbl="node1" presStyleIdx="1" presStyleCnt="5" custScaleY="102678" custLinFactNeighborX="-40056" custLinFactNeighborY="22995">
        <dgm:presLayoutVars>
          <dgm:chMax val="0"/>
          <dgm:bulletEnabled val="1"/>
        </dgm:presLayoutVars>
      </dgm:prSet>
      <dgm:spPr/>
      <dgm:t>
        <a:bodyPr/>
        <a:lstStyle/>
        <a:p>
          <a:endParaRPr lang="en-IN"/>
        </a:p>
      </dgm:t>
    </dgm:pt>
    <dgm:pt modelId="{5054CDC4-3C76-46E2-9EF0-B49CD8ECECD1}" type="pres">
      <dgm:prSet presAssocID="{F144BF16-5FA9-4183-A3C6-5B95807C9F83}" presName="spacer" presStyleCnt="0"/>
      <dgm:spPr/>
    </dgm:pt>
    <dgm:pt modelId="{DF99CF27-370C-448D-A45E-FA1DEF442C5E}" type="pres">
      <dgm:prSet presAssocID="{B61E5599-5487-4751-A869-60841BEA7E0E}" presName="parentText" presStyleLbl="node1" presStyleIdx="2" presStyleCnt="5" custScaleY="102678" custLinFactNeighborX="-40056" custLinFactNeighborY="22995">
        <dgm:presLayoutVars>
          <dgm:chMax val="0"/>
          <dgm:bulletEnabled val="1"/>
        </dgm:presLayoutVars>
      </dgm:prSet>
      <dgm:spPr/>
      <dgm:t>
        <a:bodyPr/>
        <a:lstStyle/>
        <a:p>
          <a:endParaRPr lang="en-IN"/>
        </a:p>
      </dgm:t>
    </dgm:pt>
    <dgm:pt modelId="{F6FD8C2C-D3EC-4528-9274-6BFBBDAFDC8F}" type="pres">
      <dgm:prSet presAssocID="{427C78A7-BAC7-4540-A611-C18DF9133780}" presName="spacer" presStyleCnt="0"/>
      <dgm:spPr/>
    </dgm:pt>
    <dgm:pt modelId="{28C7EED3-6A12-40DD-845F-90D19791C6AD}" type="pres">
      <dgm:prSet presAssocID="{ADB0E181-8A26-4608-B102-D843F8DBFA82}" presName="parentText" presStyleLbl="node1" presStyleIdx="3" presStyleCnt="5" custScaleY="102678" custLinFactY="100000" custLinFactNeighborX="-1016" custLinFactNeighborY="108052">
        <dgm:presLayoutVars>
          <dgm:chMax val="0"/>
          <dgm:bulletEnabled val="1"/>
        </dgm:presLayoutVars>
      </dgm:prSet>
      <dgm:spPr/>
      <dgm:t>
        <a:bodyPr/>
        <a:lstStyle/>
        <a:p>
          <a:endParaRPr lang="en-IN"/>
        </a:p>
      </dgm:t>
    </dgm:pt>
    <dgm:pt modelId="{AFA8E55F-1C93-40F8-9982-6C9FE503ABE4}" type="pres">
      <dgm:prSet presAssocID="{A49BBF47-347B-4DBE-9FB8-88A60B40C563}" presName="spacer" presStyleCnt="0"/>
      <dgm:spPr/>
    </dgm:pt>
    <dgm:pt modelId="{43684D4D-1C26-4171-A115-6EDB854563EB}" type="pres">
      <dgm:prSet presAssocID="{0A389390-A416-48B4-873D-111C8868DC4D}" presName="parentText" presStyleLbl="node1" presStyleIdx="4" presStyleCnt="5" custScaleY="102678" custLinFactY="-100000" custLinFactNeighborY="-145888">
        <dgm:presLayoutVars>
          <dgm:chMax val="0"/>
          <dgm:bulletEnabled val="1"/>
        </dgm:presLayoutVars>
      </dgm:prSet>
      <dgm:spPr/>
      <dgm:t>
        <a:bodyPr/>
        <a:lstStyle/>
        <a:p>
          <a:endParaRPr lang="en-IN"/>
        </a:p>
      </dgm:t>
    </dgm:pt>
  </dgm:ptLst>
  <dgm:cxnLst>
    <dgm:cxn modelId="{AA5825B3-1F3C-4C24-A1EA-CCDF958A0F35}" type="presOf" srcId="{0A389390-A416-48B4-873D-111C8868DC4D}" destId="{43684D4D-1C26-4171-A115-6EDB854563EB}" srcOrd="0" destOrd="0" presId="urn:microsoft.com/office/officeart/2005/8/layout/vList2"/>
    <dgm:cxn modelId="{B1384D69-2FE6-4C20-AC95-3A4F0DDB173B}" srcId="{9C687EB4-342B-48BE-A9E2-15BCDE19EA8C}" destId="{B61E5599-5487-4751-A869-60841BEA7E0E}" srcOrd="2" destOrd="0" parTransId="{6695A25F-4576-4DBF-BA29-4DE6457BAF58}" sibTransId="{427C78A7-BAC7-4540-A611-C18DF9133780}"/>
    <dgm:cxn modelId="{B1A89B9F-E5A2-4C6F-9918-2510E229F383}" srcId="{9C687EB4-342B-48BE-A9E2-15BCDE19EA8C}" destId="{0A389390-A416-48B4-873D-111C8868DC4D}" srcOrd="4" destOrd="0" parTransId="{0FE1A7B7-D86F-4C5F-A45F-DEA64D16EA08}" sibTransId="{C5974E71-1B9B-4B15-A006-F9694D06B285}"/>
    <dgm:cxn modelId="{C83973BF-A566-42A6-ACB0-5C920F309049}" srcId="{9C687EB4-342B-48BE-A9E2-15BCDE19EA8C}" destId="{8F9DAE99-BAAE-4CEB-AC3E-AA7CE6E27091}" srcOrd="1" destOrd="0" parTransId="{804C9AF1-1F23-49F2-B636-7FF19D2AFA03}" sibTransId="{F144BF16-5FA9-4183-A3C6-5B95807C9F83}"/>
    <dgm:cxn modelId="{8830D2AC-8D14-4070-AE06-A24EBD94D2B9}" type="presOf" srcId="{ADB0E181-8A26-4608-B102-D843F8DBFA82}" destId="{28C7EED3-6A12-40DD-845F-90D19791C6AD}" srcOrd="0" destOrd="0" presId="urn:microsoft.com/office/officeart/2005/8/layout/vList2"/>
    <dgm:cxn modelId="{1BED5FAA-4FBC-46E3-8F24-C5B491C70D08}" type="presOf" srcId="{8F9DAE99-BAAE-4CEB-AC3E-AA7CE6E27091}" destId="{2A2C9D90-C11C-460C-B2D0-E31B6EED0611}"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7AC9DD54-9312-4CC5-B1D0-D090A79818D2}" srcId="{9C687EB4-342B-48BE-A9E2-15BCDE19EA8C}" destId="{ADB0E181-8A26-4608-B102-D843F8DBFA82}" srcOrd="3" destOrd="0" parTransId="{E1ADB3D2-A0AE-4090-AD26-AECBF187214B}" sibTransId="{A49BBF47-347B-4DBE-9FB8-88A60B40C563}"/>
    <dgm:cxn modelId="{CF2435C3-C437-469C-95B0-92777759CB12}" srcId="{9C687EB4-342B-48BE-A9E2-15BCDE19EA8C}" destId="{41CED60D-C11D-4F4F-9F85-60C7A8C1A8AB}" srcOrd="0" destOrd="0" parTransId="{7C83A082-F428-40F0-A73E-7E83984C06A6}" sibTransId="{E8803F1D-A6EC-4A46-A577-A16173B31F57}"/>
    <dgm:cxn modelId="{DD05FEBF-3C66-4551-84B6-A1DB8AD3AF1B}" type="presOf" srcId="{B61E5599-5487-4751-A869-60841BEA7E0E}" destId="{DF99CF27-370C-448D-A45E-FA1DEF442C5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C361C91C-39E4-4923-9303-DB2A53C7B97E}" type="presParOf" srcId="{D27CAE58-43D1-4B53-AD56-0E059D434441}" destId="{CA94A9AF-858A-4869-B474-561809341425}" srcOrd="1" destOrd="0" presId="urn:microsoft.com/office/officeart/2005/8/layout/vList2"/>
    <dgm:cxn modelId="{9FB2A27D-0520-4E7D-BD13-5EC15E00A0D2}" type="presParOf" srcId="{D27CAE58-43D1-4B53-AD56-0E059D434441}" destId="{2A2C9D90-C11C-460C-B2D0-E31B6EED0611}" srcOrd="2" destOrd="0" presId="urn:microsoft.com/office/officeart/2005/8/layout/vList2"/>
    <dgm:cxn modelId="{0D31181A-1596-4AE7-A26A-3E7CC59F3430}" type="presParOf" srcId="{D27CAE58-43D1-4B53-AD56-0E059D434441}" destId="{5054CDC4-3C76-46E2-9EF0-B49CD8ECECD1}" srcOrd="3" destOrd="0" presId="urn:microsoft.com/office/officeart/2005/8/layout/vList2"/>
    <dgm:cxn modelId="{153F92CF-3BC4-4370-BB22-3239846F2005}" type="presParOf" srcId="{D27CAE58-43D1-4B53-AD56-0E059D434441}" destId="{DF99CF27-370C-448D-A45E-FA1DEF442C5E}" srcOrd="4" destOrd="0" presId="urn:microsoft.com/office/officeart/2005/8/layout/vList2"/>
    <dgm:cxn modelId="{3DC2EAE2-447E-477B-BF5A-C87DDD7729A0}" type="presParOf" srcId="{D27CAE58-43D1-4B53-AD56-0E059D434441}" destId="{F6FD8C2C-D3EC-4528-9274-6BFBBDAFDC8F}" srcOrd="5" destOrd="0" presId="urn:microsoft.com/office/officeart/2005/8/layout/vList2"/>
    <dgm:cxn modelId="{9789AB95-78AC-4233-A902-1AACC290D063}" type="presParOf" srcId="{D27CAE58-43D1-4B53-AD56-0E059D434441}" destId="{28C7EED3-6A12-40DD-845F-90D19791C6AD}" srcOrd="6" destOrd="0" presId="urn:microsoft.com/office/officeart/2005/8/layout/vList2"/>
    <dgm:cxn modelId="{2703F98A-481D-4B72-9ADA-8CC226863C84}" type="presParOf" srcId="{D27CAE58-43D1-4B53-AD56-0E059D434441}" destId="{AFA8E55F-1C93-40F8-9982-6C9FE503ABE4}" srcOrd="7" destOrd="0" presId="urn:microsoft.com/office/officeart/2005/8/layout/vList2"/>
    <dgm:cxn modelId="{2A3E9A14-5206-4F8B-B9EB-1FB45FDB707D}" type="presParOf" srcId="{D27CAE58-43D1-4B53-AD56-0E059D434441}" destId="{43684D4D-1C26-4171-A115-6EDB854563E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Static methods</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ADB0E181-8A26-4608-B102-D843F8DBFA82}">
      <dgm:prSet custT="1"/>
      <dgm:spPr/>
      <dgm:t>
        <a:bodyPr/>
        <a:lstStyle/>
        <a:p>
          <a:r>
            <a:rPr lang="en-US" sz="2400" b="0" i="0" dirty="0"/>
            <a:t>Dunder or magic methods</a:t>
          </a:r>
          <a:endParaRPr lang="en-US" sz="2400" b="0" i="0" dirty="0">
            <a:solidFill>
              <a:prstClr val="white"/>
            </a:solidFill>
            <a:latin typeface="Univers"/>
            <a:ea typeface="+mn-ea"/>
            <a:cs typeface="+mn-cs"/>
          </a:endParaRPr>
        </a:p>
      </dgm:t>
    </dgm:pt>
    <dgm:pt modelId="{E1ADB3D2-A0AE-4090-AD26-AECBF187214B}" type="parTrans" cxnId="{7AC9DD54-9312-4CC5-B1D0-D090A79818D2}">
      <dgm:prSet/>
      <dgm:spPr/>
      <dgm:t>
        <a:bodyPr/>
        <a:lstStyle/>
        <a:p>
          <a:endParaRPr lang="en-US"/>
        </a:p>
      </dgm:t>
    </dgm:pt>
    <dgm:pt modelId="{A49BBF47-347B-4DBE-9FB8-88A60B40C563}" type="sibTrans" cxnId="{7AC9DD54-9312-4CC5-B1D0-D090A79818D2}">
      <dgm:prSet/>
      <dgm:spPr/>
      <dgm:t>
        <a:bodyPr/>
        <a:lstStyle/>
        <a:p>
          <a:endParaRPr lang="en-US"/>
        </a:p>
      </dgm:t>
    </dgm:pt>
    <dgm:pt modelId="{9604E275-F12E-44F8-9FBC-AD5E4B8C4309}">
      <dgm:prSet custT="1"/>
      <dgm:spPr/>
      <dgm:t>
        <a:bodyPr/>
        <a:lstStyle/>
        <a:p>
          <a:r>
            <a:rPr lang="en-US" sz="2400" b="0" i="0" dirty="0"/>
            <a:t>Practice</a:t>
          </a:r>
          <a:endParaRPr lang="en-US" sz="2400" b="0" i="0" dirty="0">
            <a:solidFill>
              <a:prstClr val="white"/>
            </a:solidFill>
            <a:latin typeface="Univers"/>
            <a:ea typeface="+mn-ea"/>
            <a:cs typeface="+mn-cs"/>
          </a:endParaRPr>
        </a:p>
      </dgm:t>
    </dgm:pt>
    <dgm:pt modelId="{5E20C566-C4B9-49F6-A351-A12D8E153653}" type="parTrans" cxnId="{540905B8-FA12-41F9-97F8-BF7A6A8EA8F9}">
      <dgm:prSet/>
      <dgm:spPr/>
      <dgm:t>
        <a:bodyPr/>
        <a:lstStyle/>
        <a:p>
          <a:endParaRPr lang="en-US"/>
        </a:p>
      </dgm:t>
    </dgm:pt>
    <dgm:pt modelId="{ACA684F1-FD41-4D8C-B69B-E76AE07A80FD}" type="sibTrans" cxnId="{540905B8-FA12-41F9-97F8-BF7A6A8EA8F9}">
      <dgm:prSet/>
      <dgm:spPr/>
      <dgm:t>
        <a:bodyPr/>
        <a:lstStyle/>
        <a:p>
          <a:endParaRPr lang="en-US"/>
        </a:p>
      </dgm:t>
    </dgm:pt>
    <dgm:pt modelId="{A959851F-8B6C-4D6E-AC3B-5DAC9B7BA075}">
      <dgm:prSet custT="1"/>
      <dgm:spPr/>
      <dgm:t>
        <a:bodyPr/>
        <a:lstStyle/>
        <a:p>
          <a:pPr>
            <a:buFont typeface="Arial" panose="020B0604020202020204" pitchFamily="34" charset="0"/>
            <a:buChar char="•"/>
          </a:pPr>
          <a:r>
            <a:rPr lang="en-US" sz="2400" b="0" i="0" kern="1200">
              <a:solidFill>
                <a:prstClr val="white"/>
              </a:solidFill>
              <a:latin typeface="Univers"/>
              <a:ea typeface="+mn-ea"/>
              <a:cs typeface="+mn-cs"/>
            </a:rPr>
            <a:t>Operator </a:t>
          </a:r>
          <a:r>
            <a:rPr lang="en-US" sz="2400" b="0" i="0" kern="1200" dirty="0">
              <a:solidFill>
                <a:prstClr val="white"/>
              </a:solidFill>
              <a:latin typeface="Univers"/>
              <a:ea typeface="+mn-ea"/>
              <a:cs typeface="+mn-cs"/>
            </a:rPr>
            <a:t>overloading</a:t>
          </a:r>
        </a:p>
      </dgm:t>
    </dgm:pt>
    <dgm:pt modelId="{3E6966C9-F3CC-41E6-B4F8-D663300EDFA0}" type="parTrans" cxnId="{8EDB4B3E-AFE9-4219-A892-5F50AC73B522}">
      <dgm:prSet/>
      <dgm:spPr/>
      <dgm:t>
        <a:bodyPr/>
        <a:lstStyle/>
        <a:p>
          <a:endParaRPr lang="en-US"/>
        </a:p>
      </dgm:t>
    </dgm:pt>
    <dgm:pt modelId="{5EBDD9C4-C6C0-4253-BA24-81AFB298B237}" type="sibTrans" cxnId="{8EDB4B3E-AFE9-4219-A892-5F50AC73B522}">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CA94A9AF-858A-4869-B474-561809341425}" type="pres">
      <dgm:prSet presAssocID="{E8803F1D-A6EC-4A46-A577-A16173B31F57}" presName="spacer" presStyleCnt="0"/>
      <dgm:spPr/>
    </dgm:pt>
    <dgm:pt modelId="{89A3D6EC-D0AE-4872-8330-2A7B912DB292}" type="pres">
      <dgm:prSet presAssocID="{A959851F-8B6C-4D6E-AC3B-5DAC9B7BA075}" presName="parentText" presStyleLbl="node1" presStyleIdx="1" presStyleCnt="4" custScaleY="102678" custLinFactY="100000" custLinFactNeighborX="-1161" custLinFactNeighborY="106588">
        <dgm:presLayoutVars>
          <dgm:chMax val="0"/>
          <dgm:bulletEnabled val="1"/>
        </dgm:presLayoutVars>
      </dgm:prSet>
      <dgm:spPr/>
      <dgm:t>
        <a:bodyPr/>
        <a:lstStyle/>
        <a:p>
          <a:endParaRPr lang="en-IN"/>
        </a:p>
      </dgm:t>
    </dgm:pt>
    <dgm:pt modelId="{53EECB00-4C2E-445A-8ED3-0BE8B17B8587}" type="pres">
      <dgm:prSet presAssocID="{5EBDD9C4-C6C0-4253-BA24-81AFB298B237}" presName="spacer" presStyleCnt="0"/>
      <dgm:spPr/>
    </dgm:pt>
    <dgm:pt modelId="{28C7EED3-6A12-40DD-845F-90D19791C6AD}" type="pres">
      <dgm:prSet presAssocID="{ADB0E181-8A26-4608-B102-D843F8DBFA82}" presName="parentText" presStyleLbl="node1" presStyleIdx="2" presStyleCnt="4" custScaleY="102678" custLinFactY="-100000" custLinFactNeighborY="-122565">
        <dgm:presLayoutVars>
          <dgm:chMax val="0"/>
          <dgm:bulletEnabled val="1"/>
        </dgm:presLayoutVars>
      </dgm:prSet>
      <dgm:spPr/>
      <dgm:t>
        <a:bodyPr/>
        <a:lstStyle/>
        <a:p>
          <a:endParaRPr lang="en-IN"/>
        </a:p>
      </dgm:t>
    </dgm:pt>
    <dgm:pt modelId="{A98DB49A-9C1D-4B1D-9E08-96CBB8901C3A}" type="pres">
      <dgm:prSet presAssocID="{A49BBF47-347B-4DBE-9FB8-88A60B40C563}" presName="spacer" presStyleCnt="0"/>
      <dgm:spPr/>
    </dgm:pt>
    <dgm:pt modelId="{271D6958-B1B7-4167-A9BF-20502CA4A181}" type="pres">
      <dgm:prSet presAssocID="{9604E275-F12E-44F8-9FBC-AD5E4B8C4309}" presName="parentText" presStyleLbl="node1" presStyleIdx="3" presStyleCnt="4" custScaleY="102678" custLinFactNeighborY="5356">
        <dgm:presLayoutVars>
          <dgm:chMax val="0"/>
          <dgm:bulletEnabled val="1"/>
        </dgm:presLayoutVars>
      </dgm:prSet>
      <dgm:spPr/>
      <dgm:t>
        <a:bodyPr/>
        <a:lstStyle/>
        <a:p>
          <a:endParaRPr lang="en-IN"/>
        </a:p>
      </dgm:t>
    </dgm:pt>
  </dgm:ptLst>
  <dgm:cxnLst>
    <dgm:cxn modelId="{540905B8-FA12-41F9-97F8-BF7A6A8EA8F9}" srcId="{9C687EB4-342B-48BE-A9E2-15BCDE19EA8C}" destId="{9604E275-F12E-44F8-9FBC-AD5E4B8C4309}" srcOrd="3" destOrd="0" parTransId="{5E20C566-C4B9-49F6-A351-A12D8E153653}" sibTransId="{ACA684F1-FD41-4D8C-B69B-E76AE07A80FD}"/>
    <dgm:cxn modelId="{8830D2AC-8D14-4070-AE06-A24EBD94D2B9}" type="presOf" srcId="{ADB0E181-8A26-4608-B102-D843F8DBFA82}" destId="{28C7EED3-6A12-40DD-845F-90D19791C6AD}" srcOrd="0" destOrd="0" presId="urn:microsoft.com/office/officeart/2005/8/layout/vList2"/>
    <dgm:cxn modelId="{356DF165-D002-4340-AB97-396FE05530B6}" type="presOf" srcId="{9604E275-F12E-44F8-9FBC-AD5E4B8C4309}" destId="{271D6958-B1B7-4167-A9BF-20502CA4A181}"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7AC9DD54-9312-4CC5-B1D0-D090A79818D2}" srcId="{9C687EB4-342B-48BE-A9E2-15BCDE19EA8C}" destId="{ADB0E181-8A26-4608-B102-D843F8DBFA82}" srcOrd="2" destOrd="0" parTransId="{E1ADB3D2-A0AE-4090-AD26-AECBF187214B}" sibTransId="{A49BBF47-347B-4DBE-9FB8-88A60B40C563}"/>
    <dgm:cxn modelId="{FB36D63A-5876-4194-B588-5D1B6C55FDB5}" type="presOf" srcId="{A959851F-8B6C-4D6E-AC3B-5DAC9B7BA075}" destId="{89A3D6EC-D0AE-4872-8330-2A7B912DB292}"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8EDB4B3E-AFE9-4219-A892-5F50AC73B522}" srcId="{9C687EB4-342B-48BE-A9E2-15BCDE19EA8C}" destId="{A959851F-8B6C-4D6E-AC3B-5DAC9B7BA075}" srcOrd="1" destOrd="0" parTransId="{3E6966C9-F3CC-41E6-B4F8-D663300EDFA0}" sibTransId="{5EBDD9C4-C6C0-4253-BA24-81AFB298B237}"/>
    <dgm:cxn modelId="{01AC3099-FDD1-41AE-9868-30A65499CF23}" type="presParOf" srcId="{D27CAE58-43D1-4B53-AD56-0E059D434441}" destId="{56B10E24-CD9D-409B-B266-961C390545BE}" srcOrd="0" destOrd="0" presId="urn:microsoft.com/office/officeart/2005/8/layout/vList2"/>
    <dgm:cxn modelId="{C361C91C-39E4-4923-9303-DB2A53C7B97E}" type="presParOf" srcId="{D27CAE58-43D1-4B53-AD56-0E059D434441}" destId="{CA94A9AF-858A-4869-B474-561809341425}" srcOrd="1" destOrd="0" presId="urn:microsoft.com/office/officeart/2005/8/layout/vList2"/>
    <dgm:cxn modelId="{AB74B8D4-2492-46C2-8052-24F57FF3D9A7}" type="presParOf" srcId="{D27CAE58-43D1-4B53-AD56-0E059D434441}" destId="{89A3D6EC-D0AE-4872-8330-2A7B912DB292}" srcOrd="2" destOrd="0" presId="urn:microsoft.com/office/officeart/2005/8/layout/vList2"/>
    <dgm:cxn modelId="{90973AF9-0370-4ABC-A4D4-9395860ED5DE}" type="presParOf" srcId="{D27CAE58-43D1-4B53-AD56-0E059D434441}" destId="{53EECB00-4C2E-445A-8ED3-0BE8B17B8587}" srcOrd="3" destOrd="0" presId="urn:microsoft.com/office/officeart/2005/8/layout/vList2"/>
    <dgm:cxn modelId="{9789AB95-78AC-4233-A902-1AACC290D063}" type="presParOf" srcId="{D27CAE58-43D1-4B53-AD56-0E059D434441}" destId="{28C7EED3-6A12-40DD-845F-90D19791C6AD}" srcOrd="4" destOrd="0" presId="urn:microsoft.com/office/officeart/2005/8/layout/vList2"/>
    <dgm:cxn modelId="{EEBA1B90-4516-4067-BF03-9CEF052A211E}" type="presParOf" srcId="{D27CAE58-43D1-4B53-AD56-0E059D434441}" destId="{A98DB49A-9C1D-4B1D-9E08-96CBB8901C3A}" srcOrd="5" destOrd="0" presId="urn:microsoft.com/office/officeart/2005/8/layout/vList2"/>
    <dgm:cxn modelId="{4119DA7F-EF2B-487B-A222-DD89341FA1FB}" type="presParOf" srcId="{D27CAE58-43D1-4B53-AD56-0E059D434441}" destId="{271D6958-B1B7-4167-A9BF-20502CA4A18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41CED60D-C11D-4F4F-9F85-60C7A8C1A8AB}">
      <dgm:prSet/>
      <dgm:spPr/>
      <dgm:t>
        <a:bodyPr/>
        <a:lstStyle/>
        <a:p>
          <a:r>
            <a:rPr lang="en-US" b="1" i="0"/>
            <a:t>VS Code and Data Types | Revision</a:t>
          </a:r>
          <a:endParaRPr lang="en-US"/>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6273FA3D-8446-4D4A-90CC-7B7CDEB48402}" type="pres">
      <dgm:prSet presAssocID="{9C687EB4-342B-48BE-A9E2-15BCDE19EA8C}" presName="linear" presStyleCnt="0">
        <dgm:presLayoutVars>
          <dgm:animLvl val="lvl"/>
          <dgm:resizeHandles val="exact"/>
        </dgm:presLayoutVars>
      </dgm:prSet>
      <dgm:spPr/>
      <dgm:t>
        <a:bodyPr/>
        <a:lstStyle/>
        <a:p>
          <a:endParaRPr lang="en-IN"/>
        </a:p>
      </dgm:t>
    </dgm:pt>
    <dgm:pt modelId="{37946F84-7A9C-4A1D-85CA-C3DB0D1A2304}" type="pres">
      <dgm:prSet presAssocID="{41CED60D-C11D-4F4F-9F85-60C7A8C1A8AB}" presName="parentText" presStyleLbl="node1" presStyleIdx="0" presStyleCnt="1">
        <dgm:presLayoutVars>
          <dgm:chMax val="0"/>
          <dgm:bulletEnabled val="1"/>
        </dgm:presLayoutVars>
      </dgm:prSet>
      <dgm:spPr/>
      <dgm:t>
        <a:bodyPr/>
        <a:lstStyle/>
        <a:p>
          <a:endParaRPr lang="en-IN"/>
        </a:p>
      </dgm:t>
    </dgm:pt>
  </dgm:ptLst>
  <dgm:cxnLst>
    <dgm:cxn modelId="{F832DEC0-CD36-4ED8-B4EA-BA9353A3E2E5}" type="presOf" srcId="{9C687EB4-342B-48BE-A9E2-15BCDE19EA8C}" destId="{6273FA3D-8446-4D4A-90CC-7B7CDEB48402}"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8DD27D21-5B60-44E9-BE89-9EE0431A280D}" type="presOf" srcId="{41CED60D-C11D-4F4F-9F85-60C7A8C1A8AB}" destId="{37946F84-7A9C-4A1D-85CA-C3DB0D1A2304}" srcOrd="0" destOrd="0" presId="urn:microsoft.com/office/officeart/2005/8/layout/vList2"/>
    <dgm:cxn modelId="{DB2A5F6B-10A3-4CF6-BF8B-4FB8BCBF2CA9}" type="presParOf" srcId="{6273FA3D-8446-4D4A-90CC-7B7CDEB48402}" destId="{37946F84-7A9C-4A1D-85CA-C3DB0D1A230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Inheritance</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C431D7FD-83F0-4047-A0ED-E2D2A260B6E7}">
      <dgm:prSet custT="1"/>
      <dgm:spPr/>
      <dgm:t>
        <a:bodyPr/>
        <a:lstStyle/>
        <a:p>
          <a:pPr>
            <a:buFont typeface="Arial" panose="020B0604020202020204" pitchFamily="34" charset="0"/>
            <a:buChar char="•"/>
          </a:pPr>
          <a:r>
            <a:rPr lang="en-US" sz="2400" b="0" i="0" dirty="0"/>
            <a:t>Types of Inheritance</a:t>
          </a:r>
          <a:endParaRPr lang="en-US" sz="2400" b="0" i="0" dirty="0">
            <a:solidFill>
              <a:prstClr val="white"/>
            </a:solidFill>
            <a:latin typeface="Univers"/>
            <a:ea typeface="+mn-ea"/>
            <a:cs typeface="+mn-cs"/>
          </a:endParaRPr>
        </a:p>
      </dgm:t>
    </dgm:pt>
    <dgm:pt modelId="{C53B9EB8-5D38-4D98-934E-E3CC20F92F39}" type="parTrans" cxnId="{199E3484-D5A3-44EF-9DF4-C8BB0DD4FBFC}">
      <dgm:prSet/>
      <dgm:spPr/>
      <dgm:t>
        <a:bodyPr/>
        <a:lstStyle/>
        <a:p>
          <a:endParaRPr lang="en-US"/>
        </a:p>
      </dgm:t>
    </dgm:pt>
    <dgm:pt modelId="{01234957-6673-447F-AFCF-2A672C1BE8DB}" type="sibTrans" cxnId="{199E3484-D5A3-44EF-9DF4-C8BB0DD4FBFC}">
      <dgm:prSet/>
      <dgm:spPr/>
      <dgm:t>
        <a:bodyPr/>
        <a:lstStyle/>
        <a:p>
          <a:endParaRPr lang="en-US"/>
        </a:p>
      </dgm:t>
    </dgm:pt>
    <dgm:pt modelId="{AD05F6CF-3500-4271-9EC2-8A86FBA9A0A8}">
      <dgm:prSet custT="1"/>
      <dgm:spPr/>
      <dgm:t>
        <a:bodyPr/>
        <a:lstStyle/>
        <a:p>
          <a:pPr>
            <a:buFont typeface="Arial" panose="020B0604020202020204" pitchFamily="34" charset="0"/>
            <a:buChar char="•"/>
          </a:pPr>
          <a:r>
            <a:rPr lang="en-US" sz="2400" b="0" i="0" dirty="0"/>
            <a:t>Method Overriding</a:t>
          </a:r>
          <a:endParaRPr lang="en-US" sz="2400" b="0" i="0" dirty="0">
            <a:solidFill>
              <a:prstClr val="white"/>
            </a:solidFill>
            <a:latin typeface="Univers"/>
            <a:ea typeface="+mn-ea"/>
            <a:cs typeface="+mn-cs"/>
          </a:endParaRPr>
        </a:p>
      </dgm:t>
    </dgm:pt>
    <dgm:pt modelId="{B6E3B268-52CA-4AE4-BD04-837930FD5F37}" type="parTrans" cxnId="{D9EBDA0C-F344-4099-9245-DE792E9C13ED}">
      <dgm:prSet/>
      <dgm:spPr/>
      <dgm:t>
        <a:bodyPr/>
        <a:lstStyle/>
        <a:p>
          <a:endParaRPr lang="en-US"/>
        </a:p>
      </dgm:t>
    </dgm:pt>
    <dgm:pt modelId="{A20F6D55-047F-4B8F-8114-0596D4F9F0EF}" type="sibTrans" cxnId="{D9EBDA0C-F344-4099-9245-DE792E9C13ED}">
      <dgm:prSet/>
      <dgm:spPr/>
      <dgm:t>
        <a:bodyPr/>
        <a:lstStyle/>
        <a:p>
          <a:endParaRPr lang="en-US"/>
        </a:p>
      </dgm:t>
    </dgm:pt>
    <dgm:pt modelId="{8E8D051E-2035-4340-BDC6-87CD4B507644}">
      <dgm:prSet custT="1"/>
      <dgm:spPr/>
      <dgm:t>
        <a:bodyPr/>
        <a:lstStyle/>
        <a:p>
          <a:pPr>
            <a:buFont typeface="Arial" panose="020B0604020202020204" pitchFamily="34" charset="0"/>
            <a:buChar char="•"/>
          </a:pPr>
          <a:r>
            <a:rPr lang="en-US" sz="2400" b="0" i="0" dirty="0"/>
            <a:t>Practice</a:t>
          </a:r>
          <a:endParaRPr lang="en-US" sz="2400" b="0" i="0" dirty="0">
            <a:solidFill>
              <a:prstClr val="white"/>
            </a:solidFill>
            <a:latin typeface="Univers"/>
            <a:ea typeface="+mn-ea"/>
            <a:cs typeface="+mn-cs"/>
          </a:endParaRPr>
        </a:p>
      </dgm:t>
    </dgm:pt>
    <dgm:pt modelId="{BC01510A-9A0A-49B7-8931-829F182D176C}" type="parTrans" cxnId="{8ECE0373-E077-495F-BB81-0C48E377D482}">
      <dgm:prSet/>
      <dgm:spPr/>
      <dgm:t>
        <a:bodyPr/>
        <a:lstStyle/>
        <a:p>
          <a:endParaRPr lang="en-US"/>
        </a:p>
      </dgm:t>
    </dgm:pt>
    <dgm:pt modelId="{C58195EE-4FEC-4677-80CA-6C3C6E5AB82C}" type="sibTrans" cxnId="{8ECE0373-E077-495F-BB81-0C48E377D482}">
      <dgm:prSet/>
      <dgm:spPr/>
      <dgm:t>
        <a:bodyPr/>
        <a:lstStyle/>
        <a:p>
          <a:endParaRPr lang="en-US"/>
        </a:p>
      </dgm:t>
    </dgm:pt>
    <dgm:pt modelId="{8BC32D51-6763-460D-92B4-F25CD892D852}">
      <dgm:prSet custT="1"/>
      <dgm:spPr/>
      <dgm:t>
        <a:bodyPr/>
        <a:lstStyle/>
        <a:p>
          <a:pPr>
            <a:buFont typeface="Arial" panose="020B0604020202020204" pitchFamily="34" charset="0"/>
            <a:buChar char="•"/>
          </a:pPr>
          <a:r>
            <a:rPr lang="en-US" sz="2400" b="0" i="0" dirty="0"/>
            <a:t>super(), issubclass()</a:t>
          </a:r>
          <a:endParaRPr lang="en-US" sz="2400" b="0" i="0" dirty="0">
            <a:solidFill>
              <a:prstClr val="white"/>
            </a:solidFill>
            <a:latin typeface="Univers"/>
            <a:ea typeface="+mn-ea"/>
            <a:cs typeface="+mn-cs"/>
          </a:endParaRPr>
        </a:p>
      </dgm:t>
    </dgm:pt>
    <dgm:pt modelId="{55CB28A6-7B89-4C1B-AE50-99A0F22A9667}" type="parTrans" cxnId="{DCFFD748-93F5-4874-A960-C6CD97646DA0}">
      <dgm:prSet/>
      <dgm:spPr/>
      <dgm:t>
        <a:bodyPr/>
        <a:lstStyle/>
        <a:p>
          <a:endParaRPr lang="en-US"/>
        </a:p>
      </dgm:t>
    </dgm:pt>
    <dgm:pt modelId="{D77B2CE3-6B7E-48A9-9BC2-E242DED4030B}" type="sibTrans" cxnId="{DCFFD748-93F5-4874-A960-C6CD97646DA0}">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5" custScaleY="102678" custLinFactNeighborY="5356">
        <dgm:presLayoutVars>
          <dgm:chMax val="0"/>
          <dgm:bulletEnabled val="1"/>
        </dgm:presLayoutVars>
      </dgm:prSet>
      <dgm:spPr/>
      <dgm:t>
        <a:bodyPr/>
        <a:lstStyle/>
        <a:p>
          <a:endParaRPr lang="en-IN"/>
        </a:p>
      </dgm:t>
    </dgm:pt>
    <dgm:pt modelId="{15B4C27C-38D2-474C-9714-1D5ACB9F608C}" type="pres">
      <dgm:prSet presAssocID="{E8803F1D-A6EC-4A46-A577-A16173B31F57}" presName="spacer" presStyleCnt="0"/>
      <dgm:spPr/>
    </dgm:pt>
    <dgm:pt modelId="{9D4C49F1-68A2-4F22-8CEF-17355DBE1860}" type="pres">
      <dgm:prSet presAssocID="{C431D7FD-83F0-4047-A0ED-E2D2A260B6E7}" presName="parentText" presStyleLbl="node1" presStyleIdx="1" presStyleCnt="5" custScaleY="102678" custLinFactNeighborY="5356">
        <dgm:presLayoutVars>
          <dgm:chMax val="0"/>
          <dgm:bulletEnabled val="1"/>
        </dgm:presLayoutVars>
      </dgm:prSet>
      <dgm:spPr/>
      <dgm:t>
        <a:bodyPr/>
        <a:lstStyle/>
        <a:p>
          <a:endParaRPr lang="en-IN"/>
        </a:p>
      </dgm:t>
    </dgm:pt>
    <dgm:pt modelId="{5607005E-E1B6-4583-82F9-242E690417F8}" type="pres">
      <dgm:prSet presAssocID="{01234957-6673-447F-AFCF-2A672C1BE8DB}" presName="spacer" presStyleCnt="0"/>
      <dgm:spPr/>
    </dgm:pt>
    <dgm:pt modelId="{4CCBAE64-06ED-440D-B9DC-81D378B963A3}" type="pres">
      <dgm:prSet presAssocID="{8BC32D51-6763-460D-92B4-F25CD892D852}" presName="parentText" presStyleLbl="node1" presStyleIdx="2" presStyleCnt="5" custScaleY="102678" custLinFactNeighborY="5356">
        <dgm:presLayoutVars>
          <dgm:chMax val="0"/>
          <dgm:bulletEnabled val="1"/>
        </dgm:presLayoutVars>
      </dgm:prSet>
      <dgm:spPr/>
      <dgm:t>
        <a:bodyPr/>
        <a:lstStyle/>
        <a:p>
          <a:endParaRPr lang="en-IN"/>
        </a:p>
      </dgm:t>
    </dgm:pt>
    <dgm:pt modelId="{B2B40D0E-0C54-4BB9-BF15-E0C80A0DC0F3}" type="pres">
      <dgm:prSet presAssocID="{D77B2CE3-6B7E-48A9-9BC2-E242DED4030B}" presName="spacer" presStyleCnt="0"/>
      <dgm:spPr/>
    </dgm:pt>
    <dgm:pt modelId="{9F85881F-3CCB-48C9-85E0-A8A90F9658DF}" type="pres">
      <dgm:prSet presAssocID="{AD05F6CF-3500-4271-9EC2-8A86FBA9A0A8}" presName="parentText" presStyleLbl="node1" presStyleIdx="3" presStyleCnt="5" custScaleY="102678" custLinFactNeighborY="5356">
        <dgm:presLayoutVars>
          <dgm:chMax val="0"/>
          <dgm:bulletEnabled val="1"/>
        </dgm:presLayoutVars>
      </dgm:prSet>
      <dgm:spPr/>
      <dgm:t>
        <a:bodyPr/>
        <a:lstStyle/>
        <a:p>
          <a:endParaRPr lang="en-IN"/>
        </a:p>
      </dgm:t>
    </dgm:pt>
    <dgm:pt modelId="{052F01C7-313F-45A2-BD39-8DCC28D63BF5}" type="pres">
      <dgm:prSet presAssocID="{A20F6D55-047F-4B8F-8114-0596D4F9F0EF}" presName="spacer" presStyleCnt="0"/>
      <dgm:spPr/>
    </dgm:pt>
    <dgm:pt modelId="{69EF3265-5497-4569-A5CC-7B63BDD1F7D3}" type="pres">
      <dgm:prSet presAssocID="{8E8D051E-2035-4340-BDC6-87CD4B507644}" presName="parentText" presStyleLbl="node1" presStyleIdx="4" presStyleCnt="5" custScaleY="102678" custLinFactNeighborY="5356">
        <dgm:presLayoutVars>
          <dgm:chMax val="0"/>
          <dgm:bulletEnabled val="1"/>
        </dgm:presLayoutVars>
      </dgm:prSet>
      <dgm:spPr/>
      <dgm:t>
        <a:bodyPr/>
        <a:lstStyle/>
        <a:p>
          <a:endParaRPr lang="en-IN"/>
        </a:p>
      </dgm:t>
    </dgm:pt>
  </dgm:ptLst>
  <dgm:cxnLst>
    <dgm:cxn modelId="{02349E26-A225-4D40-B5B2-99BB3F502785}" type="presOf" srcId="{8E8D051E-2035-4340-BDC6-87CD4B507644}" destId="{69EF3265-5497-4569-A5CC-7B63BDD1F7D3}" srcOrd="0" destOrd="0" presId="urn:microsoft.com/office/officeart/2005/8/layout/vList2"/>
    <dgm:cxn modelId="{8BCB62F2-367D-4264-A345-2EEB980D0EFF}" type="presOf" srcId="{8BC32D51-6763-460D-92B4-F25CD892D852}" destId="{4CCBAE64-06ED-440D-B9DC-81D378B963A3}" srcOrd="0" destOrd="0" presId="urn:microsoft.com/office/officeart/2005/8/layout/vList2"/>
    <dgm:cxn modelId="{684B86F9-5683-4DCF-B35E-CF0EA8074475}" type="presOf" srcId="{AD05F6CF-3500-4271-9EC2-8A86FBA9A0A8}" destId="{9F85881F-3CCB-48C9-85E0-A8A90F9658DF}" srcOrd="0" destOrd="0" presId="urn:microsoft.com/office/officeart/2005/8/layout/vList2"/>
    <dgm:cxn modelId="{8ECE0373-E077-495F-BB81-0C48E377D482}" srcId="{9C687EB4-342B-48BE-A9E2-15BCDE19EA8C}" destId="{8E8D051E-2035-4340-BDC6-87CD4B507644}" srcOrd="4" destOrd="0" parTransId="{BC01510A-9A0A-49B7-8931-829F182D176C}" sibTransId="{C58195EE-4FEC-4677-80CA-6C3C6E5AB82C}"/>
    <dgm:cxn modelId="{DCFFD748-93F5-4874-A960-C6CD97646DA0}" srcId="{9C687EB4-342B-48BE-A9E2-15BCDE19EA8C}" destId="{8BC32D51-6763-460D-92B4-F25CD892D852}" srcOrd="2" destOrd="0" parTransId="{55CB28A6-7B89-4C1B-AE50-99A0F22A9667}" sibTransId="{D77B2CE3-6B7E-48A9-9BC2-E242DED4030B}"/>
    <dgm:cxn modelId="{7E482B5F-BD21-4717-954B-02B1CA6DF3C4}" type="presOf" srcId="{C431D7FD-83F0-4047-A0ED-E2D2A260B6E7}" destId="{9D4C49F1-68A2-4F22-8CEF-17355DBE1860}"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D9EBDA0C-F344-4099-9245-DE792E9C13ED}" srcId="{9C687EB4-342B-48BE-A9E2-15BCDE19EA8C}" destId="{AD05F6CF-3500-4271-9EC2-8A86FBA9A0A8}" srcOrd="3" destOrd="0" parTransId="{B6E3B268-52CA-4AE4-BD04-837930FD5F37}" sibTransId="{A20F6D55-047F-4B8F-8114-0596D4F9F0EF}"/>
    <dgm:cxn modelId="{199E3484-D5A3-44EF-9DF4-C8BB0DD4FBFC}" srcId="{9C687EB4-342B-48BE-A9E2-15BCDE19EA8C}" destId="{C431D7FD-83F0-4047-A0ED-E2D2A260B6E7}" srcOrd="1" destOrd="0" parTransId="{C53B9EB8-5D38-4D98-934E-E3CC20F92F39}" sibTransId="{01234957-6673-447F-AFCF-2A672C1BE8DB}"/>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D8B67F46-1C08-48F2-B809-A6435CC978F9}" type="presParOf" srcId="{D27CAE58-43D1-4B53-AD56-0E059D434441}" destId="{15B4C27C-38D2-474C-9714-1D5ACB9F608C}" srcOrd="1" destOrd="0" presId="urn:microsoft.com/office/officeart/2005/8/layout/vList2"/>
    <dgm:cxn modelId="{317485EC-CDB1-4F31-B542-0511B0F2100E}" type="presParOf" srcId="{D27CAE58-43D1-4B53-AD56-0E059D434441}" destId="{9D4C49F1-68A2-4F22-8CEF-17355DBE1860}" srcOrd="2" destOrd="0" presId="urn:microsoft.com/office/officeart/2005/8/layout/vList2"/>
    <dgm:cxn modelId="{C7AAC9D8-A88E-43ED-A251-282383AC8F92}" type="presParOf" srcId="{D27CAE58-43D1-4B53-AD56-0E059D434441}" destId="{5607005E-E1B6-4583-82F9-242E690417F8}" srcOrd="3" destOrd="0" presId="urn:microsoft.com/office/officeart/2005/8/layout/vList2"/>
    <dgm:cxn modelId="{D4DAB68E-A1F5-4300-B783-5B514AABC482}" type="presParOf" srcId="{D27CAE58-43D1-4B53-AD56-0E059D434441}" destId="{4CCBAE64-06ED-440D-B9DC-81D378B963A3}" srcOrd="4" destOrd="0" presId="urn:microsoft.com/office/officeart/2005/8/layout/vList2"/>
    <dgm:cxn modelId="{DA2FD41C-083B-46C5-A791-ED5F18DA10C0}" type="presParOf" srcId="{D27CAE58-43D1-4B53-AD56-0E059D434441}" destId="{B2B40D0E-0C54-4BB9-BF15-E0C80A0DC0F3}" srcOrd="5" destOrd="0" presId="urn:microsoft.com/office/officeart/2005/8/layout/vList2"/>
    <dgm:cxn modelId="{7247578F-E448-4444-83FB-3C128F45415C}" type="presParOf" srcId="{D27CAE58-43D1-4B53-AD56-0E059D434441}" destId="{9F85881F-3CCB-48C9-85E0-A8A90F9658DF}" srcOrd="6" destOrd="0" presId="urn:microsoft.com/office/officeart/2005/8/layout/vList2"/>
    <dgm:cxn modelId="{FBEAB8D6-F3F3-4075-B6DD-4CDB4D2AE6F9}" type="presParOf" srcId="{D27CAE58-43D1-4B53-AD56-0E059D434441}" destId="{052F01C7-313F-45A2-BD39-8DCC28D63BF5}" srcOrd="7" destOrd="0" presId="urn:microsoft.com/office/officeart/2005/8/layout/vList2"/>
    <dgm:cxn modelId="{CB967F6F-1AEF-4B13-BA01-A9770CA91F15}" type="presParOf" srcId="{D27CAE58-43D1-4B53-AD56-0E059D434441}" destId="{69EF3265-5497-4569-A5CC-7B63BDD1F7D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Unit Test</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6880C88-A82B-4DC4-B77E-B97C05544E14}">
      <dgm:prSet custT="1"/>
      <dgm:spPr/>
      <dgm:t>
        <a:bodyPr/>
        <a:lstStyle/>
        <a:p>
          <a:pPr>
            <a:buFont typeface="Arial" panose="020B0604020202020204" pitchFamily="34" charset="0"/>
            <a:buChar char="•"/>
          </a:pPr>
          <a:r>
            <a:rPr lang="en-US" sz="2800" b="0" i="0" dirty="0"/>
            <a:t>Debugging</a:t>
          </a:r>
          <a:endParaRPr lang="en-US" sz="2800" b="0" i="0" dirty="0">
            <a:solidFill>
              <a:prstClr val="white"/>
            </a:solidFill>
            <a:latin typeface="Univers"/>
            <a:ea typeface="+mn-ea"/>
            <a:cs typeface="+mn-cs"/>
          </a:endParaRPr>
        </a:p>
      </dgm:t>
    </dgm:pt>
    <dgm:pt modelId="{68631EA2-A059-4346-89EF-67A65232651F}" type="parTrans" cxnId="{09584D72-AA45-48CE-BF82-900A8581C372}">
      <dgm:prSet/>
      <dgm:spPr/>
      <dgm:t>
        <a:bodyPr/>
        <a:lstStyle/>
        <a:p>
          <a:endParaRPr lang="en-US"/>
        </a:p>
      </dgm:t>
    </dgm:pt>
    <dgm:pt modelId="{73A89A35-E0DF-45E0-972A-8B99EB3DDC64}" type="sibTrans" cxnId="{09584D72-AA45-48CE-BF82-900A8581C372}">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2" custScaleY="102678" custLinFactNeighborY="5356">
        <dgm:presLayoutVars>
          <dgm:chMax val="0"/>
          <dgm:bulletEnabled val="1"/>
        </dgm:presLayoutVars>
      </dgm:prSet>
      <dgm:spPr/>
      <dgm:t>
        <a:bodyPr/>
        <a:lstStyle/>
        <a:p>
          <a:endParaRPr lang="en-IN"/>
        </a:p>
      </dgm:t>
    </dgm:pt>
    <dgm:pt modelId="{334128A9-595F-4525-B429-A226A5E4970F}" type="pres">
      <dgm:prSet presAssocID="{E8803F1D-A6EC-4A46-A577-A16173B31F57}" presName="spacer" presStyleCnt="0"/>
      <dgm:spPr/>
    </dgm:pt>
    <dgm:pt modelId="{4467A69F-DF5F-4BF4-88EA-FAC425D4376B}" type="pres">
      <dgm:prSet presAssocID="{96880C88-A82B-4DC4-B77E-B97C05544E14}" presName="parentText" presStyleLbl="node1" presStyleIdx="1" presStyleCnt="2" custScaleY="102678" custLinFactNeighborY="5356">
        <dgm:presLayoutVars>
          <dgm:chMax val="0"/>
          <dgm:bulletEnabled val="1"/>
        </dgm:presLayoutVars>
      </dgm:prSet>
      <dgm:spPr/>
      <dgm:t>
        <a:bodyPr/>
        <a:lstStyle/>
        <a:p>
          <a:endParaRPr lang="en-IN"/>
        </a:p>
      </dgm:t>
    </dgm:pt>
  </dgm:ptLst>
  <dgm:cxnLst>
    <dgm:cxn modelId="{CF2435C3-C437-469C-95B0-92777759CB12}" srcId="{9C687EB4-342B-48BE-A9E2-15BCDE19EA8C}" destId="{41CED60D-C11D-4F4F-9F85-60C7A8C1A8AB}" srcOrd="0" destOrd="0" parTransId="{7C83A082-F428-40F0-A73E-7E83984C06A6}" sibTransId="{E8803F1D-A6EC-4A46-A577-A16173B31F57}"/>
    <dgm:cxn modelId="{A5D64E0D-5832-40D0-9498-888D44C11325}" type="presOf" srcId="{96880C88-A82B-4DC4-B77E-B97C05544E14}" destId="{4467A69F-DF5F-4BF4-88EA-FAC425D4376B}"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09584D72-AA45-48CE-BF82-900A8581C372}" srcId="{9C687EB4-342B-48BE-A9E2-15BCDE19EA8C}" destId="{96880C88-A82B-4DC4-B77E-B97C05544E14}" srcOrd="1" destOrd="0" parTransId="{68631EA2-A059-4346-89EF-67A65232651F}" sibTransId="{73A89A35-E0DF-45E0-972A-8B99EB3DDC64}"/>
    <dgm:cxn modelId="{DA85DF87-425F-4770-8120-2530566F554E}" type="presOf" srcId="{41CED60D-C11D-4F4F-9F85-60C7A8C1A8AB}" destId="{56B10E24-CD9D-409B-B266-961C390545B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2E90619D-2070-4DD0-A913-C34CE2F135AB}" type="presParOf" srcId="{D27CAE58-43D1-4B53-AD56-0E059D434441}" destId="{334128A9-595F-4525-B429-A226A5E4970F}" srcOrd="1" destOrd="0" presId="urn:microsoft.com/office/officeart/2005/8/layout/vList2"/>
    <dgm:cxn modelId="{387C83F8-2DF1-4C96-9AA9-D64B5D36D5C3}" type="presParOf" srcId="{D27CAE58-43D1-4B53-AD56-0E059D434441}" destId="{4467A69F-DF5F-4BF4-88EA-FAC425D4376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Exception Handling</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6880C88-A82B-4DC4-B77E-B97C05544E14}">
      <dgm:prSet custT="1"/>
      <dgm:spPr/>
      <dgm:t>
        <a:bodyPr/>
        <a:lstStyle/>
        <a:p>
          <a:pPr>
            <a:buFont typeface="Arial" panose="020B0604020202020204" pitchFamily="34" charset="0"/>
            <a:buChar char="•"/>
          </a:pPr>
          <a:r>
            <a:rPr lang="en-US" sz="2800" b="0" i="0" dirty="0"/>
            <a:t>Generators</a:t>
          </a:r>
          <a:endParaRPr lang="en-US" sz="2800" b="0" i="0" dirty="0">
            <a:solidFill>
              <a:prstClr val="white"/>
            </a:solidFill>
            <a:latin typeface="Univers"/>
            <a:ea typeface="+mn-ea"/>
            <a:cs typeface="+mn-cs"/>
          </a:endParaRPr>
        </a:p>
      </dgm:t>
    </dgm:pt>
    <dgm:pt modelId="{68631EA2-A059-4346-89EF-67A65232651F}" type="parTrans" cxnId="{09584D72-AA45-48CE-BF82-900A8581C372}">
      <dgm:prSet/>
      <dgm:spPr/>
      <dgm:t>
        <a:bodyPr/>
        <a:lstStyle/>
        <a:p>
          <a:endParaRPr lang="en-US"/>
        </a:p>
      </dgm:t>
    </dgm:pt>
    <dgm:pt modelId="{73A89A35-E0DF-45E0-972A-8B99EB3DDC64}" type="sibTrans" cxnId="{09584D72-AA45-48CE-BF82-900A8581C372}">
      <dgm:prSet/>
      <dgm:spPr/>
      <dgm:t>
        <a:bodyPr/>
        <a:lstStyle/>
        <a:p>
          <a:endParaRPr lang="en-US"/>
        </a:p>
      </dgm:t>
    </dgm:pt>
    <dgm:pt modelId="{65C7F1E6-BA71-4113-8BBE-ECA4985C1B32}">
      <dgm:prSet custT="1"/>
      <dgm:spPr/>
      <dgm:t>
        <a:bodyPr/>
        <a:lstStyle/>
        <a:p>
          <a:pPr>
            <a:buFont typeface="Arial" panose="020B0604020202020204" pitchFamily="34" charset="0"/>
            <a:buChar char="•"/>
          </a:pPr>
          <a:r>
            <a:rPr lang="en-US" sz="2800" b="0" i="0" kern="1200" dirty="0">
              <a:solidFill>
                <a:prstClr val="white"/>
              </a:solidFill>
              <a:latin typeface="Univers"/>
              <a:ea typeface="+mn-ea"/>
              <a:cs typeface="+mn-cs"/>
            </a:rPr>
            <a:t>Practice</a:t>
          </a:r>
        </a:p>
      </dgm:t>
    </dgm:pt>
    <dgm:pt modelId="{96643FD9-579D-4ADF-B280-B55533CE8826}" type="parTrans" cxnId="{D2CE227A-F482-4C3B-BD53-05B35B866C35}">
      <dgm:prSet/>
      <dgm:spPr/>
      <dgm:t>
        <a:bodyPr/>
        <a:lstStyle/>
        <a:p>
          <a:endParaRPr lang="en-US"/>
        </a:p>
      </dgm:t>
    </dgm:pt>
    <dgm:pt modelId="{D08C51E6-AA2B-439D-964B-5D962DC0074B}" type="sibTrans" cxnId="{D2CE227A-F482-4C3B-BD53-05B35B866C35}">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334128A9-595F-4525-B429-A226A5E4970F}" type="pres">
      <dgm:prSet presAssocID="{E8803F1D-A6EC-4A46-A577-A16173B31F57}" presName="spacer" presStyleCnt="0"/>
      <dgm:spPr/>
    </dgm:pt>
    <dgm:pt modelId="{4467A69F-DF5F-4BF4-88EA-FAC425D4376B}" type="pres">
      <dgm:prSet presAssocID="{96880C88-A82B-4DC4-B77E-B97C05544E14}" presName="parentText" presStyleLbl="node1" presStyleIdx="1" presStyleCnt="3" custScaleY="102678" custLinFactNeighborY="5356">
        <dgm:presLayoutVars>
          <dgm:chMax val="0"/>
          <dgm:bulletEnabled val="1"/>
        </dgm:presLayoutVars>
      </dgm:prSet>
      <dgm:spPr/>
      <dgm:t>
        <a:bodyPr/>
        <a:lstStyle/>
        <a:p>
          <a:endParaRPr lang="en-IN"/>
        </a:p>
      </dgm:t>
    </dgm:pt>
    <dgm:pt modelId="{FAF50B78-FFB5-45B8-BA51-6B506D2B7C6E}" type="pres">
      <dgm:prSet presAssocID="{73A89A35-E0DF-45E0-972A-8B99EB3DDC64}" presName="spacer" presStyleCnt="0"/>
      <dgm:spPr/>
    </dgm:pt>
    <dgm:pt modelId="{C9DF10AF-6428-47CF-B948-2CA48088E93E}" type="pres">
      <dgm:prSet presAssocID="{65C7F1E6-BA71-4113-8BBE-ECA4985C1B32}" presName="parentText" presStyleLbl="node1" presStyleIdx="2" presStyleCnt="3" custScaleY="102678" custLinFactNeighborY="5356">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A5D64E0D-5832-40D0-9498-888D44C11325}" type="presOf" srcId="{96880C88-A82B-4DC4-B77E-B97C05544E14}" destId="{4467A69F-DF5F-4BF4-88EA-FAC425D4376B}"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9584D72-AA45-48CE-BF82-900A8581C372}" srcId="{9C687EB4-342B-48BE-A9E2-15BCDE19EA8C}" destId="{96880C88-A82B-4DC4-B77E-B97C05544E14}" srcOrd="1" destOrd="0" parTransId="{68631EA2-A059-4346-89EF-67A65232651F}" sibTransId="{73A89A35-E0DF-45E0-972A-8B99EB3DDC64}"/>
    <dgm:cxn modelId="{8310928B-F064-4550-A7B0-5D9DE130DF09}" type="presOf" srcId="{9C687EB4-342B-48BE-A9E2-15BCDE19EA8C}" destId="{D27CAE58-43D1-4B53-AD56-0E059D434441}" srcOrd="0" destOrd="0" presId="urn:microsoft.com/office/officeart/2005/8/layout/vList2"/>
    <dgm:cxn modelId="{D2CE227A-F482-4C3B-BD53-05B35B866C35}" srcId="{9C687EB4-342B-48BE-A9E2-15BCDE19EA8C}" destId="{65C7F1E6-BA71-4113-8BBE-ECA4985C1B32}" srcOrd="2" destOrd="0" parTransId="{96643FD9-579D-4ADF-B280-B55533CE8826}" sibTransId="{D08C51E6-AA2B-439D-964B-5D962DC0074B}"/>
    <dgm:cxn modelId="{1F5AAC11-FEF7-49BD-A321-6C18973E7A07}" type="presOf" srcId="{65C7F1E6-BA71-4113-8BBE-ECA4985C1B32}" destId="{C9DF10AF-6428-47CF-B948-2CA48088E93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2E90619D-2070-4DD0-A913-C34CE2F135AB}" type="presParOf" srcId="{D27CAE58-43D1-4B53-AD56-0E059D434441}" destId="{334128A9-595F-4525-B429-A226A5E4970F}" srcOrd="1" destOrd="0" presId="urn:microsoft.com/office/officeart/2005/8/layout/vList2"/>
    <dgm:cxn modelId="{387C83F8-2DF1-4C96-9AA9-D64B5D36D5C3}" type="presParOf" srcId="{D27CAE58-43D1-4B53-AD56-0E059D434441}" destId="{4467A69F-DF5F-4BF4-88EA-FAC425D4376B}" srcOrd="2" destOrd="0" presId="urn:microsoft.com/office/officeart/2005/8/layout/vList2"/>
    <dgm:cxn modelId="{F306AE60-FC6A-479E-85C6-211EDACC24E8}" type="presParOf" srcId="{D27CAE58-43D1-4B53-AD56-0E059D434441}" destId="{FAF50B78-FFB5-45B8-BA51-6B506D2B7C6E}" srcOrd="3" destOrd="0" presId="urn:microsoft.com/office/officeart/2005/8/layout/vList2"/>
    <dgm:cxn modelId="{C765458B-670A-48C4-82E3-02749BE1E35E}" type="presParOf" srcId="{D27CAE58-43D1-4B53-AD56-0E059D434441}" destId="{C9DF10AF-6428-47CF-B948-2CA48088E93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CSV File Handling</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6880C88-A82B-4DC4-B77E-B97C05544E14}">
      <dgm:prSet custT="1"/>
      <dgm:spPr/>
      <dgm:t>
        <a:bodyPr/>
        <a:lstStyle/>
        <a:p>
          <a:pPr>
            <a:buFont typeface="Arial" panose="020B0604020202020204" pitchFamily="34" charset="0"/>
            <a:buChar char="•"/>
          </a:pPr>
          <a:r>
            <a:rPr lang="en-US" sz="2800" b="0" i="0" dirty="0"/>
            <a:t>JSON File Handling</a:t>
          </a:r>
          <a:endParaRPr lang="en-US" sz="2800" b="0" i="0" dirty="0">
            <a:solidFill>
              <a:prstClr val="white"/>
            </a:solidFill>
            <a:latin typeface="Univers"/>
            <a:ea typeface="+mn-ea"/>
            <a:cs typeface="+mn-cs"/>
          </a:endParaRPr>
        </a:p>
      </dgm:t>
    </dgm:pt>
    <dgm:pt modelId="{68631EA2-A059-4346-89EF-67A65232651F}" type="parTrans" cxnId="{09584D72-AA45-48CE-BF82-900A8581C372}">
      <dgm:prSet/>
      <dgm:spPr/>
      <dgm:t>
        <a:bodyPr/>
        <a:lstStyle/>
        <a:p>
          <a:endParaRPr lang="en-US"/>
        </a:p>
      </dgm:t>
    </dgm:pt>
    <dgm:pt modelId="{73A89A35-E0DF-45E0-972A-8B99EB3DDC64}" type="sibTrans" cxnId="{09584D72-AA45-48CE-BF82-900A8581C372}">
      <dgm:prSet/>
      <dgm:spPr/>
      <dgm:t>
        <a:bodyPr/>
        <a:lstStyle/>
        <a:p>
          <a:endParaRPr lang="en-US"/>
        </a:p>
      </dgm:t>
    </dgm:pt>
    <dgm:pt modelId="{65C7F1E6-BA71-4113-8BBE-ECA4985C1B32}">
      <dgm:prSet custT="1"/>
      <dgm:spPr/>
      <dgm:t>
        <a:bodyPr/>
        <a:lstStyle/>
        <a:p>
          <a:pPr>
            <a:buFont typeface="Arial" panose="020B0604020202020204" pitchFamily="34" charset="0"/>
            <a:buChar char="•"/>
          </a:pPr>
          <a:r>
            <a:rPr lang="en-US" sz="2800" b="0" i="0" kern="1200" dirty="0"/>
            <a:t>XML File handling</a:t>
          </a:r>
          <a:endParaRPr lang="en-US" sz="2800" b="0" i="0" kern="1200" dirty="0">
            <a:solidFill>
              <a:prstClr val="white"/>
            </a:solidFill>
            <a:latin typeface="Univers"/>
            <a:ea typeface="+mn-ea"/>
            <a:cs typeface="+mn-cs"/>
          </a:endParaRPr>
        </a:p>
      </dgm:t>
    </dgm:pt>
    <dgm:pt modelId="{96643FD9-579D-4ADF-B280-B55533CE8826}" type="parTrans" cxnId="{D2CE227A-F482-4C3B-BD53-05B35B866C35}">
      <dgm:prSet/>
      <dgm:spPr/>
      <dgm:t>
        <a:bodyPr/>
        <a:lstStyle/>
        <a:p>
          <a:endParaRPr lang="en-US"/>
        </a:p>
      </dgm:t>
    </dgm:pt>
    <dgm:pt modelId="{D08C51E6-AA2B-439D-964B-5D962DC0074B}" type="sibTrans" cxnId="{D2CE227A-F482-4C3B-BD53-05B35B866C35}">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334128A9-595F-4525-B429-A226A5E4970F}" type="pres">
      <dgm:prSet presAssocID="{E8803F1D-A6EC-4A46-A577-A16173B31F57}" presName="spacer" presStyleCnt="0"/>
      <dgm:spPr/>
    </dgm:pt>
    <dgm:pt modelId="{4467A69F-DF5F-4BF4-88EA-FAC425D4376B}" type="pres">
      <dgm:prSet presAssocID="{96880C88-A82B-4DC4-B77E-B97C05544E14}" presName="parentText" presStyleLbl="node1" presStyleIdx="1" presStyleCnt="3" custScaleY="102678" custLinFactNeighborY="5356">
        <dgm:presLayoutVars>
          <dgm:chMax val="0"/>
          <dgm:bulletEnabled val="1"/>
        </dgm:presLayoutVars>
      </dgm:prSet>
      <dgm:spPr/>
      <dgm:t>
        <a:bodyPr/>
        <a:lstStyle/>
        <a:p>
          <a:endParaRPr lang="en-IN"/>
        </a:p>
      </dgm:t>
    </dgm:pt>
    <dgm:pt modelId="{FAF50B78-FFB5-45B8-BA51-6B506D2B7C6E}" type="pres">
      <dgm:prSet presAssocID="{73A89A35-E0DF-45E0-972A-8B99EB3DDC64}" presName="spacer" presStyleCnt="0"/>
      <dgm:spPr/>
    </dgm:pt>
    <dgm:pt modelId="{C9DF10AF-6428-47CF-B948-2CA48088E93E}" type="pres">
      <dgm:prSet presAssocID="{65C7F1E6-BA71-4113-8BBE-ECA4985C1B32}" presName="parentText" presStyleLbl="node1" presStyleIdx="2" presStyleCnt="3" custScaleY="102678" custLinFactNeighborY="5356">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A5D64E0D-5832-40D0-9498-888D44C11325}" type="presOf" srcId="{96880C88-A82B-4DC4-B77E-B97C05544E14}" destId="{4467A69F-DF5F-4BF4-88EA-FAC425D4376B}"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9584D72-AA45-48CE-BF82-900A8581C372}" srcId="{9C687EB4-342B-48BE-A9E2-15BCDE19EA8C}" destId="{96880C88-A82B-4DC4-B77E-B97C05544E14}" srcOrd="1" destOrd="0" parTransId="{68631EA2-A059-4346-89EF-67A65232651F}" sibTransId="{73A89A35-E0DF-45E0-972A-8B99EB3DDC64}"/>
    <dgm:cxn modelId="{8310928B-F064-4550-A7B0-5D9DE130DF09}" type="presOf" srcId="{9C687EB4-342B-48BE-A9E2-15BCDE19EA8C}" destId="{D27CAE58-43D1-4B53-AD56-0E059D434441}" srcOrd="0" destOrd="0" presId="urn:microsoft.com/office/officeart/2005/8/layout/vList2"/>
    <dgm:cxn modelId="{D2CE227A-F482-4C3B-BD53-05B35B866C35}" srcId="{9C687EB4-342B-48BE-A9E2-15BCDE19EA8C}" destId="{65C7F1E6-BA71-4113-8BBE-ECA4985C1B32}" srcOrd="2" destOrd="0" parTransId="{96643FD9-579D-4ADF-B280-B55533CE8826}" sibTransId="{D08C51E6-AA2B-439D-964B-5D962DC0074B}"/>
    <dgm:cxn modelId="{1F5AAC11-FEF7-49BD-A321-6C18973E7A07}" type="presOf" srcId="{65C7F1E6-BA71-4113-8BBE-ECA4985C1B32}" destId="{C9DF10AF-6428-47CF-B948-2CA48088E93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2E90619D-2070-4DD0-A913-C34CE2F135AB}" type="presParOf" srcId="{D27CAE58-43D1-4B53-AD56-0E059D434441}" destId="{334128A9-595F-4525-B429-A226A5E4970F}" srcOrd="1" destOrd="0" presId="urn:microsoft.com/office/officeart/2005/8/layout/vList2"/>
    <dgm:cxn modelId="{387C83F8-2DF1-4C96-9AA9-D64B5D36D5C3}" type="presParOf" srcId="{D27CAE58-43D1-4B53-AD56-0E059D434441}" destId="{4467A69F-DF5F-4BF4-88EA-FAC425D4376B}" srcOrd="2" destOrd="0" presId="urn:microsoft.com/office/officeart/2005/8/layout/vList2"/>
    <dgm:cxn modelId="{F306AE60-FC6A-479E-85C6-211EDACC24E8}" type="presParOf" srcId="{D27CAE58-43D1-4B53-AD56-0E059D434441}" destId="{FAF50B78-FFB5-45B8-BA51-6B506D2B7C6E}" srcOrd="3" destOrd="0" presId="urn:microsoft.com/office/officeart/2005/8/layout/vList2"/>
    <dgm:cxn modelId="{C765458B-670A-48C4-82E3-02749BE1E35E}" type="presParOf" srcId="{D27CAE58-43D1-4B53-AD56-0E059D434441}" destId="{C9DF10AF-6428-47CF-B948-2CA48088E93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buFont typeface="Arial" panose="020B0604020202020204" pitchFamily="34" charset="0"/>
            <a:buChar char="•"/>
          </a:pPr>
          <a:r>
            <a:rPr lang="en-US" sz="2400" b="0" i="0" kern="1200" dirty="0"/>
            <a:t>Request Module</a:t>
          </a:r>
          <a:endParaRPr lang="en-US" sz="2400" b="0" i="0" kern="1200" dirty="0">
            <a:solidFill>
              <a:prstClr val="white"/>
            </a:solidFill>
            <a:latin typeface="Univers"/>
            <a:ea typeface="+mn-ea"/>
            <a:cs typeface="+mn-cs"/>
          </a:endParaRPr>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96880C88-A82B-4DC4-B77E-B97C05544E14}">
      <dgm:prSet custT="1"/>
      <dgm:spPr/>
      <dgm:t>
        <a:bodyPr/>
        <a:lstStyle/>
        <a:p>
          <a:pPr>
            <a:buFont typeface="Arial" panose="020B0604020202020204" pitchFamily="34" charset="0"/>
            <a:buChar char="•"/>
          </a:pPr>
          <a:r>
            <a:rPr lang="en-US" sz="2800" b="0" i="0" dirty="0" err="1"/>
            <a:t>BeautifulSoup</a:t>
          </a:r>
          <a:endParaRPr lang="en-US" sz="2800" b="0" i="0" dirty="0">
            <a:solidFill>
              <a:prstClr val="white"/>
            </a:solidFill>
            <a:latin typeface="Univers"/>
            <a:ea typeface="+mn-ea"/>
            <a:cs typeface="+mn-cs"/>
          </a:endParaRPr>
        </a:p>
      </dgm:t>
    </dgm:pt>
    <dgm:pt modelId="{68631EA2-A059-4346-89EF-67A65232651F}" type="parTrans" cxnId="{09584D72-AA45-48CE-BF82-900A8581C372}">
      <dgm:prSet/>
      <dgm:spPr/>
      <dgm:t>
        <a:bodyPr/>
        <a:lstStyle/>
        <a:p>
          <a:endParaRPr lang="en-US"/>
        </a:p>
      </dgm:t>
    </dgm:pt>
    <dgm:pt modelId="{73A89A35-E0DF-45E0-972A-8B99EB3DDC64}" type="sibTrans" cxnId="{09584D72-AA45-48CE-BF82-900A8581C372}">
      <dgm:prSet/>
      <dgm:spPr/>
      <dgm:t>
        <a:bodyPr/>
        <a:lstStyle/>
        <a:p>
          <a:endParaRPr lang="en-US"/>
        </a:p>
      </dgm:t>
    </dgm:pt>
    <dgm:pt modelId="{65C7F1E6-BA71-4113-8BBE-ECA4985C1B32}">
      <dgm:prSet custT="1"/>
      <dgm:spPr/>
      <dgm:t>
        <a:bodyPr/>
        <a:lstStyle/>
        <a:p>
          <a:pPr>
            <a:buFont typeface="Arial" panose="020B0604020202020204" pitchFamily="34" charset="0"/>
            <a:buChar char="•"/>
          </a:pPr>
          <a:r>
            <a:rPr lang="en-US" sz="2800" b="0" i="0" kern="1200" dirty="0"/>
            <a:t>Data Extraction using fin, </a:t>
          </a:r>
          <a:r>
            <a:rPr lang="en-US" sz="2800" b="0" i="0" kern="1200" dirty="0" err="1"/>
            <a:t>find_all</a:t>
          </a:r>
          <a:endParaRPr lang="en-US" sz="2800" b="0" i="0" kern="1200" dirty="0">
            <a:solidFill>
              <a:prstClr val="white"/>
            </a:solidFill>
            <a:latin typeface="Univers"/>
            <a:ea typeface="+mn-ea"/>
            <a:cs typeface="+mn-cs"/>
          </a:endParaRPr>
        </a:p>
      </dgm:t>
    </dgm:pt>
    <dgm:pt modelId="{96643FD9-579D-4ADF-B280-B55533CE8826}" type="parTrans" cxnId="{D2CE227A-F482-4C3B-BD53-05B35B866C35}">
      <dgm:prSet/>
      <dgm:spPr/>
      <dgm:t>
        <a:bodyPr/>
        <a:lstStyle/>
        <a:p>
          <a:endParaRPr lang="en-US"/>
        </a:p>
      </dgm:t>
    </dgm:pt>
    <dgm:pt modelId="{D08C51E6-AA2B-439D-964B-5D962DC0074B}" type="sibTrans" cxnId="{D2CE227A-F482-4C3B-BD53-05B35B866C35}">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334128A9-595F-4525-B429-A226A5E4970F}" type="pres">
      <dgm:prSet presAssocID="{E8803F1D-A6EC-4A46-A577-A16173B31F57}" presName="spacer" presStyleCnt="0"/>
      <dgm:spPr/>
    </dgm:pt>
    <dgm:pt modelId="{4467A69F-DF5F-4BF4-88EA-FAC425D4376B}" type="pres">
      <dgm:prSet presAssocID="{96880C88-A82B-4DC4-B77E-B97C05544E14}" presName="parentText" presStyleLbl="node1" presStyleIdx="1" presStyleCnt="3" custScaleY="102678" custLinFactNeighborY="5356">
        <dgm:presLayoutVars>
          <dgm:chMax val="0"/>
          <dgm:bulletEnabled val="1"/>
        </dgm:presLayoutVars>
      </dgm:prSet>
      <dgm:spPr/>
      <dgm:t>
        <a:bodyPr/>
        <a:lstStyle/>
        <a:p>
          <a:endParaRPr lang="en-IN"/>
        </a:p>
      </dgm:t>
    </dgm:pt>
    <dgm:pt modelId="{FAF50B78-FFB5-45B8-BA51-6B506D2B7C6E}" type="pres">
      <dgm:prSet presAssocID="{73A89A35-E0DF-45E0-972A-8B99EB3DDC64}" presName="spacer" presStyleCnt="0"/>
      <dgm:spPr/>
    </dgm:pt>
    <dgm:pt modelId="{C9DF10AF-6428-47CF-B948-2CA48088E93E}" type="pres">
      <dgm:prSet presAssocID="{65C7F1E6-BA71-4113-8BBE-ECA4985C1B32}" presName="parentText" presStyleLbl="node1" presStyleIdx="2" presStyleCnt="3" custScaleY="102678" custLinFactNeighborY="5356">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A5D64E0D-5832-40D0-9498-888D44C11325}" type="presOf" srcId="{96880C88-A82B-4DC4-B77E-B97C05544E14}" destId="{4467A69F-DF5F-4BF4-88EA-FAC425D4376B}"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09584D72-AA45-48CE-BF82-900A8581C372}" srcId="{9C687EB4-342B-48BE-A9E2-15BCDE19EA8C}" destId="{96880C88-A82B-4DC4-B77E-B97C05544E14}" srcOrd="1" destOrd="0" parTransId="{68631EA2-A059-4346-89EF-67A65232651F}" sibTransId="{73A89A35-E0DF-45E0-972A-8B99EB3DDC64}"/>
    <dgm:cxn modelId="{8310928B-F064-4550-A7B0-5D9DE130DF09}" type="presOf" srcId="{9C687EB4-342B-48BE-A9E2-15BCDE19EA8C}" destId="{D27CAE58-43D1-4B53-AD56-0E059D434441}" srcOrd="0" destOrd="0" presId="urn:microsoft.com/office/officeart/2005/8/layout/vList2"/>
    <dgm:cxn modelId="{D2CE227A-F482-4C3B-BD53-05B35B866C35}" srcId="{9C687EB4-342B-48BE-A9E2-15BCDE19EA8C}" destId="{65C7F1E6-BA71-4113-8BBE-ECA4985C1B32}" srcOrd="2" destOrd="0" parTransId="{96643FD9-579D-4ADF-B280-B55533CE8826}" sibTransId="{D08C51E6-AA2B-439D-964B-5D962DC0074B}"/>
    <dgm:cxn modelId="{1F5AAC11-FEF7-49BD-A321-6C18973E7A07}" type="presOf" srcId="{65C7F1E6-BA71-4113-8BBE-ECA4985C1B32}" destId="{C9DF10AF-6428-47CF-B948-2CA48088E93E}" srcOrd="0" destOrd="0" presId="urn:microsoft.com/office/officeart/2005/8/layout/vList2"/>
    <dgm:cxn modelId="{01AC3099-FDD1-41AE-9868-30A65499CF23}" type="presParOf" srcId="{D27CAE58-43D1-4B53-AD56-0E059D434441}" destId="{56B10E24-CD9D-409B-B266-961C390545BE}" srcOrd="0" destOrd="0" presId="urn:microsoft.com/office/officeart/2005/8/layout/vList2"/>
    <dgm:cxn modelId="{2E90619D-2070-4DD0-A913-C34CE2F135AB}" type="presParOf" srcId="{D27CAE58-43D1-4B53-AD56-0E059D434441}" destId="{334128A9-595F-4525-B429-A226A5E4970F}" srcOrd="1" destOrd="0" presId="urn:microsoft.com/office/officeart/2005/8/layout/vList2"/>
    <dgm:cxn modelId="{387C83F8-2DF1-4C96-9AA9-D64B5D36D5C3}" type="presParOf" srcId="{D27CAE58-43D1-4B53-AD56-0E059D434441}" destId="{4467A69F-DF5F-4BF4-88EA-FAC425D4376B}" srcOrd="2" destOrd="0" presId="urn:microsoft.com/office/officeart/2005/8/layout/vList2"/>
    <dgm:cxn modelId="{F306AE60-FC6A-479E-85C6-211EDACC24E8}" type="presParOf" srcId="{D27CAE58-43D1-4B53-AD56-0E059D434441}" destId="{FAF50B78-FFB5-45B8-BA51-6B506D2B7C6E}" srcOrd="3" destOrd="0" presId="urn:microsoft.com/office/officeart/2005/8/layout/vList2"/>
    <dgm:cxn modelId="{C765458B-670A-48C4-82E3-02749BE1E35E}" type="presParOf" srcId="{D27CAE58-43D1-4B53-AD56-0E059D434441}" destId="{C9DF10AF-6428-47CF-B948-2CA48088E93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687EB4-342B-48BE-A9E2-15BCDE19EA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lnSpc>
              <a:spcPct val="100000"/>
            </a:lnSpc>
          </a:pPr>
          <a:r>
            <a:rPr lang="en-US" sz="2400" b="0" i="0"/>
            <a:t>Variable Assignment</a:t>
          </a:r>
          <a:endParaRPr lang="en-US" sz="240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pPr>
            <a:lnSpc>
              <a:spcPct val="100000"/>
            </a:lnSpc>
          </a:pPr>
          <a:r>
            <a:rPr lang="en-US" sz="2400" b="0" i="0" dirty="0"/>
            <a:t>How does an Object is related to the name of the Object</a:t>
          </a:r>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CD8377EC-D586-4443-B02B-F9778870C3BA}">
      <dgm:prSet custT="1"/>
      <dgm:spPr/>
      <dgm:t>
        <a:bodyPr/>
        <a:lstStyle/>
        <a:p>
          <a:pPr>
            <a:lnSpc>
              <a:spcPct val="100000"/>
            </a:lnSpc>
          </a:pPr>
          <a:r>
            <a:rPr lang="en-US" sz="2400" b="0" i="0" kern="1200" dirty="0">
              <a:solidFill>
                <a:schemeClr val="tx1"/>
              </a:solidFill>
              <a:latin typeface="Univers"/>
              <a:ea typeface="+mn-ea"/>
              <a:cs typeface="+mn-cs"/>
            </a:rPr>
            <a:t>How are Objects stored in Memory in Python?</a:t>
          </a:r>
        </a:p>
      </dgm:t>
    </dgm:pt>
    <dgm:pt modelId="{6C969020-73B6-4DF1-91A4-BB69FE94C153}" type="parTrans" cxnId="{25FF5AF5-EEC2-4D1D-B1AD-99EF7F037435}">
      <dgm:prSet/>
      <dgm:spPr/>
      <dgm:t>
        <a:bodyPr/>
        <a:lstStyle/>
        <a:p>
          <a:endParaRPr lang="en-US"/>
        </a:p>
      </dgm:t>
    </dgm:pt>
    <dgm:pt modelId="{B0627C20-220A-451F-A3CD-E9DB9F0AFDEA}" type="sibTrans" cxnId="{25FF5AF5-EEC2-4D1D-B1AD-99EF7F037435}">
      <dgm:prSet/>
      <dgm:spPr/>
      <dgm:t>
        <a:bodyPr/>
        <a:lstStyle/>
        <a:p>
          <a:endParaRPr lang="en-US"/>
        </a:p>
      </dgm:t>
    </dgm:pt>
    <dgm:pt modelId="{5BE29719-0BCE-43EA-8802-76F1B679863B}" type="pres">
      <dgm:prSet presAssocID="{9C687EB4-342B-48BE-A9E2-15BCDE19EA8C}" presName="root" presStyleCnt="0">
        <dgm:presLayoutVars>
          <dgm:dir/>
          <dgm:resizeHandles val="exact"/>
        </dgm:presLayoutVars>
      </dgm:prSet>
      <dgm:spPr/>
      <dgm:t>
        <a:bodyPr/>
        <a:lstStyle/>
        <a:p>
          <a:endParaRPr lang="en-IN"/>
        </a:p>
      </dgm:t>
    </dgm:pt>
    <dgm:pt modelId="{4BF51D64-D589-459B-9DE3-6BAFA474FF13}" type="pres">
      <dgm:prSet presAssocID="{41CED60D-C11D-4F4F-9F85-60C7A8C1A8AB}" presName="compNode" presStyleCnt="0"/>
      <dgm:spPr/>
    </dgm:pt>
    <dgm:pt modelId="{68ADC3C2-97BC-4748-8B37-3765413EF254}" type="pres">
      <dgm:prSet presAssocID="{41CED60D-C11D-4F4F-9F85-60C7A8C1A8AB}" presName="bgRect" presStyleLbl="bgShp" presStyleIdx="0" presStyleCnt="3"/>
      <dgm:spPr/>
    </dgm:pt>
    <dgm:pt modelId="{7926319F-86BA-4381-9529-007E695B34EB}" type="pres">
      <dgm:prSet presAssocID="{41CED60D-C11D-4F4F-9F85-60C7A8C1A8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ocument"/>
        </a:ext>
      </dgm:extLst>
    </dgm:pt>
    <dgm:pt modelId="{8771BD3E-DB8F-4A5F-834E-B19A791B568F}" type="pres">
      <dgm:prSet presAssocID="{41CED60D-C11D-4F4F-9F85-60C7A8C1A8AB}" presName="spaceRect" presStyleCnt="0"/>
      <dgm:spPr/>
    </dgm:pt>
    <dgm:pt modelId="{41C466F1-48AD-4A47-8587-EB56E75E69C1}" type="pres">
      <dgm:prSet presAssocID="{41CED60D-C11D-4F4F-9F85-60C7A8C1A8AB}" presName="parTx" presStyleLbl="revTx" presStyleIdx="0" presStyleCnt="3">
        <dgm:presLayoutVars>
          <dgm:chMax val="0"/>
          <dgm:chPref val="0"/>
        </dgm:presLayoutVars>
      </dgm:prSet>
      <dgm:spPr/>
      <dgm:t>
        <a:bodyPr/>
        <a:lstStyle/>
        <a:p>
          <a:endParaRPr lang="en-IN"/>
        </a:p>
      </dgm:t>
    </dgm:pt>
    <dgm:pt modelId="{4D1E5900-B231-48B2-9030-5A9B607E5F59}" type="pres">
      <dgm:prSet presAssocID="{E8803F1D-A6EC-4A46-A577-A16173B31F57}" presName="sibTrans" presStyleCnt="0"/>
      <dgm:spPr/>
    </dgm:pt>
    <dgm:pt modelId="{D7C771F4-0A86-4441-8D20-74D387C73BA8}" type="pres">
      <dgm:prSet presAssocID="{8ED46EDD-8E87-43CD-80B7-6F8E04603405}" presName="compNode" presStyleCnt="0"/>
      <dgm:spPr/>
    </dgm:pt>
    <dgm:pt modelId="{24A0B8F8-0153-40A0-9C77-600175E24CFB}" type="pres">
      <dgm:prSet presAssocID="{8ED46EDD-8E87-43CD-80B7-6F8E04603405}" presName="bgRect" presStyleLbl="bgShp" presStyleIdx="1" presStyleCnt="3"/>
      <dgm:spPr/>
    </dgm:pt>
    <dgm:pt modelId="{AFE7B592-DCFE-424A-8631-2F92CC14519D}" type="pres">
      <dgm:prSet presAssocID="{8ED46EDD-8E87-43CD-80B7-6F8E046034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Pencil"/>
        </a:ext>
      </dgm:extLst>
    </dgm:pt>
    <dgm:pt modelId="{D38F37E6-F550-4EA7-BF23-F84EAE174CCB}" type="pres">
      <dgm:prSet presAssocID="{8ED46EDD-8E87-43CD-80B7-6F8E04603405}" presName="spaceRect" presStyleCnt="0"/>
      <dgm:spPr/>
    </dgm:pt>
    <dgm:pt modelId="{9BD13300-6039-4A5A-9C0B-ECCC9E2E0352}" type="pres">
      <dgm:prSet presAssocID="{8ED46EDD-8E87-43CD-80B7-6F8E04603405}" presName="parTx" presStyleLbl="revTx" presStyleIdx="1" presStyleCnt="3">
        <dgm:presLayoutVars>
          <dgm:chMax val="0"/>
          <dgm:chPref val="0"/>
        </dgm:presLayoutVars>
      </dgm:prSet>
      <dgm:spPr/>
      <dgm:t>
        <a:bodyPr/>
        <a:lstStyle/>
        <a:p>
          <a:endParaRPr lang="en-IN"/>
        </a:p>
      </dgm:t>
    </dgm:pt>
    <dgm:pt modelId="{5A962053-63B4-4165-AFB9-95C3F8D55B93}" type="pres">
      <dgm:prSet presAssocID="{EE3172BA-C2C0-4DD2-A27F-DF873DF24964}" presName="sibTrans" presStyleCnt="0"/>
      <dgm:spPr/>
    </dgm:pt>
    <dgm:pt modelId="{F572B12C-357D-48AD-807E-3FD5A6FE49C4}" type="pres">
      <dgm:prSet presAssocID="{CD8377EC-D586-4443-B02B-F9778870C3BA}" presName="compNode" presStyleCnt="0"/>
      <dgm:spPr/>
    </dgm:pt>
    <dgm:pt modelId="{E61DE783-7EA1-4A67-97EC-4E1789D37A9D}" type="pres">
      <dgm:prSet presAssocID="{CD8377EC-D586-4443-B02B-F9778870C3BA}" presName="bgRect" presStyleLbl="bgShp" presStyleIdx="2" presStyleCnt="3"/>
      <dgm:spPr/>
    </dgm:pt>
    <dgm:pt modelId="{3F35BE35-5F1A-4DEA-AD8F-6DCAEC185213}" type="pres">
      <dgm:prSet presAssocID="{CD8377EC-D586-4443-B02B-F9778870C3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Programmer"/>
        </a:ext>
      </dgm:extLst>
    </dgm:pt>
    <dgm:pt modelId="{0EA9A207-083B-4569-9BF2-DA25A421E618}" type="pres">
      <dgm:prSet presAssocID="{CD8377EC-D586-4443-B02B-F9778870C3BA}" presName="spaceRect" presStyleCnt="0"/>
      <dgm:spPr/>
    </dgm:pt>
    <dgm:pt modelId="{757AA052-2251-4C98-98DF-0879FDC50FBA}" type="pres">
      <dgm:prSet presAssocID="{CD8377EC-D586-4443-B02B-F9778870C3BA}" presName="parTx" presStyleLbl="revTx" presStyleIdx="2" presStyleCnt="3">
        <dgm:presLayoutVars>
          <dgm:chMax val="0"/>
          <dgm:chPref val="0"/>
        </dgm:presLayoutVars>
      </dgm:prSet>
      <dgm:spPr/>
      <dgm:t>
        <a:bodyPr/>
        <a:lstStyle/>
        <a:p>
          <a:endParaRPr lang="en-IN"/>
        </a:p>
      </dgm:t>
    </dgm:pt>
  </dgm:ptLst>
  <dgm:cxnLst>
    <dgm:cxn modelId="{586AFC36-EFF3-49A7-B920-A30193B4D8B6}" type="presOf" srcId="{9C687EB4-342B-48BE-A9E2-15BCDE19EA8C}" destId="{5BE29719-0BCE-43EA-8802-76F1B679863B}" srcOrd="0" destOrd="0" presId="urn:microsoft.com/office/officeart/2018/2/layout/IconVerticalSolidList"/>
    <dgm:cxn modelId="{C4669EE7-CD5A-4F58-A4E5-4FE044ACDA07}" type="presOf" srcId="{8ED46EDD-8E87-43CD-80B7-6F8E04603405}" destId="{9BD13300-6039-4A5A-9C0B-ECCC9E2E0352}" srcOrd="0" destOrd="0" presId="urn:microsoft.com/office/officeart/2018/2/layout/IconVerticalSolidList"/>
    <dgm:cxn modelId="{FFEDE6BB-A08D-4BD5-93F5-9E9720B672B0}" srcId="{9C687EB4-342B-48BE-A9E2-15BCDE19EA8C}" destId="{8ED46EDD-8E87-43CD-80B7-6F8E04603405}" srcOrd="1" destOrd="0" parTransId="{775368DF-1751-4964-A832-A6AEDBDAC4FD}" sibTransId="{EE3172BA-C2C0-4DD2-A27F-DF873DF24964}"/>
    <dgm:cxn modelId="{25FF5AF5-EEC2-4D1D-B1AD-99EF7F037435}" srcId="{9C687EB4-342B-48BE-A9E2-15BCDE19EA8C}" destId="{CD8377EC-D586-4443-B02B-F9778870C3BA}" srcOrd="2" destOrd="0" parTransId="{6C969020-73B6-4DF1-91A4-BB69FE94C153}" sibTransId="{B0627C20-220A-451F-A3CD-E9DB9F0AFDEA}"/>
    <dgm:cxn modelId="{3B8C953C-E44A-4ADE-992B-E918B82077D3}" type="presOf" srcId="{CD8377EC-D586-4443-B02B-F9778870C3BA}" destId="{757AA052-2251-4C98-98DF-0879FDC50FBA}" srcOrd="0" destOrd="0" presId="urn:microsoft.com/office/officeart/2018/2/layout/IconVerticalSolidList"/>
    <dgm:cxn modelId="{6D9AD8FC-1BAA-4CDC-AC79-8EEC73F007CA}" type="presOf" srcId="{41CED60D-C11D-4F4F-9F85-60C7A8C1A8AB}" destId="{41C466F1-48AD-4A47-8587-EB56E75E69C1}" srcOrd="0" destOrd="0" presId="urn:microsoft.com/office/officeart/2018/2/layout/IconVerticalSolidList"/>
    <dgm:cxn modelId="{CF2435C3-C437-469C-95B0-92777759CB12}" srcId="{9C687EB4-342B-48BE-A9E2-15BCDE19EA8C}" destId="{41CED60D-C11D-4F4F-9F85-60C7A8C1A8AB}" srcOrd="0" destOrd="0" parTransId="{7C83A082-F428-40F0-A73E-7E83984C06A6}" sibTransId="{E8803F1D-A6EC-4A46-A577-A16173B31F57}"/>
    <dgm:cxn modelId="{CB273056-E966-476A-9088-55F03407A535}" type="presParOf" srcId="{5BE29719-0BCE-43EA-8802-76F1B679863B}" destId="{4BF51D64-D589-459B-9DE3-6BAFA474FF13}" srcOrd="0" destOrd="0" presId="urn:microsoft.com/office/officeart/2018/2/layout/IconVerticalSolidList"/>
    <dgm:cxn modelId="{B1781F14-C940-4BBE-A5E5-948117AD543C}" type="presParOf" srcId="{4BF51D64-D589-459B-9DE3-6BAFA474FF13}" destId="{68ADC3C2-97BC-4748-8B37-3765413EF254}" srcOrd="0" destOrd="0" presId="urn:microsoft.com/office/officeart/2018/2/layout/IconVerticalSolidList"/>
    <dgm:cxn modelId="{319CD7F8-65F6-47EF-92DE-6B7CDC1F332E}" type="presParOf" srcId="{4BF51D64-D589-459B-9DE3-6BAFA474FF13}" destId="{7926319F-86BA-4381-9529-007E695B34EB}" srcOrd="1" destOrd="0" presId="urn:microsoft.com/office/officeart/2018/2/layout/IconVerticalSolidList"/>
    <dgm:cxn modelId="{9EC2241B-D962-4B5C-A3FC-721125F9D593}" type="presParOf" srcId="{4BF51D64-D589-459B-9DE3-6BAFA474FF13}" destId="{8771BD3E-DB8F-4A5F-834E-B19A791B568F}" srcOrd="2" destOrd="0" presId="urn:microsoft.com/office/officeart/2018/2/layout/IconVerticalSolidList"/>
    <dgm:cxn modelId="{A0C286D3-9904-4302-8807-FA8F097F9BFE}" type="presParOf" srcId="{4BF51D64-D589-459B-9DE3-6BAFA474FF13}" destId="{41C466F1-48AD-4A47-8587-EB56E75E69C1}" srcOrd="3" destOrd="0" presId="urn:microsoft.com/office/officeart/2018/2/layout/IconVerticalSolidList"/>
    <dgm:cxn modelId="{BB428D19-D1EE-45CE-B0D0-50D983069DF8}" type="presParOf" srcId="{5BE29719-0BCE-43EA-8802-76F1B679863B}" destId="{4D1E5900-B231-48B2-9030-5A9B607E5F59}" srcOrd="1" destOrd="0" presId="urn:microsoft.com/office/officeart/2018/2/layout/IconVerticalSolidList"/>
    <dgm:cxn modelId="{E8B4046D-81C1-41BB-9CFD-0A54BBA5106C}" type="presParOf" srcId="{5BE29719-0BCE-43EA-8802-76F1B679863B}" destId="{D7C771F4-0A86-4441-8D20-74D387C73BA8}" srcOrd="2" destOrd="0" presId="urn:microsoft.com/office/officeart/2018/2/layout/IconVerticalSolidList"/>
    <dgm:cxn modelId="{B0AFE4F0-3279-4A32-9F4F-8AA58C3CE390}" type="presParOf" srcId="{D7C771F4-0A86-4441-8D20-74D387C73BA8}" destId="{24A0B8F8-0153-40A0-9C77-600175E24CFB}" srcOrd="0" destOrd="0" presId="urn:microsoft.com/office/officeart/2018/2/layout/IconVerticalSolidList"/>
    <dgm:cxn modelId="{521C6E33-E505-409E-BFA2-63E23D735E82}" type="presParOf" srcId="{D7C771F4-0A86-4441-8D20-74D387C73BA8}" destId="{AFE7B592-DCFE-424A-8631-2F92CC14519D}" srcOrd="1" destOrd="0" presId="urn:microsoft.com/office/officeart/2018/2/layout/IconVerticalSolidList"/>
    <dgm:cxn modelId="{95345771-158F-4866-AFFF-7E92B38E62A9}" type="presParOf" srcId="{D7C771F4-0A86-4441-8D20-74D387C73BA8}" destId="{D38F37E6-F550-4EA7-BF23-F84EAE174CCB}" srcOrd="2" destOrd="0" presId="urn:microsoft.com/office/officeart/2018/2/layout/IconVerticalSolidList"/>
    <dgm:cxn modelId="{BC60BA6E-1BD2-48A3-9EF5-3266A0F8A18A}" type="presParOf" srcId="{D7C771F4-0A86-4441-8D20-74D387C73BA8}" destId="{9BD13300-6039-4A5A-9C0B-ECCC9E2E0352}" srcOrd="3" destOrd="0" presId="urn:microsoft.com/office/officeart/2018/2/layout/IconVerticalSolidList"/>
    <dgm:cxn modelId="{26B62802-E900-421B-9F25-165AFDCA0177}" type="presParOf" srcId="{5BE29719-0BCE-43EA-8802-76F1B679863B}" destId="{5A962053-63B4-4165-AFB9-95C3F8D55B93}" srcOrd="3" destOrd="0" presId="urn:microsoft.com/office/officeart/2018/2/layout/IconVerticalSolidList"/>
    <dgm:cxn modelId="{8FF0E578-6540-4ECB-8BEC-5F85FEC02107}" type="presParOf" srcId="{5BE29719-0BCE-43EA-8802-76F1B679863B}" destId="{F572B12C-357D-48AD-807E-3FD5A6FE49C4}" srcOrd="4" destOrd="0" presId="urn:microsoft.com/office/officeart/2018/2/layout/IconVerticalSolidList"/>
    <dgm:cxn modelId="{860DAE87-2141-4133-B51D-FF1D52C97FC5}" type="presParOf" srcId="{F572B12C-357D-48AD-807E-3FD5A6FE49C4}" destId="{E61DE783-7EA1-4A67-97EC-4E1789D37A9D}" srcOrd="0" destOrd="0" presId="urn:microsoft.com/office/officeart/2018/2/layout/IconVerticalSolidList"/>
    <dgm:cxn modelId="{AAAD92F8-0A4A-4320-BF9D-CFA55FAC827B}" type="presParOf" srcId="{F572B12C-357D-48AD-807E-3FD5A6FE49C4}" destId="{3F35BE35-5F1A-4DEA-AD8F-6DCAEC185213}" srcOrd="1" destOrd="0" presId="urn:microsoft.com/office/officeart/2018/2/layout/IconVerticalSolidList"/>
    <dgm:cxn modelId="{FB0442FC-B987-4AE1-94EB-0B2B03ECA371}" type="presParOf" srcId="{F572B12C-357D-48AD-807E-3FD5A6FE49C4}" destId="{0EA9A207-083B-4569-9BF2-DA25A421E618}" srcOrd="2" destOrd="0" presId="urn:microsoft.com/office/officeart/2018/2/layout/IconVerticalSolidList"/>
    <dgm:cxn modelId="{260F5FA4-2BC2-4626-9D7B-475F5C0361D6}" type="presParOf" srcId="{F572B12C-357D-48AD-807E-3FD5A6FE49C4}" destId="{757AA052-2251-4C98-98DF-0879FDC50F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687EB4-342B-48BE-A9E2-15BCDE19EA8C}"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pPr>
            <a:lnSpc>
              <a:spcPct val="100000"/>
            </a:lnSpc>
          </a:pPr>
          <a:r>
            <a:rPr lang="en-US" sz="2400" b="1" i="0"/>
            <a:t>Immutability</a:t>
          </a:r>
          <a:endParaRPr lang="en-US" sz="24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pPr>
            <a:lnSpc>
              <a:spcPct val="100000"/>
            </a:lnSpc>
          </a:pPr>
          <a:r>
            <a:rPr lang="en-US" sz="2400" b="1" i="0"/>
            <a:t>Operators</a:t>
          </a:r>
          <a:endParaRPr lang="en-US" sz="2400" b="0" i="0" dirty="0"/>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5FC281CA-326F-4C12-A052-7DA725D617BA}" type="pres">
      <dgm:prSet presAssocID="{9C687EB4-342B-48BE-A9E2-15BCDE19EA8C}" presName="diagram" presStyleCnt="0">
        <dgm:presLayoutVars>
          <dgm:dir/>
          <dgm:resizeHandles val="exact"/>
        </dgm:presLayoutVars>
      </dgm:prSet>
      <dgm:spPr/>
      <dgm:t>
        <a:bodyPr/>
        <a:lstStyle/>
        <a:p>
          <a:endParaRPr lang="en-IN"/>
        </a:p>
      </dgm:t>
    </dgm:pt>
    <dgm:pt modelId="{152CB83A-5126-46B0-9B27-67B89E0B554E}" type="pres">
      <dgm:prSet presAssocID="{41CED60D-C11D-4F4F-9F85-60C7A8C1A8AB}" presName="arrow" presStyleLbl="node1" presStyleIdx="0" presStyleCnt="2">
        <dgm:presLayoutVars>
          <dgm:bulletEnabled val="1"/>
        </dgm:presLayoutVars>
      </dgm:prSet>
      <dgm:spPr/>
      <dgm:t>
        <a:bodyPr/>
        <a:lstStyle/>
        <a:p>
          <a:endParaRPr lang="en-IN"/>
        </a:p>
      </dgm:t>
    </dgm:pt>
    <dgm:pt modelId="{E0440723-9304-4551-9BB7-79BB660E4328}" type="pres">
      <dgm:prSet presAssocID="{8ED46EDD-8E87-43CD-80B7-6F8E04603405}" presName="arrow" presStyleLbl="node1" presStyleIdx="1" presStyleCnt="2">
        <dgm:presLayoutVars>
          <dgm:bulletEnabled val="1"/>
        </dgm:presLayoutVars>
      </dgm:prSet>
      <dgm:spPr/>
      <dgm:t>
        <a:bodyPr/>
        <a:lstStyle/>
        <a:p>
          <a:endParaRPr lang="en-IN"/>
        </a:p>
      </dgm:t>
    </dgm:pt>
  </dgm:ptLst>
  <dgm:cxnLst>
    <dgm:cxn modelId="{CF2435C3-C437-469C-95B0-92777759CB12}" srcId="{9C687EB4-342B-48BE-A9E2-15BCDE19EA8C}" destId="{41CED60D-C11D-4F4F-9F85-60C7A8C1A8AB}" srcOrd="0" destOrd="0" parTransId="{7C83A082-F428-40F0-A73E-7E83984C06A6}" sibTransId="{E8803F1D-A6EC-4A46-A577-A16173B31F57}"/>
    <dgm:cxn modelId="{5F95B4FC-8FC1-4E2A-8DBF-3211332FE08E}" type="presOf" srcId="{9C687EB4-342B-48BE-A9E2-15BCDE19EA8C}" destId="{5FC281CA-326F-4C12-A052-7DA725D617BA}" srcOrd="0" destOrd="0" presId="urn:microsoft.com/office/officeart/2005/8/layout/arrow5"/>
    <dgm:cxn modelId="{FFEDE6BB-A08D-4BD5-93F5-9E9720B672B0}" srcId="{9C687EB4-342B-48BE-A9E2-15BCDE19EA8C}" destId="{8ED46EDD-8E87-43CD-80B7-6F8E04603405}" srcOrd="1" destOrd="0" parTransId="{775368DF-1751-4964-A832-A6AEDBDAC4FD}" sibTransId="{EE3172BA-C2C0-4DD2-A27F-DF873DF24964}"/>
    <dgm:cxn modelId="{A511A1E7-32AC-4CB2-9343-206505236565}" type="presOf" srcId="{8ED46EDD-8E87-43CD-80B7-6F8E04603405}" destId="{E0440723-9304-4551-9BB7-79BB660E4328}" srcOrd="0" destOrd="0" presId="urn:microsoft.com/office/officeart/2005/8/layout/arrow5"/>
    <dgm:cxn modelId="{F7B29BA7-675E-4597-8882-725B9B9ADEA3}" type="presOf" srcId="{41CED60D-C11D-4F4F-9F85-60C7A8C1A8AB}" destId="{152CB83A-5126-46B0-9B27-67B89E0B554E}" srcOrd="0" destOrd="0" presId="urn:microsoft.com/office/officeart/2005/8/layout/arrow5"/>
    <dgm:cxn modelId="{A8349EA6-054C-4EC3-B02A-372B99763DEB}" type="presParOf" srcId="{5FC281CA-326F-4C12-A052-7DA725D617BA}" destId="{152CB83A-5126-46B0-9B27-67B89E0B554E}" srcOrd="0" destOrd="0" presId="urn:microsoft.com/office/officeart/2005/8/layout/arrow5"/>
    <dgm:cxn modelId="{ED880CED-D0C4-4664-AD5D-3B5A8EAECD31}" type="presParOf" srcId="{5FC281CA-326F-4C12-A052-7DA725D617BA}" destId="{E0440723-9304-4551-9BB7-79BB660E4328}"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000" b="0" i="0" dirty="0"/>
            <a:t>Conditional Statements</a:t>
          </a:r>
          <a:endParaRPr lang="en-US" sz="20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r>
            <a:rPr lang="en-US" sz="2000" b="0" i="0" dirty="0"/>
            <a:t>Nested If-else</a:t>
          </a:r>
          <a:endParaRPr lang="en-US" sz="2000" dirty="0"/>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CE97C918-54C7-4CA3-B2C2-3AF785443779}">
      <dgm:prSet custT="1"/>
      <dgm:spPr/>
      <dgm:t>
        <a:bodyPr/>
        <a:lstStyle/>
        <a:p>
          <a:r>
            <a:rPr lang="en-US" sz="2000" b="0" i="0" dirty="0"/>
            <a:t>for loop Basic Introduction</a:t>
          </a:r>
          <a:endParaRPr lang="en-US" sz="2000" dirty="0"/>
        </a:p>
      </dgm:t>
    </dgm:pt>
    <dgm:pt modelId="{4E921728-B868-490B-9F0F-6CDB4527A60D}" type="parTrans" cxnId="{77F716FA-C890-4A5E-BAE2-483451D1F97D}">
      <dgm:prSet/>
      <dgm:spPr/>
      <dgm:t>
        <a:bodyPr/>
        <a:lstStyle/>
        <a:p>
          <a:endParaRPr lang="en-US"/>
        </a:p>
      </dgm:t>
    </dgm:pt>
    <dgm:pt modelId="{3552FD29-5640-42DC-8997-A5DCAEA9DE62}" type="sibTrans" cxnId="{77F716FA-C890-4A5E-BAE2-483451D1F97D}">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3" custScaleY="102678" custLinFactNeighborY="5356">
        <dgm:presLayoutVars>
          <dgm:chMax val="0"/>
          <dgm:bulletEnabled val="1"/>
        </dgm:presLayoutVars>
      </dgm:prSet>
      <dgm:spPr/>
      <dgm:t>
        <a:bodyPr/>
        <a:lstStyle/>
        <a:p>
          <a:endParaRPr lang="en-IN"/>
        </a:p>
      </dgm:t>
    </dgm:pt>
    <dgm:pt modelId="{0562EE1C-2E30-4516-B5D5-48C23AA0A2EE}" type="pres">
      <dgm:prSet presAssocID="{E8803F1D-A6EC-4A46-A577-A16173B31F57}" presName="spacer" presStyleCnt="0"/>
      <dgm:spPr/>
    </dgm:pt>
    <dgm:pt modelId="{8133CD64-6F91-407F-AB46-74BB21DFBC97}" type="pres">
      <dgm:prSet presAssocID="{8ED46EDD-8E87-43CD-80B7-6F8E04603405}" presName="parentText" presStyleLbl="node1" presStyleIdx="1" presStyleCnt="3" custLinFactNeighborY="-16383">
        <dgm:presLayoutVars>
          <dgm:chMax val="0"/>
          <dgm:bulletEnabled val="1"/>
        </dgm:presLayoutVars>
      </dgm:prSet>
      <dgm:spPr/>
      <dgm:t>
        <a:bodyPr/>
        <a:lstStyle/>
        <a:p>
          <a:endParaRPr lang="en-IN"/>
        </a:p>
      </dgm:t>
    </dgm:pt>
    <dgm:pt modelId="{DB904FAD-84D3-4E6A-B955-913BFFBF5997}" type="pres">
      <dgm:prSet presAssocID="{EE3172BA-C2C0-4DD2-A27F-DF873DF24964}" presName="spacer" presStyleCnt="0"/>
      <dgm:spPr/>
    </dgm:pt>
    <dgm:pt modelId="{247C38E3-BDE9-4AAF-8553-161711B922E2}" type="pres">
      <dgm:prSet presAssocID="{CE97C918-54C7-4CA3-B2C2-3AF785443779}" presName="parentText" presStyleLbl="node1" presStyleIdx="2" presStyleCnt="3">
        <dgm:presLayoutVars>
          <dgm:chMax val="0"/>
          <dgm:bulletEnabled val="1"/>
        </dgm:presLayoutVars>
      </dgm:prSet>
      <dgm:spPr/>
      <dgm:t>
        <a:bodyPr/>
        <a:lstStyle/>
        <a:p>
          <a:endParaRPr lang="en-IN"/>
        </a:p>
      </dgm:t>
    </dgm:pt>
  </dgm:ptLst>
  <dgm:cxnLst>
    <dgm:cxn modelId="{DA85DF87-425F-4770-8120-2530566F554E}" type="presOf" srcId="{41CED60D-C11D-4F4F-9F85-60C7A8C1A8AB}" destId="{56B10E24-CD9D-409B-B266-961C390545BE}"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11203EA7-E9E4-408A-8C73-3C1947A4C79C}" type="presOf" srcId="{CE97C918-54C7-4CA3-B2C2-3AF785443779}" destId="{247C38E3-BDE9-4AAF-8553-161711B922E2}" srcOrd="0" destOrd="0" presId="urn:microsoft.com/office/officeart/2005/8/layout/vList2"/>
    <dgm:cxn modelId="{3EF8F9EB-8750-405C-9C21-AA14AB001822}" type="presOf" srcId="{8ED46EDD-8E87-43CD-80B7-6F8E04603405}" destId="{8133CD64-6F91-407F-AB46-74BB21DFBC97}"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77F716FA-C890-4A5E-BAE2-483451D1F97D}" srcId="{9C687EB4-342B-48BE-A9E2-15BCDE19EA8C}" destId="{CE97C918-54C7-4CA3-B2C2-3AF785443779}" srcOrd="2" destOrd="0" parTransId="{4E921728-B868-490B-9F0F-6CDB4527A60D}" sibTransId="{3552FD29-5640-42DC-8997-A5DCAEA9DE62}"/>
    <dgm:cxn modelId="{FFEDE6BB-A08D-4BD5-93F5-9E9720B672B0}" srcId="{9C687EB4-342B-48BE-A9E2-15BCDE19EA8C}" destId="{8ED46EDD-8E87-43CD-80B7-6F8E04603405}" srcOrd="1" destOrd="0" parTransId="{775368DF-1751-4964-A832-A6AEDBDAC4FD}" sibTransId="{EE3172BA-C2C0-4DD2-A27F-DF873DF24964}"/>
    <dgm:cxn modelId="{01AC3099-FDD1-41AE-9868-30A65499CF23}" type="presParOf" srcId="{D27CAE58-43D1-4B53-AD56-0E059D434441}" destId="{56B10E24-CD9D-409B-B266-961C390545BE}" srcOrd="0" destOrd="0" presId="urn:microsoft.com/office/officeart/2005/8/layout/vList2"/>
    <dgm:cxn modelId="{5966D9D0-DA81-4523-A1D1-8DD03A2FDABE}" type="presParOf" srcId="{D27CAE58-43D1-4B53-AD56-0E059D434441}" destId="{0562EE1C-2E30-4516-B5D5-48C23AA0A2EE}" srcOrd="1" destOrd="0" presId="urn:microsoft.com/office/officeart/2005/8/layout/vList2"/>
    <dgm:cxn modelId="{99AACC31-81DB-4258-B119-B8DAF2CB2601}" type="presParOf" srcId="{D27CAE58-43D1-4B53-AD56-0E059D434441}" destId="{8133CD64-6F91-407F-AB46-74BB21DFBC97}" srcOrd="2" destOrd="0" presId="urn:microsoft.com/office/officeart/2005/8/layout/vList2"/>
    <dgm:cxn modelId="{0D5AA0DE-3A88-42AF-B22D-17A40A9765F1}" type="presParOf" srcId="{D27CAE58-43D1-4B53-AD56-0E059D434441}" destId="{DB904FAD-84D3-4E6A-B955-913BFFBF5997}" srcOrd="3" destOrd="0" presId="urn:microsoft.com/office/officeart/2005/8/layout/vList2"/>
    <dgm:cxn modelId="{5BDD3AE0-7B75-455F-9948-F61FFF69D22E}" type="presParOf" srcId="{D27CAE58-43D1-4B53-AD56-0E059D434441}" destId="{247C38E3-BDE9-4AAF-8553-161711B922E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7729EA-25FB-4D91-952D-9B8D145BB5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1A9472-DDEF-458C-AACD-BB6D5B6AA582}">
      <dgm:prSet/>
      <dgm:spPr/>
      <dgm:t>
        <a:bodyPr/>
        <a:lstStyle/>
        <a:p>
          <a:r>
            <a:rPr lang="en-US" b="1" dirty="0">
              <a:solidFill>
                <a:schemeClr val="tx1"/>
              </a:solidFill>
            </a:rPr>
            <a:t>Last session remaining topics</a:t>
          </a:r>
          <a:endParaRPr lang="en-US" dirty="0">
            <a:solidFill>
              <a:schemeClr val="tx1"/>
            </a:solidFill>
          </a:endParaRPr>
        </a:p>
      </dgm:t>
    </dgm:pt>
    <dgm:pt modelId="{5A30C648-C9AE-46E2-A120-A79826BF2537}" type="parTrans" cxnId="{27803FBC-5CEB-4335-B519-519E8A001CD3}">
      <dgm:prSet/>
      <dgm:spPr/>
      <dgm:t>
        <a:bodyPr/>
        <a:lstStyle/>
        <a:p>
          <a:endParaRPr lang="en-US"/>
        </a:p>
      </dgm:t>
    </dgm:pt>
    <dgm:pt modelId="{AFA662F3-76E3-420C-9300-0FA655C59769}" type="sibTrans" cxnId="{27803FBC-5CEB-4335-B519-519E8A001CD3}">
      <dgm:prSet/>
      <dgm:spPr/>
      <dgm:t>
        <a:bodyPr/>
        <a:lstStyle/>
        <a:p>
          <a:endParaRPr lang="en-US"/>
        </a:p>
      </dgm:t>
    </dgm:pt>
    <dgm:pt modelId="{C90750BD-8365-4D0F-90FF-BE6D498C66D0}">
      <dgm:prSet/>
      <dgm:spPr/>
      <dgm:t>
        <a:bodyPr/>
        <a:lstStyle/>
        <a:p>
          <a:r>
            <a:rPr lang="en-US"/>
            <a:t>1- Recap</a:t>
          </a:r>
        </a:p>
      </dgm:t>
    </dgm:pt>
    <dgm:pt modelId="{E4F7CAAB-78A0-402D-939F-3AE2B44C0F33}" type="parTrans" cxnId="{217DB34B-5CE5-445A-893A-6E356735BA6A}">
      <dgm:prSet/>
      <dgm:spPr/>
      <dgm:t>
        <a:bodyPr/>
        <a:lstStyle/>
        <a:p>
          <a:endParaRPr lang="en-US"/>
        </a:p>
      </dgm:t>
    </dgm:pt>
    <dgm:pt modelId="{EB421D35-E624-4E25-B416-EB5392C8CEFD}" type="sibTrans" cxnId="{217DB34B-5CE5-445A-893A-6E356735BA6A}">
      <dgm:prSet/>
      <dgm:spPr/>
      <dgm:t>
        <a:bodyPr/>
        <a:lstStyle/>
        <a:p>
          <a:endParaRPr lang="en-US"/>
        </a:p>
      </dgm:t>
    </dgm:pt>
    <dgm:pt modelId="{A670129B-248D-4B99-B0D4-5BD94094FE9D}">
      <dgm:prSet/>
      <dgm:spPr/>
      <dgm:t>
        <a:bodyPr/>
        <a:lstStyle/>
        <a:p>
          <a:r>
            <a:rPr lang="en-US" dirty="0"/>
            <a:t>2- Bitwise Operators</a:t>
          </a:r>
        </a:p>
      </dgm:t>
    </dgm:pt>
    <dgm:pt modelId="{553FDE76-26B8-41AF-9223-1D8996D4AFD2}" type="parTrans" cxnId="{1DE32F25-9A62-44A6-BA70-F949C835F813}">
      <dgm:prSet/>
      <dgm:spPr/>
      <dgm:t>
        <a:bodyPr/>
        <a:lstStyle/>
        <a:p>
          <a:endParaRPr lang="en-US"/>
        </a:p>
      </dgm:t>
    </dgm:pt>
    <dgm:pt modelId="{E295F06F-EF8D-48DF-BDA6-85F465EBF094}" type="sibTrans" cxnId="{1DE32F25-9A62-44A6-BA70-F949C835F813}">
      <dgm:prSet/>
      <dgm:spPr/>
      <dgm:t>
        <a:bodyPr/>
        <a:lstStyle/>
        <a:p>
          <a:endParaRPr lang="en-US"/>
        </a:p>
      </dgm:t>
    </dgm:pt>
    <dgm:pt modelId="{9D346B6A-F90F-45A5-B0CF-1C912D6AFD44}">
      <dgm:prSet/>
      <dgm:spPr/>
      <dgm:t>
        <a:bodyPr/>
        <a:lstStyle/>
        <a:p>
          <a:r>
            <a:rPr lang="en-US" dirty="0"/>
            <a:t>4- Few Key points related to Set and Dictionary </a:t>
          </a:r>
          <a:r>
            <a:rPr lang="en-US" dirty="0" err="1"/>
            <a:t>wrt</a:t>
          </a:r>
          <a:r>
            <a:rPr lang="en-US" dirty="0"/>
            <a:t> Immutability</a:t>
          </a:r>
        </a:p>
      </dgm:t>
    </dgm:pt>
    <dgm:pt modelId="{98BF5944-75DE-4452-AF1F-AC3E59D62C18}" type="parTrans" cxnId="{A40509DF-07E5-4EF1-9D37-59CC04D80B75}">
      <dgm:prSet/>
      <dgm:spPr/>
      <dgm:t>
        <a:bodyPr/>
        <a:lstStyle/>
        <a:p>
          <a:endParaRPr lang="en-US"/>
        </a:p>
      </dgm:t>
    </dgm:pt>
    <dgm:pt modelId="{546F955A-70AB-49C4-95B6-1119A82D2C5D}" type="sibTrans" cxnId="{A40509DF-07E5-4EF1-9D37-59CC04D80B75}">
      <dgm:prSet/>
      <dgm:spPr/>
      <dgm:t>
        <a:bodyPr/>
        <a:lstStyle/>
        <a:p>
          <a:endParaRPr lang="en-US"/>
        </a:p>
      </dgm:t>
    </dgm:pt>
    <dgm:pt modelId="{C5EB7AC0-BF41-4D8D-8FC9-ED5F4A2D030D}">
      <dgm:prSet/>
      <dgm:spPr/>
      <dgm:t>
        <a:bodyPr/>
        <a:lstStyle/>
        <a:p>
          <a:r>
            <a:rPr lang="en-US" dirty="0"/>
            <a:t>3- Operator Precedence</a:t>
          </a:r>
        </a:p>
      </dgm:t>
    </dgm:pt>
    <dgm:pt modelId="{639C7C4D-35C2-40D0-A8C2-B55D1CE4A4C5}" type="parTrans" cxnId="{CB0136F5-28BF-4900-B340-AED622F3EB28}">
      <dgm:prSet/>
      <dgm:spPr/>
      <dgm:t>
        <a:bodyPr/>
        <a:lstStyle/>
        <a:p>
          <a:endParaRPr lang="en-US"/>
        </a:p>
      </dgm:t>
    </dgm:pt>
    <dgm:pt modelId="{20959A0B-27EC-4BAF-896B-871CAA26CCB1}" type="sibTrans" cxnId="{CB0136F5-28BF-4900-B340-AED622F3EB28}">
      <dgm:prSet/>
      <dgm:spPr/>
      <dgm:t>
        <a:bodyPr/>
        <a:lstStyle/>
        <a:p>
          <a:endParaRPr lang="en-US"/>
        </a:p>
      </dgm:t>
    </dgm:pt>
    <dgm:pt modelId="{043424E6-3A96-421B-9655-CF0C0F373D98}" type="pres">
      <dgm:prSet presAssocID="{A17729EA-25FB-4D91-952D-9B8D145BB5FF}" presName="linear" presStyleCnt="0">
        <dgm:presLayoutVars>
          <dgm:animLvl val="lvl"/>
          <dgm:resizeHandles val="exact"/>
        </dgm:presLayoutVars>
      </dgm:prSet>
      <dgm:spPr/>
      <dgm:t>
        <a:bodyPr/>
        <a:lstStyle/>
        <a:p>
          <a:endParaRPr lang="en-IN"/>
        </a:p>
      </dgm:t>
    </dgm:pt>
    <dgm:pt modelId="{05E36925-7CC7-4CF0-9BE2-5878D9751852}" type="pres">
      <dgm:prSet presAssocID="{831A9472-DDEF-458C-AACD-BB6D5B6AA582}" presName="parentText" presStyleLbl="node1" presStyleIdx="0" presStyleCnt="5" custLinFactY="-115034" custLinFactNeighborY="-200000">
        <dgm:presLayoutVars>
          <dgm:chMax val="0"/>
          <dgm:bulletEnabled val="1"/>
        </dgm:presLayoutVars>
      </dgm:prSet>
      <dgm:spPr/>
      <dgm:t>
        <a:bodyPr/>
        <a:lstStyle/>
        <a:p>
          <a:endParaRPr lang="en-IN"/>
        </a:p>
      </dgm:t>
    </dgm:pt>
    <dgm:pt modelId="{F5B47B53-3AE7-4428-9A28-DFE21C6273B5}" type="pres">
      <dgm:prSet presAssocID="{AFA662F3-76E3-420C-9300-0FA655C59769}" presName="spacer" presStyleCnt="0"/>
      <dgm:spPr/>
    </dgm:pt>
    <dgm:pt modelId="{E5D59893-F6DA-4177-B3B5-5463708E8F0F}" type="pres">
      <dgm:prSet presAssocID="{C90750BD-8365-4D0F-90FF-BE6D498C66D0}" presName="parentText" presStyleLbl="node1" presStyleIdx="1" presStyleCnt="5">
        <dgm:presLayoutVars>
          <dgm:chMax val="0"/>
          <dgm:bulletEnabled val="1"/>
        </dgm:presLayoutVars>
      </dgm:prSet>
      <dgm:spPr/>
      <dgm:t>
        <a:bodyPr/>
        <a:lstStyle/>
        <a:p>
          <a:endParaRPr lang="en-IN"/>
        </a:p>
      </dgm:t>
    </dgm:pt>
    <dgm:pt modelId="{4EDBF359-409D-41AF-A6C7-093504852429}" type="pres">
      <dgm:prSet presAssocID="{EB421D35-E624-4E25-B416-EB5392C8CEFD}" presName="spacer" presStyleCnt="0"/>
      <dgm:spPr/>
    </dgm:pt>
    <dgm:pt modelId="{D75FB64D-7ECB-4C24-BF8C-8142B7AD4E00}" type="pres">
      <dgm:prSet presAssocID="{A670129B-248D-4B99-B0D4-5BD94094FE9D}" presName="parentText" presStyleLbl="node1" presStyleIdx="2" presStyleCnt="5">
        <dgm:presLayoutVars>
          <dgm:chMax val="0"/>
          <dgm:bulletEnabled val="1"/>
        </dgm:presLayoutVars>
      </dgm:prSet>
      <dgm:spPr/>
      <dgm:t>
        <a:bodyPr/>
        <a:lstStyle/>
        <a:p>
          <a:endParaRPr lang="en-IN"/>
        </a:p>
      </dgm:t>
    </dgm:pt>
    <dgm:pt modelId="{6725C2E1-0597-407E-9CF3-CB1CC49FB044}" type="pres">
      <dgm:prSet presAssocID="{E295F06F-EF8D-48DF-BDA6-85F465EBF094}" presName="spacer" presStyleCnt="0"/>
      <dgm:spPr/>
    </dgm:pt>
    <dgm:pt modelId="{C848E266-7A25-4173-AACB-D5E96C919385}" type="pres">
      <dgm:prSet presAssocID="{C5EB7AC0-BF41-4D8D-8FC9-ED5F4A2D030D}" presName="parentText" presStyleLbl="node1" presStyleIdx="3" presStyleCnt="5">
        <dgm:presLayoutVars>
          <dgm:chMax val="0"/>
          <dgm:bulletEnabled val="1"/>
        </dgm:presLayoutVars>
      </dgm:prSet>
      <dgm:spPr/>
      <dgm:t>
        <a:bodyPr/>
        <a:lstStyle/>
        <a:p>
          <a:endParaRPr lang="en-IN"/>
        </a:p>
      </dgm:t>
    </dgm:pt>
    <dgm:pt modelId="{4386EDC8-BA1D-4F0C-BEDB-39B729CA77CE}" type="pres">
      <dgm:prSet presAssocID="{20959A0B-27EC-4BAF-896B-871CAA26CCB1}" presName="spacer" presStyleCnt="0"/>
      <dgm:spPr/>
    </dgm:pt>
    <dgm:pt modelId="{5A13A63C-6E9C-43C7-B176-F6D627F06F8B}" type="pres">
      <dgm:prSet presAssocID="{9D346B6A-F90F-45A5-B0CF-1C912D6AFD44}" presName="parentText" presStyleLbl="node1" presStyleIdx="4" presStyleCnt="5">
        <dgm:presLayoutVars>
          <dgm:chMax val="0"/>
          <dgm:bulletEnabled val="1"/>
        </dgm:presLayoutVars>
      </dgm:prSet>
      <dgm:spPr/>
      <dgm:t>
        <a:bodyPr/>
        <a:lstStyle/>
        <a:p>
          <a:endParaRPr lang="en-IN"/>
        </a:p>
      </dgm:t>
    </dgm:pt>
  </dgm:ptLst>
  <dgm:cxnLst>
    <dgm:cxn modelId="{27803FBC-5CEB-4335-B519-519E8A001CD3}" srcId="{A17729EA-25FB-4D91-952D-9B8D145BB5FF}" destId="{831A9472-DDEF-458C-AACD-BB6D5B6AA582}" srcOrd="0" destOrd="0" parTransId="{5A30C648-C9AE-46E2-A120-A79826BF2537}" sibTransId="{AFA662F3-76E3-420C-9300-0FA655C59769}"/>
    <dgm:cxn modelId="{66C34C9F-6C0C-44EF-89FB-B067350B6A2B}" type="presOf" srcId="{831A9472-DDEF-458C-AACD-BB6D5B6AA582}" destId="{05E36925-7CC7-4CF0-9BE2-5878D9751852}" srcOrd="0" destOrd="0" presId="urn:microsoft.com/office/officeart/2005/8/layout/vList2"/>
    <dgm:cxn modelId="{C7604AD2-252C-433F-9B66-E3A0FAE7B81D}" type="presOf" srcId="{C5EB7AC0-BF41-4D8D-8FC9-ED5F4A2D030D}" destId="{C848E266-7A25-4173-AACB-D5E96C919385}" srcOrd="0" destOrd="0" presId="urn:microsoft.com/office/officeart/2005/8/layout/vList2"/>
    <dgm:cxn modelId="{1DE32F25-9A62-44A6-BA70-F949C835F813}" srcId="{A17729EA-25FB-4D91-952D-9B8D145BB5FF}" destId="{A670129B-248D-4B99-B0D4-5BD94094FE9D}" srcOrd="2" destOrd="0" parTransId="{553FDE76-26B8-41AF-9223-1D8996D4AFD2}" sibTransId="{E295F06F-EF8D-48DF-BDA6-85F465EBF094}"/>
    <dgm:cxn modelId="{CB0136F5-28BF-4900-B340-AED622F3EB28}" srcId="{A17729EA-25FB-4D91-952D-9B8D145BB5FF}" destId="{C5EB7AC0-BF41-4D8D-8FC9-ED5F4A2D030D}" srcOrd="3" destOrd="0" parTransId="{639C7C4D-35C2-40D0-A8C2-B55D1CE4A4C5}" sibTransId="{20959A0B-27EC-4BAF-896B-871CAA26CCB1}"/>
    <dgm:cxn modelId="{72CD6C1F-AB3D-45BA-80A1-2CEA80262A23}" type="presOf" srcId="{9D346B6A-F90F-45A5-B0CF-1C912D6AFD44}" destId="{5A13A63C-6E9C-43C7-B176-F6D627F06F8B}" srcOrd="0" destOrd="0" presId="urn:microsoft.com/office/officeart/2005/8/layout/vList2"/>
    <dgm:cxn modelId="{F38C5A29-4E1C-4319-92F8-7E6691DFEA9C}" type="presOf" srcId="{A670129B-248D-4B99-B0D4-5BD94094FE9D}" destId="{D75FB64D-7ECB-4C24-BF8C-8142B7AD4E00}" srcOrd="0" destOrd="0" presId="urn:microsoft.com/office/officeart/2005/8/layout/vList2"/>
    <dgm:cxn modelId="{7A4FA093-7392-4176-930C-A1B849D20918}" type="presOf" srcId="{A17729EA-25FB-4D91-952D-9B8D145BB5FF}" destId="{043424E6-3A96-421B-9655-CF0C0F373D98}" srcOrd="0" destOrd="0" presId="urn:microsoft.com/office/officeart/2005/8/layout/vList2"/>
    <dgm:cxn modelId="{702CCF2E-D070-4AAE-AF05-34B978D928C6}" type="presOf" srcId="{C90750BD-8365-4D0F-90FF-BE6D498C66D0}" destId="{E5D59893-F6DA-4177-B3B5-5463708E8F0F}" srcOrd="0" destOrd="0" presId="urn:microsoft.com/office/officeart/2005/8/layout/vList2"/>
    <dgm:cxn modelId="{A40509DF-07E5-4EF1-9D37-59CC04D80B75}" srcId="{A17729EA-25FB-4D91-952D-9B8D145BB5FF}" destId="{9D346B6A-F90F-45A5-B0CF-1C912D6AFD44}" srcOrd="4" destOrd="0" parTransId="{98BF5944-75DE-4452-AF1F-AC3E59D62C18}" sibTransId="{546F955A-70AB-49C4-95B6-1119A82D2C5D}"/>
    <dgm:cxn modelId="{217DB34B-5CE5-445A-893A-6E356735BA6A}" srcId="{A17729EA-25FB-4D91-952D-9B8D145BB5FF}" destId="{C90750BD-8365-4D0F-90FF-BE6D498C66D0}" srcOrd="1" destOrd="0" parTransId="{E4F7CAAB-78A0-402D-939F-3AE2B44C0F33}" sibTransId="{EB421D35-E624-4E25-B416-EB5392C8CEFD}"/>
    <dgm:cxn modelId="{D05F6BC1-DE83-4DA7-9E68-35E624D36F93}" type="presParOf" srcId="{043424E6-3A96-421B-9655-CF0C0F373D98}" destId="{05E36925-7CC7-4CF0-9BE2-5878D9751852}" srcOrd="0" destOrd="0" presId="urn:microsoft.com/office/officeart/2005/8/layout/vList2"/>
    <dgm:cxn modelId="{B17D4CC9-DDE1-4996-86A5-6F3784AA542A}" type="presParOf" srcId="{043424E6-3A96-421B-9655-CF0C0F373D98}" destId="{F5B47B53-3AE7-4428-9A28-DFE21C6273B5}" srcOrd="1" destOrd="0" presId="urn:microsoft.com/office/officeart/2005/8/layout/vList2"/>
    <dgm:cxn modelId="{9BC3BCA6-17E8-4523-A2DB-9B9535C9BE55}" type="presParOf" srcId="{043424E6-3A96-421B-9655-CF0C0F373D98}" destId="{E5D59893-F6DA-4177-B3B5-5463708E8F0F}" srcOrd="2" destOrd="0" presId="urn:microsoft.com/office/officeart/2005/8/layout/vList2"/>
    <dgm:cxn modelId="{C925BAB8-00C6-4343-A8C7-4FA5682A15E3}" type="presParOf" srcId="{043424E6-3A96-421B-9655-CF0C0F373D98}" destId="{4EDBF359-409D-41AF-A6C7-093504852429}" srcOrd="3" destOrd="0" presId="urn:microsoft.com/office/officeart/2005/8/layout/vList2"/>
    <dgm:cxn modelId="{C0C8F77B-865A-430A-A4C8-06DFD348935E}" type="presParOf" srcId="{043424E6-3A96-421B-9655-CF0C0F373D98}" destId="{D75FB64D-7ECB-4C24-BF8C-8142B7AD4E00}" srcOrd="4" destOrd="0" presId="urn:microsoft.com/office/officeart/2005/8/layout/vList2"/>
    <dgm:cxn modelId="{CBE1655E-B284-49BD-ACB3-9F5396F5D4A9}" type="presParOf" srcId="{043424E6-3A96-421B-9655-CF0C0F373D98}" destId="{6725C2E1-0597-407E-9CF3-CB1CC49FB044}" srcOrd="5" destOrd="0" presId="urn:microsoft.com/office/officeart/2005/8/layout/vList2"/>
    <dgm:cxn modelId="{D6D31B19-F395-4201-B5B0-CE13AB2142F3}" type="presParOf" srcId="{043424E6-3A96-421B-9655-CF0C0F373D98}" destId="{C848E266-7A25-4173-AACB-D5E96C919385}" srcOrd="6" destOrd="0" presId="urn:microsoft.com/office/officeart/2005/8/layout/vList2"/>
    <dgm:cxn modelId="{EBFADBB4-0F97-40A2-9DE7-0981E1DFF852}" type="presParOf" srcId="{043424E6-3A96-421B-9655-CF0C0F373D98}" destId="{4386EDC8-BA1D-4F0C-BEDB-39B729CA77CE}" srcOrd="7" destOrd="0" presId="urn:microsoft.com/office/officeart/2005/8/layout/vList2"/>
    <dgm:cxn modelId="{BACE659E-2A69-490F-963D-ABF3530BE6E9}" type="presParOf" srcId="{043424E6-3A96-421B-9655-CF0C0F373D98}" destId="{5A13A63C-6E9C-43C7-B176-F6D627F06F8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000" b="0" i="0" dirty="0"/>
            <a:t>bool()</a:t>
          </a:r>
          <a:endParaRPr lang="en-US" sz="20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r>
            <a:rPr lang="en-US" sz="2000" b="0" i="0" dirty="0"/>
            <a:t>slicing</a:t>
          </a:r>
          <a:endParaRPr lang="en-US" sz="2000" dirty="0"/>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CE97C918-54C7-4CA3-B2C2-3AF785443779}">
      <dgm:prSet custT="1"/>
      <dgm:spPr/>
      <dgm:t>
        <a:bodyPr/>
        <a:lstStyle/>
        <a:p>
          <a:r>
            <a:rPr lang="en-US" sz="2000" b="0" i="0" dirty="0"/>
            <a:t>Iterables</a:t>
          </a:r>
          <a:endParaRPr lang="en-US" sz="2000" dirty="0"/>
        </a:p>
      </dgm:t>
    </dgm:pt>
    <dgm:pt modelId="{4E921728-B868-490B-9F0F-6CDB4527A60D}" type="parTrans" cxnId="{77F716FA-C890-4A5E-BAE2-483451D1F97D}">
      <dgm:prSet/>
      <dgm:spPr/>
      <dgm:t>
        <a:bodyPr/>
        <a:lstStyle/>
        <a:p>
          <a:endParaRPr lang="en-US"/>
        </a:p>
      </dgm:t>
    </dgm:pt>
    <dgm:pt modelId="{3552FD29-5640-42DC-8997-A5DCAEA9DE62}" type="sibTrans" cxnId="{77F716FA-C890-4A5E-BAE2-483451D1F97D}">
      <dgm:prSet/>
      <dgm:spPr/>
      <dgm:t>
        <a:bodyPr/>
        <a:lstStyle/>
        <a:p>
          <a:endParaRPr lang="en-US"/>
        </a:p>
      </dgm:t>
    </dgm:pt>
    <dgm:pt modelId="{CDCF17C9-A384-495C-8B1A-57E23F67FD49}">
      <dgm:prSet custT="1"/>
      <dgm:spPr/>
      <dgm:t>
        <a:bodyPr/>
        <a:lstStyle/>
        <a:p>
          <a:r>
            <a:rPr lang="en-US" sz="2000" b="0" i="0" kern="1200" dirty="0">
              <a:solidFill>
                <a:prstClr val="white"/>
              </a:solidFill>
              <a:latin typeface="Univers"/>
              <a:ea typeface="+mn-ea"/>
              <a:cs typeface="+mn-cs"/>
            </a:rPr>
            <a:t>Practice</a:t>
          </a:r>
        </a:p>
      </dgm:t>
    </dgm:pt>
    <dgm:pt modelId="{CA8EA975-1F70-4FB0-9BEE-1F211763D8C4}" type="parTrans" cxnId="{731ACF22-70A3-4B56-89DC-91CD365A02AF}">
      <dgm:prSet/>
      <dgm:spPr/>
      <dgm:t>
        <a:bodyPr/>
        <a:lstStyle/>
        <a:p>
          <a:endParaRPr lang="en-US"/>
        </a:p>
      </dgm:t>
    </dgm:pt>
    <dgm:pt modelId="{5C1922E6-0E81-4A32-80D1-8A7DFE67F215}" type="sibTrans" cxnId="{731ACF22-70A3-4B56-89DC-91CD365A02AF}">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4" custScaleY="102678" custLinFactNeighborY="5356">
        <dgm:presLayoutVars>
          <dgm:chMax val="0"/>
          <dgm:bulletEnabled val="1"/>
        </dgm:presLayoutVars>
      </dgm:prSet>
      <dgm:spPr/>
      <dgm:t>
        <a:bodyPr/>
        <a:lstStyle/>
        <a:p>
          <a:endParaRPr lang="en-IN"/>
        </a:p>
      </dgm:t>
    </dgm:pt>
    <dgm:pt modelId="{0562EE1C-2E30-4516-B5D5-48C23AA0A2EE}" type="pres">
      <dgm:prSet presAssocID="{E8803F1D-A6EC-4A46-A577-A16173B31F57}" presName="spacer" presStyleCnt="0"/>
      <dgm:spPr/>
    </dgm:pt>
    <dgm:pt modelId="{8133CD64-6F91-407F-AB46-74BB21DFBC97}" type="pres">
      <dgm:prSet presAssocID="{8ED46EDD-8E87-43CD-80B7-6F8E04603405}" presName="parentText" presStyleLbl="node1" presStyleIdx="1" presStyleCnt="4" custLinFactNeighborY="-16383">
        <dgm:presLayoutVars>
          <dgm:chMax val="0"/>
          <dgm:bulletEnabled val="1"/>
        </dgm:presLayoutVars>
      </dgm:prSet>
      <dgm:spPr/>
      <dgm:t>
        <a:bodyPr/>
        <a:lstStyle/>
        <a:p>
          <a:endParaRPr lang="en-IN"/>
        </a:p>
      </dgm:t>
    </dgm:pt>
    <dgm:pt modelId="{DB904FAD-84D3-4E6A-B955-913BFFBF5997}" type="pres">
      <dgm:prSet presAssocID="{EE3172BA-C2C0-4DD2-A27F-DF873DF24964}" presName="spacer" presStyleCnt="0"/>
      <dgm:spPr/>
    </dgm:pt>
    <dgm:pt modelId="{247C38E3-BDE9-4AAF-8553-161711B922E2}" type="pres">
      <dgm:prSet presAssocID="{CE97C918-54C7-4CA3-B2C2-3AF785443779}" presName="parentText" presStyleLbl="node1" presStyleIdx="2" presStyleCnt="4">
        <dgm:presLayoutVars>
          <dgm:chMax val="0"/>
          <dgm:bulletEnabled val="1"/>
        </dgm:presLayoutVars>
      </dgm:prSet>
      <dgm:spPr/>
      <dgm:t>
        <a:bodyPr/>
        <a:lstStyle/>
        <a:p>
          <a:endParaRPr lang="en-IN"/>
        </a:p>
      </dgm:t>
    </dgm:pt>
    <dgm:pt modelId="{D2FAE3C9-BC97-4D9B-AFB6-99907D7ED505}" type="pres">
      <dgm:prSet presAssocID="{3552FD29-5640-42DC-8997-A5DCAEA9DE62}" presName="spacer" presStyleCnt="0"/>
      <dgm:spPr/>
    </dgm:pt>
    <dgm:pt modelId="{7B4A9803-9AC9-4780-A2FB-CE1B0ABC8701}" type="pres">
      <dgm:prSet presAssocID="{CDCF17C9-A384-495C-8B1A-57E23F67FD49}" presName="parentText" presStyleLbl="node1" presStyleIdx="3" presStyleCnt="4">
        <dgm:presLayoutVars>
          <dgm:chMax val="0"/>
          <dgm:bulletEnabled val="1"/>
        </dgm:presLayoutVars>
      </dgm:prSet>
      <dgm:spPr/>
      <dgm:t>
        <a:bodyPr/>
        <a:lstStyle/>
        <a:p>
          <a:endParaRPr lang="en-IN"/>
        </a:p>
      </dgm:t>
    </dgm:pt>
  </dgm:ptLst>
  <dgm:cxnLst>
    <dgm:cxn modelId="{731ACF22-70A3-4B56-89DC-91CD365A02AF}" srcId="{9C687EB4-342B-48BE-A9E2-15BCDE19EA8C}" destId="{CDCF17C9-A384-495C-8B1A-57E23F67FD49}" srcOrd="3" destOrd="0" parTransId="{CA8EA975-1F70-4FB0-9BEE-1F211763D8C4}" sibTransId="{5C1922E6-0E81-4A32-80D1-8A7DFE67F215}"/>
    <dgm:cxn modelId="{DA85DF87-425F-4770-8120-2530566F554E}" type="presOf" srcId="{41CED60D-C11D-4F4F-9F85-60C7A8C1A8AB}" destId="{56B10E24-CD9D-409B-B266-961C390545BE}" srcOrd="0" destOrd="0" presId="urn:microsoft.com/office/officeart/2005/8/layout/vList2"/>
    <dgm:cxn modelId="{5639DE01-A29E-44A1-B56B-2B4215E31456}" type="presOf" srcId="{CDCF17C9-A384-495C-8B1A-57E23F67FD49}" destId="{7B4A9803-9AC9-4780-A2FB-CE1B0ABC8701}" srcOrd="0" destOrd="0" presId="urn:microsoft.com/office/officeart/2005/8/layout/vList2"/>
    <dgm:cxn modelId="{CF2435C3-C437-469C-95B0-92777759CB12}" srcId="{9C687EB4-342B-48BE-A9E2-15BCDE19EA8C}" destId="{41CED60D-C11D-4F4F-9F85-60C7A8C1A8AB}" srcOrd="0" destOrd="0" parTransId="{7C83A082-F428-40F0-A73E-7E83984C06A6}" sibTransId="{E8803F1D-A6EC-4A46-A577-A16173B31F57}"/>
    <dgm:cxn modelId="{11203EA7-E9E4-408A-8C73-3C1947A4C79C}" type="presOf" srcId="{CE97C918-54C7-4CA3-B2C2-3AF785443779}" destId="{247C38E3-BDE9-4AAF-8553-161711B922E2}" srcOrd="0" destOrd="0" presId="urn:microsoft.com/office/officeart/2005/8/layout/vList2"/>
    <dgm:cxn modelId="{3EF8F9EB-8750-405C-9C21-AA14AB001822}" type="presOf" srcId="{8ED46EDD-8E87-43CD-80B7-6F8E04603405}" destId="{8133CD64-6F91-407F-AB46-74BB21DFBC97}"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77F716FA-C890-4A5E-BAE2-483451D1F97D}" srcId="{9C687EB4-342B-48BE-A9E2-15BCDE19EA8C}" destId="{CE97C918-54C7-4CA3-B2C2-3AF785443779}" srcOrd="2" destOrd="0" parTransId="{4E921728-B868-490B-9F0F-6CDB4527A60D}" sibTransId="{3552FD29-5640-42DC-8997-A5DCAEA9DE62}"/>
    <dgm:cxn modelId="{FFEDE6BB-A08D-4BD5-93F5-9E9720B672B0}" srcId="{9C687EB4-342B-48BE-A9E2-15BCDE19EA8C}" destId="{8ED46EDD-8E87-43CD-80B7-6F8E04603405}" srcOrd="1" destOrd="0" parTransId="{775368DF-1751-4964-A832-A6AEDBDAC4FD}" sibTransId="{EE3172BA-C2C0-4DD2-A27F-DF873DF24964}"/>
    <dgm:cxn modelId="{01AC3099-FDD1-41AE-9868-30A65499CF23}" type="presParOf" srcId="{D27CAE58-43D1-4B53-AD56-0E059D434441}" destId="{56B10E24-CD9D-409B-B266-961C390545BE}" srcOrd="0" destOrd="0" presId="urn:microsoft.com/office/officeart/2005/8/layout/vList2"/>
    <dgm:cxn modelId="{5966D9D0-DA81-4523-A1D1-8DD03A2FDABE}" type="presParOf" srcId="{D27CAE58-43D1-4B53-AD56-0E059D434441}" destId="{0562EE1C-2E30-4516-B5D5-48C23AA0A2EE}" srcOrd="1" destOrd="0" presId="urn:microsoft.com/office/officeart/2005/8/layout/vList2"/>
    <dgm:cxn modelId="{99AACC31-81DB-4258-B119-B8DAF2CB2601}" type="presParOf" srcId="{D27CAE58-43D1-4B53-AD56-0E059D434441}" destId="{8133CD64-6F91-407F-AB46-74BB21DFBC97}" srcOrd="2" destOrd="0" presId="urn:microsoft.com/office/officeart/2005/8/layout/vList2"/>
    <dgm:cxn modelId="{0D5AA0DE-3A88-42AF-B22D-17A40A9765F1}" type="presParOf" srcId="{D27CAE58-43D1-4B53-AD56-0E059D434441}" destId="{DB904FAD-84D3-4E6A-B955-913BFFBF5997}" srcOrd="3" destOrd="0" presId="urn:microsoft.com/office/officeart/2005/8/layout/vList2"/>
    <dgm:cxn modelId="{5BDD3AE0-7B75-455F-9948-F61FFF69D22E}" type="presParOf" srcId="{D27CAE58-43D1-4B53-AD56-0E059D434441}" destId="{247C38E3-BDE9-4AAF-8553-161711B922E2}" srcOrd="4" destOrd="0" presId="urn:microsoft.com/office/officeart/2005/8/layout/vList2"/>
    <dgm:cxn modelId="{61AEA5AB-98E3-46F9-AE20-741308C657E5}" type="presParOf" srcId="{D27CAE58-43D1-4B53-AD56-0E059D434441}" destId="{D2FAE3C9-BC97-4D9B-AFB6-99907D7ED505}" srcOrd="5" destOrd="0" presId="urn:microsoft.com/office/officeart/2005/8/layout/vList2"/>
    <dgm:cxn modelId="{A1037AC0-D32D-4019-9E03-CFFEDB721519}" type="presParOf" srcId="{D27CAE58-43D1-4B53-AD56-0E059D434441}" destId="{7B4A9803-9AC9-4780-A2FB-CE1B0ABC87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687EB4-342B-48BE-A9E2-15BCDE19E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CED60D-C11D-4F4F-9F85-60C7A8C1A8AB}">
      <dgm:prSet custT="1"/>
      <dgm:spPr/>
      <dgm:t>
        <a:bodyPr/>
        <a:lstStyle/>
        <a:p>
          <a:r>
            <a:rPr lang="en-US" sz="2000" b="0" i="0" dirty="0"/>
            <a:t>for loop</a:t>
          </a:r>
          <a:endParaRPr lang="en-US" sz="2000" dirty="0"/>
        </a:p>
      </dgm:t>
    </dgm:pt>
    <dgm:pt modelId="{7C83A082-F428-40F0-A73E-7E83984C06A6}" type="parTrans" cxnId="{CF2435C3-C437-469C-95B0-92777759CB12}">
      <dgm:prSet/>
      <dgm:spPr/>
      <dgm:t>
        <a:bodyPr/>
        <a:lstStyle/>
        <a:p>
          <a:endParaRPr lang="en-US"/>
        </a:p>
      </dgm:t>
    </dgm:pt>
    <dgm:pt modelId="{E8803F1D-A6EC-4A46-A577-A16173B31F57}" type="sibTrans" cxnId="{CF2435C3-C437-469C-95B0-92777759CB12}">
      <dgm:prSet/>
      <dgm:spPr/>
      <dgm:t>
        <a:bodyPr/>
        <a:lstStyle/>
        <a:p>
          <a:endParaRPr lang="en-US"/>
        </a:p>
      </dgm:t>
    </dgm:pt>
    <dgm:pt modelId="{8ED46EDD-8E87-43CD-80B7-6F8E04603405}">
      <dgm:prSet custT="1"/>
      <dgm:spPr/>
      <dgm:t>
        <a:bodyPr/>
        <a:lstStyle/>
        <a:p>
          <a:r>
            <a:rPr lang="en-US" sz="2000" dirty="0"/>
            <a:t>range(), </a:t>
          </a:r>
          <a:r>
            <a:rPr lang="en-US" sz="2000" dirty="0" err="1"/>
            <a:t>len</a:t>
          </a:r>
          <a:r>
            <a:rPr lang="en-US" sz="2000" dirty="0"/>
            <a:t>()</a:t>
          </a:r>
        </a:p>
      </dgm:t>
    </dgm:pt>
    <dgm:pt modelId="{775368DF-1751-4964-A832-A6AEDBDAC4FD}" type="parTrans" cxnId="{FFEDE6BB-A08D-4BD5-93F5-9E9720B672B0}">
      <dgm:prSet/>
      <dgm:spPr/>
      <dgm:t>
        <a:bodyPr/>
        <a:lstStyle/>
        <a:p>
          <a:endParaRPr lang="en-US"/>
        </a:p>
      </dgm:t>
    </dgm:pt>
    <dgm:pt modelId="{EE3172BA-C2C0-4DD2-A27F-DF873DF24964}" type="sibTrans" cxnId="{FFEDE6BB-A08D-4BD5-93F5-9E9720B672B0}">
      <dgm:prSet/>
      <dgm:spPr/>
      <dgm:t>
        <a:bodyPr/>
        <a:lstStyle/>
        <a:p>
          <a:endParaRPr lang="en-US"/>
        </a:p>
      </dgm:t>
    </dgm:pt>
    <dgm:pt modelId="{CE97C918-54C7-4CA3-B2C2-3AF785443779}">
      <dgm:prSet custT="1"/>
      <dgm:spPr/>
      <dgm:t>
        <a:bodyPr/>
        <a:lstStyle/>
        <a:p>
          <a:r>
            <a:rPr lang="en-US" sz="2000" b="0" i="0" dirty="0"/>
            <a:t>help()</a:t>
          </a:r>
          <a:endParaRPr lang="en-US" sz="2000" dirty="0"/>
        </a:p>
      </dgm:t>
    </dgm:pt>
    <dgm:pt modelId="{4E921728-B868-490B-9F0F-6CDB4527A60D}" type="parTrans" cxnId="{77F716FA-C890-4A5E-BAE2-483451D1F97D}">
      <dgm:prSet/>
      <dgm:spPr/>
      <dgm:t>
        <a:bodyPr/>
        <a:lstStyle/>
        <a:p>
          <a:endParaRPr lang="en-US"/>
        </a:p>
      </dgm:t>
    </dgm:pt>
    <dgm:pt modelId="{3552FD29-5640-42DC-8997-A5DCAEA9DE62}" type="sibTrans" cxnId="{77F716FA-C890-4A5E-BAE2-483451D1F97D}">
      <dgm:prSet/>
      <dgm:spPr/>
      <dgm:t>
        <a:bodyPr/>
        <a:lstStyle/>
        <a:p>
          <a:endParaRPr lang="en-US"/>
        </a:p>
      </dgm:t>
    </dgm:pt>
    <dgm:pt modelId="{49E29D72-CDD7-4DBA-918B-26192A3C8F96}">
      <dgm:prSet custT="1"/>
      <dgm:spPr/>
      <dgm:t>
        <a:bodyPr/>
        <a:lstStyle/>
        <a:p>
          <a:r>
            <a:rPr lang="en-US" sz="2000" b="0" i="0" kern="1200" dirty="0">
              <a:solidFill>
                <a:prstClr val="white"/>
              </a:solidFill>
              <a:latin typeface="Univers"/>
              <a:ea typeface="+mn-ea"/>
              <a:cs typeface="+mn-cs"/>
            </a:rPr>
            <a:t>Nested for loop</a:t>
          </a:r>
        </a:p>
      </dgm:t>
    </dgm:pt>
    <dgm:pt modelId="{7BEDF1D8-072C-4135-970A-85755FF29320}" type="parTrans" cxnId="{F17C180B-BE00-417F-9572-D62C7A0FAE01}">
      <dgm:prSet/>
      <dgm:spPr/>
      <dgm:t>
        <a:bodyPr/>
        <a:lstStyle/>
        <a:p>
          <a:endParaRPr lang="en-US"/>
        </a:p>
      </dgm:t>
    </dgm:pt>
    <dgm:pt modelId="{3C192459-02F5-4EDB-A210-CA9AE5B91B4A}" type="sibTrans" cxnId="{F17C180B-BE00-417F-9572-D62C7A0FAE01}">
      <dgm:prSet/>
      <dgm:spPr/>
      <dgm:t>
        <a:bodyPr/>
        <a:lstStyle/>
        <a:p>
          <a:endParaRPr lang="en-US"/>
        </a:p>
      </dgm:t>
    </dgm:pt>
    <dgm:pt modelId="{616EA864-270D-44E0-83FA-2B3C17C3C40B}">
      <dgm:prSet custT="1"/>
      <dgm:spPr/>
      <dgm:t>
        <a:bodyPr/>
        <a:lstStyle/>
        <a:p>
          <a:r>
            <a:rPr lang="en-US" sz="2000" b="0" i="0" kern="1200" dirty="0">
              <a:solidFill>
                <a:prstClr val="white"/>
              </a:solidFill>
              <a:latin typeface="Univers"/>
              <a:ea typeface="+mn-ea"/>
              <a:cs typeface="+mn-cs"/>
            </a:rPr>
            <a:t>for loop practice</a:t>
          </a:r>
        </a:p>
      </dgm:t>
    </dgm:pt>
    <dgm:pt modelId="{4A8A1165-5AD8-481E-8F4C-030892050615}" type="parTrans" cxnId="{D6EE82F1-D993-48F4-A8B3-9DF1C27D18BA}">
      <dgm:prSet/>
      <dgm:spPr/>
      <dgm:t>
        <a:bodyPr/>
        <a:lstStyle/>
        <a:p>
          <a:endParaRPr lang="en-US"/>
        </a:p>
      </dgm:t>
    </dgm:pt>
    <dgm:pt modelId="{2B65C0F4-A175-4145-A2B8-CBDF95F1999A}" type="sibTrans" cxnId="{D6EE82F1-D993-48F4-A8B3-9DF1C27D18BA}">
      <dgm:prSet/>
      <dgm:spPr/>
      <dgm:t>
        <a:bodyPr/>
        <a:lstStyle/>
        <a:p>
          <a:endParaRPr lang="en-US"/>
        </a:p>
      </dgm:t>
    </dgm:pt>
    <dgm:pt modelId="{D27CAE58-43D1-4B53-AD56-0E059D434441}" type="pres">
      <dgm:prSet presAssocID="{9C687EB4-342B-48BE-A9E2-15BCDE19EA8C}" presName="linear" presStyleCnt="0">
        <dgm:presLayoutVars>
          <dgm:animLvl val="lvl"/>
          <dgm:resizeHandles val="exact"/>
        </dgm:presLayoutVars>
      </dgm:prSet>
      <dgm:spPr/>
      <dgm:t>
        <a:bodyPr/>
        <a:lstStyle/>
        <a:p>
          <a:endParaRPr lang="en-IN"/>
        </a:p>
      </dgm:t>
    </dgm:pt>
    <dgm:pt modelId="{56B10E24-CD9D-409B-B266-961C390545BE}" type="pres">
      <dgm:prSet presAssocID="{41CED60D-C11D-4F4F-9F85-60C7A8C1A8AB}" presName="parentText" presStyleLbl="node1" presStyleIdx="0" presStyleCnt="5" custScaleY="102678" custLinFactNeighborY="5356">
        <dgm:presLayoutVars>
          <dgm:chMax val="0"/>
          <dgm:bulletEnabled val="1"/>
        </dgm:presLayoutVars>
      </dgm:prSet>
      <dgm:spPr/>
      <dgm:t>
        <a:bodyPr/>
        <a:lstStyle/>
        <a:p>
          <a:endParaRPr lang="en-IN"/>
        </a:p>
      </dgm:t>
    </dgm:pt>
    <dgm:pt modelId="{0562EE1C-2E30-4516-B5D5-48C23AA0A2EE}" type="pres">
      <dgm:prSet presAssocID="{E8803F1D-A6EC-4A46-A577-A16173B31F57}" presName="spacer" presStyleCnt="0"/>
      <dgm:spPr/>
    </dgm:pt>
    <dgm:pt modelId="{8133CD64-6F91-407F-AB46-74BB21DFBC97}" type="pres">
      <dgm:prSet presAssocID="{8ED46EDD-8E87-43CD-80B7-6F8E04603405}" presName="parentText" presStyleLbl="node1" presStyleIdx="1" presStyleCnt="5" custLinFactNeighborY="-16383">
        <dgm:presLayoutVars>
          <dgm:chMax val="0"/>
          <dgm:bulletEnabled val="1"/>
        </dgm:presLayoutVars>
      </dgm:prSet>
      <dgm:spPr/>
      <dgm:t>
        <a:bodyPr/>
        <a:lstStyle/>
        <a:p>
          <a:endParaRPr lang="en-IN"/>
        </a:p>
      </dgm:t>
    </dgm:pt>
    <dgm:pt modelId="{DB904FAD-84D3-4E6A-B955-913BFFBF5997}" type="pres">
      <dgm:prSet presAssocID="{EE3172BA-C2C0-4DD2-A27F-DF873DF24964}" presName="spacer" presStyleCnt="0"/>
      <dgm:spPr/>
    </dgm:pt>
    <dgm:pt modelId="{247C38E3-BDE9-4AAF-8553-161711B922E2}" type="pres">
      <dgm:prSet presAssocID="{CE97C918-54C7-4CA3-B2C2-3AF785443779}" presName="parentText" presStyleLbl="node1" presStyleIdx="2" presStyleCnt="5">
        <dgm:presLayoutVars>
          <dgm:chMax val="0"/>
          <dgm:bulletEnabled val="1"/>
        </dgm:presLayoutVars>
      </dgm:prSet>
      <dgm:spPr/>
      <dgm:t>
        <a:bodyPr/>
        <a:lstStyle/>
        <a:p>
          <a:endParaRPr lang="en-IN"/>
        </a:p>
      </dgm:t>
    </dgm:pt>
    <dgm:pt modelId="{08275FC7-5DA7-494E-8B75-20900B450CD9}" type="pres">
      <dgm:prSet presAssocID="{3552FD29-5640-42DC-8997-A5DCAEA9DE62}" presName="spacer" presStyleCnt="0"/>
      <dgm:spPr/>
    </dgm:pt>
    <dgm:pt modelId="{5211216A-C23A-4001-A269-12A72D1F5418}" type="pres">
      <dgm:prSet presAssocID="{49E29D72-CDD7-4DBA-918B-26192A3C8F96}" presName="parentText" presStyleLbl="node1" presStyleIdx="3" presStyleCnt="5">
        <dgm:presLayoutVars>
          <dgm:chMax val="0"/>
          <dgm:bulletEnabled val="1"/>
        </dgm:presLayoutVars>
      </dgm:prSet>
      <dgm:spPr/>
      <dgm:t>
        <a:bodyPr/>
        <a:lstStyle/>
        <a:p>
          <a:endParaRPr lang="en-IN"/>
        </a:p>
      </dgm:t>
    </dgm:pt>
    <dgm:pt modelId="{93603FA0-8CB4-4EC1-B7B1-D765E5CAF78B}" type="pres">
      <dgm:prSet presAssocID="{3C192459-02F5-4EDB-A210-CA9AE5B91B4A}" presName="spacer" presStyleCnt="0"/>
      <dgm:spPr/>
    </dgm:pt>
    <dgm:pt modelId="{BD1319AC-AD65-4603-9B76-F563F44A1816}" type="pres">
      <dgm:prSet presAssocID="{616EA864-270D-44E0-83FA-2B3C17C3C40B}" presName="parentText" presStyleLbl="node1" presStyleIdx="4" presStyleCnt="5" custLinFactNeighborX="-145" custLinFactNeighborY="-28450">
        <dgm:presLayoutVars>
          <dgm:chMax val="0"/>
          <dgm:bulletEnabled val="1"/>
        </dgm:presLayoutVars>
      </dgm:prSet>
      <dgm:spPr/>
      <dgm:t>
        <a:bodyPr/>
        <a:lstStyle/>
        <a:p>
          <a:endParaRPr lang="en-IN"/>
        </a:p>
      </dgm:t>
    </dgm:pt>
  </dgm:ptLst>
  <dgm:cxnLst>
    <dgm:cxn modelId="{1DD6C957-D346-442F-8435-4C7BB81323AE}" type="presOf" srcId="{616EA864-270D-44E0-83FA-2B3C17C3C40B}" destId="{BD1319AC-AD65-4603-9B76-F563F44A1816}" srcOrd="0" destOrd="0" presId="urn:microsoft.com/office/officeart/2005/8/layout/vList2"/>
    <dgm:cxn modelId="{FFEDE6BB-A08D-4BD5-93F5-9E9720B672B0}" srcId="{9C687EB4-342B-48BE-A9E2-15BCDE19EA8C}" destId="{8ED46EDD-8E87-43CD-80B7-6F8E04603405}" srcOrd="1" destOrd="0" parTransId="{775368DF-1751-4964-A832-A6AEDBDAC4FD}" sibTransId="{EE3172BA-C2C0-4DD2-A27F-DF873DF24964}"/>
    <dgm:cxn modelId="{34063700-1480-4A6D-8A7D-20776A8A28AB}" type="presOf" srcId="{49E29D72-CDD7-4DBA-918B-26192A3C8F96}" destId="{5211216A-C23A-4001-A269-12A72D1F5418}" srcOrd="0" destOrd="0" presId="urn:microsoft.com/office/officeart/2005/8/layout/vList2"/>
    <dgm:cxn modelId="{3EF8F9EB-8750-405C-9C21-AA14AB001822}" type="presOf" srcId="{8ED46EDD-8E87-43CD-80B7-6F8E04603405}" destId="{8133CD64-6F91-407F-AB46-74BB21DFBC97}" srcOrd="0" destOrd="0" presId="urn:microsoft.com/office/officeart/2005/8/layout/vList2"/>
    <dgm:cxn modelId="{8310928B-F064-4550-A7B0-5D9DE130DF09}" type="presOf" srcId="{9C687EB4-342B-48BE-A9E2-15BCDE19EA8C}" destId="{D27CAE58-43D1-4B53-AD56-0E059D434441}" srcOrd="0" destOrd="0" presId="urn:microsoft.com/office/officeart/2005/8/layout/vList2"/>
    <dgm:cxn modelId="{DA85DF87-425F-4770-8120-2530566F554E}" type="presOf" srcId="{41CED60D-C11D-4F4F-9F85-60C7A8C1A8AB}" destId="{56B10E24-CD9D-409B-B266-961C390545BE}" srcOrd="0" destOrd="0" presId="urn:microsoft.com/office/officeart/2005/8/layout/vList2"/>
    <dgm:cxn modelId="{77F716FA-C890-4A5E-BAE2-483451D1F97D}" srcId="{9C687EB4-342B-48BE-A9E2-15BCDE19EA8C}" destId="{CE97C918-54C7-4CA3-B2C2-3AF785443779}" srcOrd="2" destOrd="0" parTransId="{4E921728-B868-490B-9F0F-6CDB4527A60D}" sibTransId="{3552FD29-5640-42DC-8997-A5DCAEA9DE62}"/>
    <dgm:cxn modelId="{11203EA7-E9E4-408A-8C73-3C1947A4C79C}" type="presOf" srcId="{CE97C918-54C7-4CA3-B2C2-3AF785443779}" destId="{247C38E3-BDE9-4AAF-8553-161711B922E2}" srcOrd="0" destOrd="0" presId="urn:microsoft.com/office/officeart/2005/8/layout/vList2"/>
    <dgm:cxn modelId="{F17C180B-BE00-417F-9572-D62C7A0FAE01}" srcId="{9C687EB4-342B-48BE-A9E2-15BCDE19EA8C}" destId="{49E29D72-CDD7-4DBA-918B-26192A3C8F96}" srcOrd="3" destOrd="0" parTransId="{7BEDF1D8-072C-4135-970A-85755FF29320}" sibTransId="{3C192459-02F5-4EDB-A210-CA9AE5B91B4A}"/>
    <dgm:cxn modelId="{D6EE82F1-D993-48F4-A8B3-9DF1C27D18BA}" srcId="{9C687EB4-342B-48BE-A9E2-15BCDE19EA8C}" destId="{616EA864-270D-44E0-83FA-2B3C17C3C40B}" srcOrd="4" destOrd="0" parTransId="{4A8A1165-5AD8-481E-8F4C-030892050615}" sibTransId="{2B65C0F4-A175-4145-A2B8-CBDF95F1999A}"/>
    <dgm:cxn modelId="{CF2435C3-C437-469C-95B0-92777759CB12}" srcId="{9C687EB4-342B-48BE-A9E2-15BCDE19EA8C}" destId="{41CED60D-C11D-4F4F-9F85-60C7A8C1A8AB}" srcOrd="0" destOrd="0" parTransId="{7C83A082-F428-40F0-A73E-7E83984C06A6}" sibTransId="{E8803F1D-A6EC-4A46-A577-A16173B31F57}"/>
    <dgm:cxn modelId="{01AC3099-FDD1-41AE-9868-30A65499CF23}" type="presParOf" srcId="{D27CAE58-43D1-4B53-AD56-0E059D434441}" destId="{56B10E24-CD9D-409B-B266-961C390545BE}" srcOrd="0" destOrd="0" presId="urn:microsoft.com/office/officeart/2005/8/layout/vList2"/>
    <dgm:cxn modelId="{5966D9D0-DA81-4523-A1D1-8DD03A2FDABE}" type="presParOf" srcId="{D27CAE58-43D1-4B53-AD56-0E059D434441}" destId="{0562EE1C-2E30-4516-B5D5-48C23AA0A2EE}" srcOrd="1" destOrd="0" presId="urn:microsoft.com/office/officeart/2005/8/layout/vList2"/>
    <dgm:cxn modelId="{99AACC31-81DB-4258-B119-B8DAF2CB2601}" type="presParOf" srcId="{D27CAE58-43D1-4B53-AD56-0E059D434441}" destId="{8133CD64-6F91-407F-AB46-74BB21DFBC97}" srcOrd="2" destOrd="0" presId="urn:microsoft.com/office/officeart/2005/8/layout/vList2"/>
    <dgm:cxn modelId="{0D5AA0DE-3A88-42AF-B22D-17A40A9765F1}" type="presParOf" srcId="{D27CAE58-43D1-4B53-AD56-0E059D434441}" destId="{DB904FAD-84D3-4E6A-B955-913BFFBF5997}" srcOrd="3" destOrd="0" presId="urn:microsoft.com/office/officeart/2005/8/layout/vList2"/>
    <dgm:cxn modelId="{5BDD3AE0-7B75-455F-9948-F61FFF69D22E}" type="presParOf" srcId="{D27CAE58-43D1-4B53-AD56-0E059D434441}" destId="{247C38E3-BDE9-4AAF-8553-161711B922E2}" srcOrd="4" destOrd="0" presId="urn:microsoft.com/office/officeart/2005/8/layout/vList2"/>
    <dgm:cxn modelId="{71CAD672-9472-4C45-A0F6-CAEA3010BEDE}" type="presParOf" srcId="{D27CAE58-43D1-4B53-AD56-0E059D434441}" destId="{08275FC7-5DA7-494E-8B75-20900B450CD9}" srcOrd="5" destOrd="0" presId="urn:microsoft.com/office/officeart/2005/8/layout/vList2"/>
    <dgm:cxn modelId="{149109CD-28D8-4ED8-96B0-8B98782A4F50}" type="presParOf" srcId="{D27CAE58-43D1-4B53-AD56-0E059D434441}" destId="{5211216A-C23A-4001-A269-12A72D1F5418}" srcOrd="6" destOrd="0" presId="urn:microsoft.com/office/officeart/2005/8/layout/vList2"/>
    <dgm:cxn modelId="{94981837-016B-49FE-876E-4CEC601A6763}" type="presParOf" srcId="{D27CAE58-43D1-4B53-AD56-0E059D434441}" destId="{93603FA0-8CB4-4EC1-B7B1-D765E5CAF78B}" srcOrd="7" destOrd="0" presId="urn:microsoft.com/office/officeart/2005/8/layout/vList2"/>
    <dgm:cxn modelId="{1D46293D-0CA0-4E4A-AE67-21E76CB15A8A}" type="presParOf" srcId="{D27CAE58-43D1-4B53-AD56-0E059D434441}" destId="{BD1319AC-AD65-4603-9B76-F563F44A181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18CFC-FBA3-4BC9-BC65-D456472CC447}">
      <dsp:nvSpPr>
        <dsp:cNvPr id="0" name=""/>
        <dsp:cNvSpPr/>
      </dsp:nvSpPr>
      <dsp:spPr>
        <a:xfrm>
          <a:off x="0" y="14198"/>
          <a:ext cx="5833872"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t>What is python</a:t>
          </a:r>
          <a:endParaRPr lang="en-US" sz="1400" kern="1200" dirty="0"/>
        </a:p>
      </dsp:txBody>
      <dsp:txXfrm>
        <a:off x="36553" y="50751"/>
        <a:ext cx="5760766" cy="675694"/>
      </dsp:txXfrm>
    </dsp:sp>
    <dsp:sp modelId="{2363AB82-3D23-4687-A426-F847A8016C24}">
      <dsp:nvSpPr>
        <dsp:cNvPr id="0" name=""/>
        <dsp:cNvSpPr/>
      </dsp:nvSpPr>
      <dsp:spPr>
        <a:xfrm>
          <a:off x="0" y="911783"/>
          <a:ext cx="5833872"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t>Why Python</a:t>
          </a:r>
          <a:endParaRPr lang="en-US" sz="1400" kern="1200" dirty="0"/>
        </a:p>
      </dsp:txBody>
      <dsp:txXfrm>
        <a:off x="36553" y="948336"/>
        <a:ext cx="5760766" cy="675694"/>
      </dsp:txXfrm>
    </dsp:sp>
    <dsp:sp modelId="{A32791E7-0FB4-4651-B755-E5E64FE195FF}">
      <dsp:nvSpPr>
        <dsp:cNvPr id="0" name=""/>
        <dsp:cNvSpPr/>
      </dsp:nvSpPr>
      <dsp:spPr>
        <a:xfrm>
          <a:off x="0" y="1775783"/>
          <a:ext cx="5833872"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t>Python Use cases</a:t>
          </a:r>
          <a:endParaRPr lang="en-US" sz="1400" kern="1200" dirty="0"/>
        </a:p>
      </dsp:txBody>
      <dsp:txXfrm>
        <a:off x="36553" y="1812336"/>
        <a:ext cx="5760766" cy="675694"/>
      </dsp:txXfrm>
    </dsp:sp>
    <dsp:sp modelId="{CFD5EB24-B131-409F-B8B1-6491F92378F5}">
      <dsp:nvSpPr>
        <dsp:cNvPr id="0" name=""/>
        <dsp:cNvSpPr/>
      </dsp:nvSpPr>
      <dsp:spPr>
        <a:xfrm>
          <a:off x="0" y="2639783"/>
          <a:ext cx="5833872"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t>Python Installation</a:t>
          </a:r>
          <a:endParaRPr lang="en-US" sz="1400" kern="1200" dirty="0"/>
        </a:p>
      </dsp:txBody>
      <dsp:txXfrm>
        <a:off x="36553" y="2676336"/>
        <a:ext cx="5760766" cy="675694"/>
      </dsp:txXfrm>
    </dsp:sp>
    <dsp:sp modelId="{B2832D0D-565F-4063-B46F-B3EB2A766546}">
      <dsp:nvSpPr>
        <dsp:cNvPr id="0" name=""/>
        <dsp:cNvSpPr/>
      </dsp:nvSpPr>
      <dsp:spPr>
        <a:xfrm>
          <a:off x="0" y="3503783"/>
          <a:ext cx="5833872"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t>VS and Jupyter Notebook Setup</a:t>
          </a:r>
          <a:endParaRPr lang="en-US" sz="1400" kern="1200" dirty="0"/>
        </a:p>
      </dsp:txBody>
      <dsp:txXfrm>
        <a:off x="36553" y="3540336"/>
        <a:ext cx="5760766" cy="6756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xmlns=""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xmlns=""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xmlns=""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xmlns=""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xmlns=""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xmlns=""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xmlns=""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xmlns=""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xmlns=""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xmlns=""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xmlns=""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xmlns=""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xmlns=""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xmlns=""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xmlns=""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xmlns=""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xmlns=""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xmlns=""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xmlns=""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xmlns=""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xmlns=""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xmlns=""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xmlns=""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xmlns=""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xmlns=""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xmlns=""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xmlns=""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xmlns=""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xmlns=""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xmlns=""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xmlns=""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xmlns=""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xmlns=""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xmlns=""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xmlns=""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xmlns=""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xmlns=""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xmlns=""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xmlns=""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xmlns=""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xmlns=""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xmlns=""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xmlns=""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xmlns=""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xmlns=""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xmlns=""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xmlns=""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xmlns=""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xmlns=""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xmlns=""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xmlns=""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xmlns=""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xmlns=""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xmlns=""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xmlns=""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xmlns=""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xmlns=""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xmlns=""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xmlns=""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xmlns=""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xmlns=""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xmlns=""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xmlns=""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xmlns=""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xmlns=""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xmlns=""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code.visualstudio.com/docs/datascience/jupyter-notebooks" TargetMode="Externa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cs.python.org/3/tutorial/inputoutput.html#reading-and-writing-files" TargetMode="External"/><Relationship Id="rId1" Type="http://schemas.openxmlformats.org/officeDocument/2006/relationships/slideLayout" Target="../slideLayouts/slideLayout5.xml"/><Relationship Id="rId4" Type="http://schemas.openxmlformats.org/officeDocument/2006/relationships/image" Target="../media/image65.svg"/></Relationships>
</file>

<file path=ppt/slides/_rels/slide13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hyperlink" Target="http://blackjack-final.appbrewery.repl.run/" TargetMode="External"/><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8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9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225.xml.rels><?xml version="1.0" encoding="UTF-8" standalone="yes"?>
<Relationships xmlns="http://schemas.openxmlformats.org/package/2006/relationships"><Relationship Id="rId2" Type="http://schemas.openxmlformats.org/officeDocument/2006/relationships/hyperlink" Target="https://en.wikipedia.org/wiki/Parse_tree" TargetMode="Externa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hyperlink" Target="https://en.wikipedia.org/wiki/Parse_tree" TargetMode="Externa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realpython.com/quizzes/python-conditional-statements/" TargetMode="External"/><Relationship Id="rId2" Type="http://schemas.openxmlformats.org/officeDocument/2006/relationships/hyperlink" Target="https://csiplearninghub.com/python-if-else-conditional-statement-practice/"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hyperlink" Target="https://csiplearninghub.com/questions-of-while-loop-in-python/"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hyperlink" Target="https://docs.python.org/3/library/stdtypes.html#string-methods"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hyperlink" Target="https://docs.python.org/3/library/stdtypes.html#sequence-types-list-tuple-range" TargetMode="Externa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A9968B-2619-4F71-AB00-4C493E120805}"/>
              </a:ext>
            </a:extLst>
          </p:cNvPr>
          <p:cNvSpPr>
            <a:spLocks noGrp="1"/>
          </p:cNvSpPr>
          <p:nvPr>
            <p:ph type="ctrTitle"/>
          </p:nvPr>
        </p:nvSpPr>
        <p:spPr/>
        <p:txBody>
          <a:bodyPr/>
          <a:lstStyle/>
          <a:p>
            <a:r>
              <a:rPr lang="en-US" spc="400" dirty="0"/>
              <a:t>python</a:t>
            </a:r>
            <a:endParaRPr lang="en-US" dirty="0"/>
          </a:p>
        </p:txBody>
      </p:sp>
      <p:sp>
        <p:nvSpPr>
          <p:cNvPr id="3" name="Subtitle 2">
            <a:extLst>
              <a:ext uri="{FF2B5EF4-FFF2-40B4-BE49-F238E27FC236}">
                <a16:creationId xmlns:a16="http://schemas.microsoft.com/office/drawing/2014/main" xmlns="" id="{A5F14073-9F68-4B7E-A576-26899D58C7A9}"/>
              </a:ext>
            </a:extLst>
          </p:cNvPr>
          <p:cNvSpPr>
            <a:spLocks noGrp="1"/>
          </p:cNvSpPr>
          <p:nvPr>
            <p:ph type="subTitle" idx="1"/>
          </p:nvPr>
        </p:nvSpPr>
        <p:spPr/>
        <p:txBody>
          <a:bodyPr/>
          <a:lstStyle/>
          <a:p>
            <a:r>
              <a:rPr lang="en-US" sz="2000" dirty="0" err="1" smtClean="0">
                <a:solidFill>
                  <a:schemeClr val="bg1"/>
                </a:solidFill>
              </a:rPr>
              <a:t>Vikas</a:t>
            </a:r>
            <a:r>
              <a:rPr lang="en-US" sz="2000" dirty="0" smtClean="0">
                <a:solidFill>
                  <a:schemeClr val="bg1"/>
                </a:solidFill>
              </a:rPr>
              <a:t> </a:t>
            </a:r>
            <a:r>
              <a:rPr lang="en-US" sz="2000" dirty="0" err="1" smtClean="0">
                <a:solidFill>
                  <a:schemeClr val="bg1"/>
                </a:solidFill>
              </a:rPr>
              <a:t>Jaat</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28863" y="381935"/>
            <a:ext cx="11558337" cy="5974414"/>
          </a:xfrm>
        </p:spPr>
        <p:txBody>
          <a:bodyPr vert="horz" lIns="91440" tIns="45720" rIns="91440" bIns="45720" rtlCol="0" anchor="ctr">
            <a:normAutofit/>
          </a:bodyPr>
          <a:lstStyle/>
          <a:p>
            <a:r>
              <a:rPr lang="en-US" b="0" i="0" kern="1200" cap="all" baseline="0" dirty="0">
                <a:latin typeface="+mj-lt"/>
                <a:ea typeface="+mj-ea"/>
                <a:cs typeface="+mj-cs"/>
              </a:rPr>
              <a:t>Visual Studio code </a:t>
            </a:r>
            <a:br>
              <a:rPr lang="en-US" b="0" i="0" kern="1200" cap="all" baseline="0" dirty="0">
                <a:latin typeface="+mj-lt"/>
                <a:ea typeface="+mj-ea"/>
                <a:cs typeface="+mj-cs"/>
              </a:rPr>
            </a:br>
            <a:r>
              <a:rPr lang="en-US" b="0" i="0" kern="1200" cap="all" baseline="0" dirty="0">
                <a:latin typeface="+mj-lt"/>
                <a:ea typeface="+mj-ea"/>
                <a:cs typeface="+mj-cs"/>
              </a:rPr>
              <a:t>AND </a:t>
            </a:r>
            <a:br>
              <a:rPr lang="en-US" b="0" i="0" kern="1200" cap="all" baseline="0" dirty="0">
                <a:latin typeface="+mj-lt"/>
                <a:ea typeface="+mj-ea"/>
                <a:cs typeface="+mj-cs"/>
              </a:rPr>
            </a:br>
            <a:r>
              <a:rPr lang="en-US" b="0" i="0" kern="1200" cap="all" baseline="0" dirty="0">
                <a:latin typeface="+mj-lt"/>
                <a:ea typeface="+mj-ea"/>
                <a:cs typeface="+mj-cs"/>
              </a:rPr>
              <a:t>JUPYTER NOTEBOOK</a:t>
            </a:r>
            <a:r>
              <a:rPr lang="en-US" sz="7200" b="0" i="0" kern="1200" cap="all" baseline="0" dirty="0">
                <a:latin typeface="+mj-lt"/>
                <a:ea typeface="+mj-ea"/>
                <a:cs typeface="+mj-cs"/>
              </a:rPr>
              <a:t/>
            </a:r>
            <a:br>
              <a:rPr lang="en-US" sz="7200" b="0" i="0" kern="1200" cap="all" baseline="0" dirty="0">
                <a:latin typeface="+mj-lt"/>
                <a:ea typeface="+mj-ea"/>
                <a:cs typeface="+mj-cs"/>
              </a:rPr>
            </a:br>
            <a:r>
              <a:rPr lang="en-US" sz="7200" b="0" i="0" kern="1200" cap="all" baseline="0" dirty="0">
                <a:latin typeface="+mj-lt"/>
                <a:ea typeface="+mj-ea"/>
                <a:cs typeface="+mj-cs"/>
              </a:rPr>
              <a:t/>
            </a:r>
            <a:br>
              <a:rPr lang="en-US" sz="7200" b="0" i="0" kern="1200" cap="all" baseline="0" dirty="0">
                <a:latin typeface="+mj-lt"/>
                <a:ea typeface="+mj-ea"/>
                <a:cs typeface="+mj-cs"/>
              </a:rPr>
            </a:br>
            <a:r>
              <a:rPr lang="en-US" sz="2800" b="0" i="0" kern="1200" cap="none" baseline="0" dirty="0">
                <a:latin typeface="+mj-lt"/>
                <a:ea typeface="+mj-ea"/>
                <a:cs typeface="+mj-cs"/>
                <a:hlinkClick r:id="rId2"/>
              </a:rPr>
              <a:t>https://code.visualstudio.com/docs/datascience/jupyter-notebooks</a:t>
            </a:r>
            <a:endParaRPr lang="en-US" sz="2800" b="0" i="0" kern="1200" cap="all" baseline="0" dirty="0">
              <a:latin typeface="+mj-lt"/>
              <a:ea typeface="+mj-ea"/>
              <a:cs typeface="+mj-cs"/>
            </a:endParaRPr>
          </a:p>
        </p:txBody>
      </p:sp>
    </p:spTree>
    <p:extLst>
      <p:ext uri="{BB962C8B-B14F-4D97-AF65-F5344CB8AC3E}">
        <p14:creationId xmlns:p14="http://schemas.microsoft.com/office/powerpoint/2010/main" val="4228140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sz="4000" b="0" i="0" kern="1200" cap="none" baseline="0" dirty="0">
                <a:latin typeface="+mj-lt"/>
                <a:ea typeface="+mj-ea"/>
                <a:cs typeface="+mj-cs"/>
              </a:rPr>
              <a:t>discard</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376574"/>
            <a:ext cx="7485746" cy="1198184"/>
          </a:xfrm>
        </p:spPr>
        <p:txBody>
          <a:bodyPr vert="horz" lIns="91440" tIns="45720" rIns="91440" bIns="45720" rtlCol="0">
            <a:noAutofit/>
          </a:bodyPr>
          <a:lstStyle/>
          <a:p>
            <a:pPr marL="400050" indent="-342900" algn="l">
              <a:buFont typeface="Arial" panose="020B0604020202020204" pitchFamily="34" charset="0"/>
              <a:buChar char="•"/>
            </a:pPr>
            <a:r>
              <a:rPr lang="en-US" sz="1800" dirty="0"/>
              <a:t>We use the discard() method to remove the specified element from a set. </a:t>
            </a:r>
          </a:p>
          <a:p>
            <a:pPr marL="400050" indent="-342900" algn="l">
              <a:buFont typeface="Arial" panose="020B0604020202020204" pitchFamily="34" charset="0"/>
              <a:buChar char="•"/>
            </a:pPr>
            <a:r>
              <a:rPr lang="en-US" sz="1800" dirty="0"/>
              <a:t>For example,</a:t>
            </a:r>
          </a:p>
          <a:p>
            <a:pPr marL="514350" lvl="1" algn="l"/>
            <a:r>
              <a:rPr lang="en-US" sz="1800" dirty="0"/>
              <a:t>languages = {'Swift', 'Java', 'Python'}</a:t>
            </a:r>
          </a:p>
          <a:p>
            <a:pPr marL="514350" lvl="1" algn="l"/>
            <a:r>
              <a:rPr lang="en-US" sz="1800" dirty="0"/>
              <a:t>print('Initial Set:',languages)</a:t>
            </a:r>
          </a:p>
          <a:p>
            <a:pPr marL="514350" lvl="1" algn="l"/>
            <a:r>
              <a:rPr lang="en-US" sz="1800" dirty="0"/>
              <a:t># remove 'Java' from a set</a:t>
            </a:r>
          </a:p>
          <a:p>
            <a:pPr marL="514350" lvl="1" algn="l"/>
            <a:r>
              <a:rPr lang="en-US" sz="1800" dirty="0"/>
              <a:t>removedValue = languages.discard('Java')</a:t>
            </a:r>
          </a:p>
          <a:p>
            <a:pPr marL="514350" lvl="1" algn="l"/>
            <a:r>
              <a:rPr lang="en-US" sz="1800" dirty="0"/>
              <a:t>print('Set after remove():', languages)</a:t>
            </a:r>
          </a:p>
        </p:txBody>
      </p:sp>
    </p:spTree>
    <p:extLst>
      <p:ext uri="{BB962C8B-B14F-4D97-AF65-F5344CB8AC3E}">
        <p14:creationId xmlns:p14="http://schemas.microsoft.com/office/powerpoint/2010/main" val="3174835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b="1" i="0" u="none" strike="noStrike" kern="1200" cap="none" dirty="0">
                <a:latin typeface="+mj-lt"/>
                <a:ea typeface="+mj-ea"/>
                <a:cs typeface="+mj-cs"/>
                <a:sym typeface="Montserrat"/>
              </a:rPr>
              <a:t>Operations on sets</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15664" y="381935"/>
            <a:ext cx="5562261" cy="5974415"/>
          </a:xfrm>
        </p:spPr>
        <p:txBody>
          <a:bodyPr vert="horz" lIns="91440" tIns="45720" rIns="91440" bIns="45720" rtlCol="0" anchor="ctr">
            <a:normAutofit/>
          </a:bodyPr>
          <a:lstStyle/>
          <a:p>
            <a:pPr marL="457200" lvl="0" indent="-228600" algn="l">
              <a:spcBef>
                <a:spcPts val="1200"/>
              </a:spcBef>
              <a:spcAft>
                <a:spcPts val="0"/>
              </a:spcAft>
              <a:buClr>
                <a:srgbClr val="073763"/>
              </a:buClr>
              <a:buSzPts val="1800"/>
              <a:buFont typeface="Arial" panose="020B0604020202020204" pitchFamily="34" charset="0"/>
              <a:buChar char="•"/>
            </a:pPr>
            <a:r>
              <a:rPr lang="en-US" sz="1800" b="1" dirty="0">
                <a:solidFill>
                  <a:schemeClr val="tx1"/>
                </a:solidFill>
                <a:sym typeface="Montserrat"/>
              </a:rPr>
              <a:t>Union: </a:t>
            </a:r>
            <a:r>
              <a:rPr lang="en-US" sz="1800" dirty="0">
                <a:solidFill>
                  <a:schemeClr val="tx1"/>
                </a:solidFill>
                <a:sym typeface="Montserrat"/>
              </a:rPr>
              <a:t>Gives all element from both sets without repetition. ( using “|” )</a:t>
            </a:r>
          </a:p>
          <a:p>
            <a:pPr marL="457200" lvl="0" indent="-228600" algn="l">
              <a:spcBef>
                <a:spcPts val="1200"/>
              </a:spcBef>
              <a:spcAft>
                <a:spcPts val="0"/>
              </a:spcAft>
              <a:buClr>
                <a:srgbClr val="073763"/>
              </a:buClr>
              <a:buSzPts val="1800"/>
              <a:buFont typeface="Arial" panose="020B0604020202020204" pitchFamily="34" charset="0"/>
              <a:buChar char="•"/>
            </a:pPr>
            <a:endParaRPr lang="en-US" sz="1800" b="1" dirty="0">
              <a:solidFill>
                <a:schemeClr val="tx1"/>
              </a:solidFill>
              <a:sym typeface="Montserrat"/>
            </a:endParaRPr>
          </a:p>
          <a:p>
            <a:pPr marL="457200" lvl="0" indent="-228600" algn="l">
              <a:spcBef>
                <a:spcPts val="0"/>
              </a:spcBef>
              <a:spcAft>
                <a:spcPts val="0"/>
              </a:spcAft>
              <a:buClr>
                <a:srgbClr val="073763"/>
              </a:buClr>
              <a:buSzPts val="1800"/>
              <a:buFont typeface="Arial" panose="020B0604020202020204" pitchFamily="34" charset="0"/>
              <a:buChar char="•"/>
            </a:pPr>
            <a:r>
              <a:rPr lang="en-US" sz="1800" b="1" dirty="0">
                <a:solidFill>
                  <a:schemeClr val="tx1"/>
                </a:solidFill>
                <a:sym typeface="Montserrat"/>
              </a:rPr>
              <a:t>Intersection: </a:t>
            </a:r>
            <a:r>
              <a:rPr lang="en-US" sz="1800" dirty="0">
                <a:solidFill>
                  <a:schemeClr val="tx1"/>
                </a:solidFill>
                <a:sym typeface="Montserrat"/>
              </a:rPr>
              <a:t>Gives only common element from both sets. (using “&amp;”)</a:t>
            </a:r>
          </a:p>
          <a:p>
            <a:pPr marL="457200" lvl="0" indent="-228600" algn="l">
              <a:spcBef>
                <a:spcPts val="0"/>
              </a:spcBef>
              <a:spcAft>
                <a:spcPts val="0"/>
              </a:spcAft>
              <a:buClr>
                <a:srgbClr val="073763"/>
              </a:buClr>
              <a:buSzPts val="1800"/>
              <a:buFont typeface="Arial" panose="020B0604020202020204" pitchFamily="34" charset="0"/>
              <a:buChar char="•"/>
            </a:pPr>
            <a:endParaRPr lang="en-US" sz="1800" b="1" dirty="0">
              <a:solidFill>
                <a:schemeClr val="tx1"/>
              </a:solidFill>
              <a:sym typeface="Montserrat"/>
            </a:endParaRPr>
          </a:p>
          <a:p>
            <a:pPr marL="457200" lvl="0" indent="-228600" algn="l">
              <a:spcBef>
                <a:spcPts val="0"/>
              </a:spcBef>
              <a:spcAft>
                <a:spcPts val="0"/>
              </a:spcAft>
              <a:buClr>
                <a:srgbClr val="073763"/>
              </a:buClr>
              <a:buSzPts val="1800"/>
              <a:buFont typeface="Arial" panose="020B0604020202020204" pitchFamily="34" charset="0"/>
              <a:buChar char="•"/>
            </a:pPr>
            <a:r>
              <a:rPr lang="en-US" sz="1800" b="1" dirty="0">
                <a:solidFill>
                  <a:schemeClr val="tx1"/>
                </a:solidFill>
                <a:sym typeface="Montserrat"/>
              </a:rPr>
              <a:t>Difference: </a:t>
            </a:r>
            <a:r>
              <a:rPr lang="en-US" sz="1800" dirty="0">
                <a:solidFill>
                  <a:schemeClr val="tx1"/>
                </a:solidFill>
                <a:sym typeface="Montserrat"/>
              </a:rPr>
              <a:t>Gives element of 1st set which are not present in 2nd set. (using “-”)</a:t>
            </a:r>
          </a:p>
          <a:p>
            <a:pPr marL="457200" lvl="0" indent="-228600" algn="l">
              <a:spcBef>
                <a:spcPts val="0"/>
              </a:spcBef>
              <a:spcAft>
                <a:spcPts val="0"/>
              </a:spcAft>
              <a:buClr>
                <a:srgbClr val="073763"/>
              </a:buClr>
              <a:buSzPts val="1800"/>
              <a:buFont typeface="Arial" panose="020B0604020202020204" pitchFamily="34" charset="0"/>
              <a:buChar char="•"/>
            </a:pPr>
            <a:endParaRPr lang="en-US" sz="1800" b="1" dirty="0">
              <a:solidFill>
                <a:schemeClr val="tx1"/>
              </a:solidFill>
              <a:sym typeface="Montserrat"/>
            </a:endParaRPr>
          </a:p>
          <a:p>
            <a:pPr marL="457200" lvl="0" indent="-228600" algn="l">
              <a:spcBef>
                <a:spcPts val="0"/>
              </a:spcBef>
              <a:spcAft>
                <a:spcPts val="0"/>
              </a:spcAft>
              <a:buClr>
                <a:srgbClr val="073763"/>
              </a:buClr>
              <a:buSzPts val="1800"/>
              <a:buFont typeface="Arial" panose="020B0604020202020204" pitchFamily="34" charset="0"/>
              <a:buChar char="•"/>
            </a:pPr>
            <a:r>
              <a:rPr lang="en-US" sz="1800" b="1" dirty="0">
                <a:solidFill>
                  <a:schemeClr val="tx1"/>
                </a:solidFill>
                <a:sym typeface="Montserrat"/>
              </a:rPr>
              <a:t>Symmetric Difference: </a:t>
            </a:r>
            <a:r>
              <a:rPr lang="en-US" sz="1800" dirty="0">
                <a:solidFill>
                  <a:schemeClr val="tx1"/>
                </a:solidFill>
                <a:sym typeface="Montserrat"/>
              </a:rPr>
              <a:t>Gives all those elements which are not common (using “^”)</a:t>
            </a:r>
          </a:p>
          <a:p>
            <a:pPr marL="457200" lvl="0" indent="-228600" algn="l">
              <a:spcBef>
                <a:spcPts val="0"/>
              </a:spcBef>
              <a:spcAft>
                <a:spcPts val="0"/>
              </a:spcAft>
              <a:buClr>
                <a:srgbClr val="073763"/>
              </a:buClr>
              <a:buSzPts val="1800"/>
              <a:buFont typeface="Arial" panose="020B0604020202020204" pitchFamily="34" charset="0"/>
              <a:buChar char="•"/>
            </a:pPr>
            <a:endParaRPr lang="en-US" sz="1800" dirty="0">
              <a:solidFill>
                <a:schemeClr val="tx1"/>
              </a:solidFill>
              <a:sym typeface="Montserrat"/>
            </a:endParaRPr>
          </a:p>
          <a:p>
            <a:pPr marL="0" lvl="0" indent="-228600" algn="l">
              <a:spcBef>
                <a:spcPts val="1200"/>
              </a:spcBef>
              <a:spcAft>
                <a:spcPts val="0"/>
              </a:spcAft>
              <a:buFont typeface="Arial" panose="020B0604020202020204" pitchFamily="34" charset="0"/>
              <a:buChar char="•"/>
            </a:pPr>
            <a:r>
              <a:rPr lang="en-US" sz="1800" b="1" dirty="0">
                <a:solidFill>
                  <a:schemeClr val="tx1"/>
                </a:solidFill>
                <a:sym typeface="Montserrat"/>
              </a:rPr>
              <a:t>e.g. </a:t>
            </a:r>
            <a:r>
              <a:rPr lang="en-US" sz="1800" dirty="0">
                <a:solidFill>
                  <a:schemeClr val="tx1"/>
                </a:solidFill>
                <a:sym typeface="Montserrat"/>
              </a:rPr>
              <a:t>A = {0, 2, 4, 6, 8}, B = {1, 2, 3, 4, 5}</a:t>
            </a:r>
          </a:p>
          <a:p>
            <a:pPr marL="0" lvl="0" indent="-228600" algn="l">
              <a:spcBef>
                <a:spcPts val="1200"/>
              </a:spcBef>
              <a:spcAft>
                <a:spcPts val="0"/>
              </a:spcAft>
              <a:buFont typeface="Arial" panose="020B0604020202020204" pitchFamily="34" charset="0"/>
              <a:buChar char="•"/>
            </a:pPr>
            <a:r>
              <a:rPr lang="en-US" sz="1800" dirty="0">
                <a:solidFill>
                  <a:schemeClr val="tx1"/>
                </a:solidFill>
                <a:sym typeface="Montserrat"/>
              </a:rPr>
              <a:t>Union : [0, 1, 2, 3, 4, 5, 6, 8]</a:t>
            </a:r>
          </a:p>
          <a:p>
            <a:pPr marL="0" lvl="0" indent="-228600" algn="l">
              <a:spcBef>
                <a:spcPts val="1200"/>
              </a:spcBef>
              <a:spcAft>
                <a:spcPts val="0"/>
              </a:spcAft>
              <a:buFont typeface="Arial" panose="020B0604020202020204" pitchFamily="34" charset="0"/>
              <a:buChar char="•"/>
            </a:pPr>
            <a:r>
              <a:rPr lang="en-US" sz="1800" dirty="0">
                <a:solidFill>
                  <a:schemeClr val="tx1"/>
                </a:solidFill>
                <a:sym typeface="Montserrat"/>
              </a:rPr>
              <a:t>Intersection : [2, 4]</a:t>
            </a:r>
          </a:p>
          <a:p>
            <a:pPr marL="0" lvl="0" indent="-228600" algn="l">
              <a:spcBef>
                <a:spcPts val="1200"/>
              </a:spcBef>
              <a:spcAft>
                <a:spcPts val="0"/>
              </a:spcAft>
              <a:buFont typeface="Arial" panose="020B0604020202020204" pitchFamily="34" charset="0"/>
              <a:buChar char="•"/>
            </a:pPr>
            <a:r>
              <a:rPr lang="en-US" sz="1800" dirty="0">
                <a:solidFill>
                  <a:schemeClr val="tx1"/>
                </a:solidFill>
                <a:sym typeface="Montserrat"/>
              </a:rPr>
              <a:t>Difference : [8, 0, 6]</a:t>
            </a:r>
          </a:p>
          <a:p>
            <a:pPr marL="0" marR="101600" lvl="0" indent="-228600" algn="l">
              <a:spcBef>
                <a:spcPts val="12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Symmetric difference : [0, 1, 3, 5, 6, 8]</a:t>
            </a: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02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WW01D15</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102</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115497187"/>
              </p:ext>
            </p:extLst>
          </p:nvPr>
        </p:nvGraphicFramePr>
        <p:xfrm>
          <a:off x="5616181" y="1393725"/>
          <a:ext cx="5833872" cy="5116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030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78043" y="589484"/>
            <a:ext cx="9534682" cy="1288664"/>
          </a:xfrm>
        </p:spPr>
        <p:txBody>
          <a:bodyPr vert="horz" lIns="91440" tIns="45720" rIns="91440" bIns="45720" rtlCol="0">
            <a:normAutofit/>
          </a:bodyPr>
          <a:lstStyle/>
          <a:p>
            <a:pPr algn="l"/>
            <a:r>
              <a:rPr lang="en-US" sz="5400" b="0" dirty="0"/>
              <a:t>Dictionary iteration</a:t>
            </a: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578043" y="2187843"/>
            <a:ext cx="10153514" cy="4174046"/>
          </a:xfrm>
        </p:spPr>
        <p:txBody>
          <a:bodyPr vert="horz" lIns="91440" tIns="45720" rIns="91440" bIns="45720" rtlCol="0">
            <a:normAutofit/>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We can iterate over a dictionary using the items() method. The items() method returns a view object that contains key-value pairs of the dictionary as tuples. </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Ex:</a:t>
            </a:r>
          </a:p>
          <a:p>
            <a:pPr lvl="1" algn="l">
              <a:spcBef>
                <a:spcPts val="0"/>
              </a:spcBef>
              <a:spcAft>
                <a:spcPts val="600"/>
              </a:spcAft>
              <a:buClr>
                <a:schemeClr val="dk1"/>
              </a:buClr>
              <a:buSzPts val="3200"/>
            </a:pPr>
            <a:r>
              <a:rPr lang="en-US" sz="2400" dirty="0">
                <a:sym typeface="Montserrat"/>
              </a:rPr>
              <a:t>fruits = {'apple': 2, 'banana': 4, 'orange': 1}</a:t>
            </a:r>
          </a:p>
          <a:p>
            <a:pPr marL="800100" lvl="1" indent="-342900" algn="l">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lvl="1" algn="l">
              <a:spcBef>
                <a:spcPts val="0"/>
              </a:spcBef>
              <a:spcAft>
                <a:spcPts val="600"/>
              </a:spcAft>
              <a:buClr>
                <a:schemeClr val="dk1"/>
              </a:buClr>
              <a:buSzPts val="3200"/>
            </a:pPr>
            <a:r>
              <a:rPr lang="en-US" sz="2400" dirty="0">
                <a:sym typeface="Montserrat"/>
              </a:rPr>
              <a:t>for key, value in </a:t>
            </a:r>
            <a:r>
              <a:rPr lang="en-US" sz="2400" dirty="0" err="1">
                <a:sym typeface="Montserrat"/>
              </a:rPr>
              <a:t>fruits.items</a:t>
            </a:r>
            <a:r>
              <a:rPr lang="en-US" sz="2400" dirty="0">
                <a:sym typeface="Montserrat"/>
              </a:rPr>
              <a:t>():</a:t>
            </a:r>
          </a:p>
          <a:p>
            <a:pPr lvl="1" algn="l">
              <a:spcBef>
                <a:spcPts val="0"/>
              </a:spcBef>
              <a:spcAft>
                <a:spcPts val="600"/>
              </a:spcAft>
              <a:buClr>
                <a:schemeClr val="dk1"/>
              </a:buClr>
              <a:buSzPts val="3200"/>
            </a:pPr>
            <a:r>
              <a:rPr lang="en-US" sz="2400" dirty="0">
                <a:sym typeface="Montserrat"/>
              </a:rPr>
              <a:t>	print(</a:t>
            </a:r>
            <a:r>
              <a:rPr lang="en-US" sz="2400" dirty="0" err="1">
                <a:sym typeface="Montserrat"/>
              </a:rPr>
              <a:t>key,value</a:t>
            </a:r>
            <a:r>
              <a:rPr lang="en-US" sz="2400" dirty="0">
                <a:sym typeface="Montserrat"/>
              </a:rPr>
              <a:t>)</a:t>
            </a:r>
          </a:p>
          <a:p>
            <a:pPr marL="800100" lvl="1" indent="-342900" algn="l">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marL="800100" lvl="1" indent="-342900" algn="l">
              <a:spcBef>
                <a:spcPts val="0"/>
              </a:spcBef>
              <a:spcAft>
                <a:spcPts val="600"/>
              </a:spcAft>
              <a:buClr>
                <a:schemeClr val="dk1"/>
              </a:buClr>
              <a:buSzPts val="3200"/>
              <a:buFont typeface="Arial" panose="020B0604020202020204" pitchFamily="34" charset="0"/>
              <a:buChar char="•"/>
            </a:pPr>
            <a:endParaRPr lang="en-US" sz="2400" dirty="0">
              <a:sym typeface="Montserrat"/>
            </a:endParaRPr>
          </a:p>
        </p:txBody>
      </p:sp>
    </p:spTree>
    <p:extLst>
      <p:ext uri="{BB962C8B-B14F-4D97-AF65-F5344CB8AC3E}">
        <p14:creationId xmlns:p14="http://schemas.microsoft.com/office/powerpoint/2010/main" val="2351188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82051" y="158000"/>
            <a:ext cx="5347266" cy="1867264"/>
          </a:xfrm>
        </p:spPr>
        <p:txBody>
          <a:bodyPr vert="horz" lIns="91440" tIns="45720" rIns="91440" bIns="45720" rtlCol="0">
            <a:normAutofit/>
          </a:bodyPr>
          <a:lstStyle/>
          <a:p>
            <a:pPr algn="l"/>
            <a:r>
              <a:rPr lang="en-US" sz="5400" b="0" i="0" kern="1200" cap="all" baseline="0" dirty="0">
                <a:latin typeface="+mj-lt"/>
                <a:ea typeface="+mj-ea"/>
                <a:cs typeface="+mj-cs"/>
              </a:rPr>
              <a:t>FUNCTIONS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578043" y="2187843"/>
            <a:ext cx="10153514" cy="4174046"/>
          </a:xfrm>
        </p:spPr>
        <p:txBody>
          <a:bodyPr vert="horz" lIns="91440" tIns="45720" rIns="91440" bIns="45720" rtlCol="0">
            <a:normAutofit/>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A function is a block of organized, reusable code that is used to perform a single, related action. Functions provide better modularity for your application and a high degree of code reusing.</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As you already know, Python gives you many built-in functions like print(), etc. but you can also create your own functions. These functions are called user-defined functions.</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Syntax:</a:t>
            </a:r>
          </a:p>
          <a:p>
            <a:pPr marR="0" lvl="0" algn="l" rtl="0">
              <a:spcBef>
                <a:spcPts val="0"/>
              </a:spcBef>
              <a:spcAft>
                <a:spcPts val="600"/>
              </a:spcAft>
              <a:buClr>
                <a:schemeClr val="dk1"/>
              </a:buClr>
              <a:buSzPts val="3200"/>
            </a:pPr>
            <a:r>
              <a:rPr lang="en-US" sz="2400" dirty="0">
                <a:sym typeface="Montserrat"/>
              </a:rPr>
              <a:t>	def </a:t>
            </a:r>
            <a:r>
              <a:rPr lang="en-US" sz="2400" dirty="0" err="1">
                <a:sym typeface="Montserrat"/>
              </a:rPr>
              <a:t>function_name</a:t>
            </a:r>
            <a:r>
              <a:rPr lang="en-US" sz="2400" dirty="0">
                <a:sym typeface="Montserrat"/>
              </a:rPr>
              <a:t>(arguments):</a:t>
            </a:r>
          </a:p>
          <a:p>
            <a:pPr marR="0" lvl="0" algn="l" rtl="0">
              <a:spcBef>
                <a:spcPts val="0"/>
              </a:spcBef>
              <a:spcAft>
                <a:spcPts val="600"/>
              </a:spcAft>
              <a:buClr>
                <a:schemeClr val="dk1"/>
              </a:buClr>
              <a:buSzPts val="3200"/>
            </a:pPr>
            <a:r>
              <a:rPr lang="en-US" sz="2400" dirty="0">
                <a:sym typeface="Montserrat"/>
              </a:rPr>
              <a:t>		# write all your code here</a:t>
            </a:r>
          </a:p>
          <a:p>
            <a:pPr marR="0" lvl="0" algn="l" rtl="0">
              <a:spcBef>
                <a:spcPts val="0"/>
              </a:spcBef>
              <a:spcAft>
                <a:spcPts val="600"/>
              </a:spcAft>
              <a:buClr>
                <a:schemeClr val="dk1"/>
              </a:buClr>
              <a:buSzPts val="3200"/>
            </a:pPr>
            <a:r>
              <a:rPr lang="en-US" sz="2400" dirty="0">
                <a:sym typeface="Montserrat"/>
              </a:rPr>
              <a:t>	# outside of function</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p:txBody>
      </p:sp>
    </p:spTree>
    <p:extLst>
      <p:ext uri="{BB962C8B-B14F-4D97-AF65-F5344CB8AC3E}">
        <p14:creationId xmlns:p14="http://schemas.microsoft.com/office/powerpoint/2010/main" val="1837561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80501" y="1499937"/>
            <a:ext cx="7618096" cy="930442"/>
          </a:xfrm>
        </p:spPr>
        <p:txBody>
          <a:bodyPr vert="horz" lIns="91440" tIns="45720" rIns="91440" bIns="45720" rtlCol="0">
            <a:normAutofit fontScale="90000"/>
          </a:bodyPr>
          <a:lstStyle/>
          <a:p>
            <a:pPr algn="l"/>
            <a:r>
              <a:rPr lang="en-US" sz="5400" b="0" i="0" kern="1200" cap="all" baseline="0" dirty="0">
                <a:latin typeface="+mj-lt"/>
                <a:ea typeface="+mj-ea"/>
                <a:cs typeface="+mj-cs"/>
              </a:rPr>
              <a:t>Defining a Function</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578043" y="2187843"/>
            <a:ext cx="10153514" cy="4174046"/>
          </a:xfrm>
        </p:spPr>
        <p:txBody>
          <a:bodyPr vert="horz" lIns="91440" tIns="45720" rIns="91440" bIns="45720" rtlCol="0">
            <a:normAutofit/>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You can define functions to provide the required functionality. Here are simple rules to define a function in Python.</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Function blocks begin with the keyword def followed by the function name and parentheses (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Any input parameters or arguments should be placed within these parentheses.</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The code block within every function starts with a colon (:) and is indented.</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The statement return [expression] exits a function.</a:t>
            </a:r>
          </a:p>
        </p:txBody>
      </p:sp>
    </p:spTree>
    <p:extLst>
      <p:ext uri="{BB962C8B-B14F-4D97-AF65-F5344CB8AC3E}">
        <p14:creationId xmlns:p14="http://schemas.microsoft.com/office/powerpoint/2010/main" val="4220486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80501" y="818985"/>
            <a:ext cx="7618096" cy="930442"/>
          </a:xfrm>
        </p:spPr>
        <p:txBody>
          <a:bodyPr vert="horz" lIns="91440" tIns="45720" rIns="91440" bIns="45720" rtlCol="0">
            <a:normAutofit/>
          </a:bodyPr>
          <a:lstStyle/>
          <a:p>
            <a:pPr algn="l"/>
            <a:r>
              <a:rPr lang="en-US" sz="5400" b="0" i="0" kern="1200" cap="all" baseline="0" dirty="0">
                <a:latin typeface="+mj-lt"/>
                <a:ea typeface="+mj-ea"/>
                <a:cs typeface="+mj-cs"/>
              </a:rPr>
              <a:t>Namespace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307110" y="1930401"/>
            <a:ext cx="10153514" cy="5046436"/>
          </a:xfrm>
        </p:spPr>
        <p:txBody>
          <a:bodyPr vert="horz" lIns="91440" tIns="45720" rIns="91440" bIns="45720" rtlCol="0">
            <a:normAutofit lnSpcReduction="10000"/>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2400" b="1" dirty="0">
                <a:sym typeface="Montserrat"/>
              </a:rPr>
              <a:t>Namespace</a:t>
            </a:r>
            <a:r>
              <a:rPr lang="en-US" sz="2400" dirty="0">
                <a:sym typeface="Montserrat"/>
              </a:rPr>
              <a:t> is a container that holds a set of identifiers (variable names, function names, class names, etc.) and maps them to their corresponding objects.</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b="1" dirty="0">
                <a:sym typeface="Montserrat"/>
              </a:rPr>
              <a:t>Built-in Namespace: </a:t>
            </a:r>
            <a:r>
              <a:rPr lang="en-US" sz="2400" dirty="0">
                <a:sym typeface="Montserrat"/>
              </a:rPr>
              <a:t>This namespace contains all the built-in functions and exceptions that come with Python.</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b="1" dirty="0">
                <a:sym typeface="Montserrat"/>
              </a:rPr>
              <a:t>Global Namespace: </a:t>
            </a:r>
            <a:r>
              <a:rPr lang="en-US" sz="2400" dirty="0">
                <a:sym typeface="Montserrat"/>
              </a:rPr>
              <a:t>This namespace contains all the identifiers that are defined in the global scope of a program. These identifiers are accessible from anywhere in the program.</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b="1"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b="1" dirty="0">
                <a:sym typeface="Montserrat"/>
              </a:rPr>
              <a:t>Local Namespace: </a:t>
            </a:r>
            <a:r>
              <a:rPr lang="en-US" sz="2400" dirty="0">
                <a:sym typeface="Montserrat"/>
              </a:rPr>
              <a:t>This namespace contains all the identifiers that are defined inside a function. These identifiers are accessible only within the function.</a:t>
            </a:r>
          </a:p>
        </p:txBody>
      </p:sp>
    </p:spTree>
    <p:extLst>
      <p:ext uri="{BB962C8B-B14F-4D97-AF65-F5344CB8AC3E}">
        <p14:creationId xmlns:p14="http://schemas.microsoft.com/office/powerpoint/2010/main" val="2259505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344987" y="585434"/>
            <a:ext cx="7618096" cy="930442"/>
          </a:xfrm>
        </p:spPr>
        <p:txBody>
          <a:bodyPr vert="horz" lIns="91440" tIns="45720" rIns="91440" bIns="45720" rtlCol="0">
            <a:normAutofit/>
          </a:bodyPr>
          <a:lstStyle/>
          <a:p>
            <a:pPr algn="l"/>
            <a:r>
              <a:rPr lang="en-US" sz="5400" b="0" i="0" kern="1200" cap="all" baseline="0" dirty="0">
                <a:latin typeface="+mj-lt"/>
                <a:ea typeface="+mj-ea"/>
                <a:cs typeface="+mj-cs"/>
              </a:rPr>
              <a:t>Scope of Variable: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344987" y="1673605"/>
            <a:ext cx="10762346" cy="5108195"/>
          </a:xfrm>
        </p:spPr>
        <p:txBody>
          <a:bodyPr vert="horz" lIns="91440" tIns="45720" rIns="91440" bIns="45720" rtlCol="0">
            <a:noAutofit/>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1600" b="1" dirty="0">
                <a:sym typeface="Montserrat"/>
              </a:rPr>
              <a:t>Global variables</a:t>
            </a:r>
            <a:r>
              <a:rPr lang="en-US" sz="1600" dirty="0">
                <a:sym typeface="Montserrat"/>
              </a:rPr>
              <a:t> are the one that are defined and declared outside a function, and we need to use them inside a function.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1600" b="1" dirty="0">
                <a:sym typeface="Montserrat"/>
              </a:rPr>
              <a:t>Local variables</a:t>
            </a:r>
            <a:r>
              <a:rPr lang="en-US" sz="1600" dirty="0">
                <a:sym typeface="Montserrat"/>
              </a:rPr>
              <a:t> are defined inside a function.</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1600" b="1" dirty="0">
                <a:sym typeface="Montserrat"/>
              </a:rPr>
              <a:t>Ex </a:t>
            </a:r>
          </a:p>
          <a:p>
            <a:pPr marR="0" lvl="0" algn="l" rtl="0">
              <a:spcBef>
                <a:spcPts val="0"/>
              </a:spcBef>
              <a:spcAft>
                <a:spcPts val="600"/>
              </a:spcAft>
              <a:buClr>
                <a:schemeClr val="dk1"/>
              </a:buClr>
              <a:buSzPts val="3200"/>
            </a:pPr>
            <a:r>
              <a:rPr lang="en-US" sz="1600" dirty="0">
                <a:sym typeface="Montserrat"/>
              </a:rPr>
              <a:t>	a = “this is a global variable”</a:t>
            </a:r>
          </a:p>
          <a:p>
            <a:pPr marR="0" lvl="0" algn="l" rtl="0">
              <a:spcBef>
                <a:spcPts val="0"/>
              </a:spcBef>
              <a:spcAft>
                <a:spcPts val="600"/>
              </a:spcAft>
              <a:buClr>
                <a:schemeClr val="dk1"/>
              </a:buClr>
              <a:buSzPts val="3200"/>
            </a:pPr>
            <a:r>
              <a:rPr lang="en-US" sz="1600" dirty="0">
                <a:sym typeface="Montserrat"/>
              </a:rPr>
              <a:t>	def local():</a:t>
            </a:r>
          </a:p>
          <a:p>
            <a:pPr marR="0" lvl="0" algn="l" rtl="0">
              <a:spcBef>
                <a:spcPts val="0"/>
              </a:spcBef>
              <a:spcAft>
                <a:spcPts val="600"/>
              </a:spcAft>
              <a:buClr>
                <a:schemeClr val="dk1"/>
              </a:buClr>
              <a:buSzPts val="3200"/>
            </a:pPr>
            <a:r>
              <a:rPr lang="en-US" sz="1600" dirty="0">
                <a:sym typeface="Montserrat"/>
              </a:rPr>
              <a:t>		b = “this is a local variable”</a:t>
            </a:r>
          </a:p>
          <a:p>
            <a:pPr marR="0" lvl="0" algn="l" rtl="0">
              <a:spcBef>
                <a:spcPts val="0"/>
              </a:spcBef>
              <a:spcAft>
                <a:spcPts val="600"/>
              </a:spcAft>
              <a:buClr>
                <a:schemeClr val="dk1"/>
              </a:buClr>
              <a:buSzPts val="3200"/>
            </a:pPr>
            <a:r>
              <a:rPr lang="en-US" sz="1600" dirty="0">
                <a:sym typeface="Montserrat"/>
              </a:rPr>
              <a:t>		print(a) # we can use a inside/outside function</a:t>
            </a:r>
          </a:p>
          <a:p>
            <a:pPr marR="0" lvl="0" algn="l" rtl="0">
              <a:spcBef>
                <a:spcPts val="0"/>
              </a:spcBef>
              <a:spcAft>
                <a:spcPts val="600"/>
              </a:spcAft>
              <a:buClr>
                <a:schemeClr val="dk1"/>
              </a:buClr>
              <a:buSzPts val="3200"/>
            </a:pPr>
            <a:r>
              <a:rPr lang="en-US" sz="1600" dirty="0">
                <a:sym typeface="Montserrat"/>
              </a:rPr>
              <a:t>	print(b) # we cannot use b outside the function</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1600" dirty="0">
                <a:sym typeface="Montserrat"/>
              </a:rPr>
              <a:t>Using global keyword, we can make a local variable global.</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1600" b="1" dirty="0">
                <a:sym typeface="Montserrat"/>
              </a:rPr>
              <a:t>Ex</a:t>
            </a:r>
          </a:p>
          <a:p>
            <a:pPr marR="0" lvl="0" algn="l" rtl="0">
              <a:spcBef>
                <a:spcPts val="0"/>
              </a:spcBef>
              <a:spcAft>
                <a:spcPts val="600"/>
              </a:spcAft>
              <a:buClr>
                <a:schemeClr val="dk1"/>
              </a:buClr>
              <a:buSzPts val="3200"/>
            </a:pPr>
            <a:r>
              <a:rPr lang="en-US" sz="1600" dirty="0">
                <a:sym typeface="Montserrat"/>
              </a:rPr>
              <a:t>	def func_name():</a:t>
            </a:r>
          </a:p>
          <a:p>
            <a:pPr marR="0" lvl="0" algn="l" rtl="0">
              <a:spcBef>
                <a:spcPts val="0"/>
              </a:spcBef>
              <a:spcAft>
                <a:spcPts val="600"/>
              </a:spcAft>
              <a:buClr>
                <a:schemeClr val="dk1"/>
              </a:buClr>
              <a:buSzPts val="3200"/>
            </a:pPr>
            <a:r>
              <a:rPr lang="en-US" sz="1600" dirty="0">
                <a:sym typeface="Montserrat"/>
              </a:rPr>
              <a:t>		global b</a:t>
            </a:r>
          </a:p>
          <a:p>
            <a:pPr marR="0" lvl="0" algn="l" rtl="0">
              <a:spcBef>
                <a:spcPts val="0"/>
              </a:spcBef>
              <a:spcAft>
                <a:spcPts val="600"/>
              </a:spcAft>
              <a:buClr>
                <a:schemeClr val="dk1"/>
              </a:buClr>
              <a:buSzPts val="3200"/>
            </a:pPr>
            <a:r>
              <a:rPr lang="en-US" sz="1600" dirty="0">
                <a:sym typeface="Montserrat"/>
              </a:rPr>
              <a:t>		b = “This is a local variable without ‘global b’ statement but now it is global variable ”</a:t>
            </a:r>
          </a:p>
          <a:p>
            <a:pPr marR="0" lvl="0" algn="l" rtl="0">
              <a:spcBef>
                <a:spcPts val="0"/>
              </a:spcBef>
              <a:spcAft>
                <a:spcPts val="600"/>
              </a:spcAft>
              <a:buClr>
                <a:schemeClr val="dk1"/>
              </a:buClr>
              <a:buSzPts val="3200"/>
            </a:pPr>
            <a:r>
              <a:rPr lang="en-US" sz="1600" dirty="0">
                <a:sym typeface="Montserrat"/>
              </a:rPr>
              <a:t>	#outside the func we can use b</a:t>
            </a:r>
          </a:p>
          <a:p>
            <a:pPr marR="0" lvl="0" algn="l" rtl="0">
              <a:spcBef>
                <a:spcPts val="0"/>
              </a:spcBef>
              <a:spcAft>
                <a:spcPts val="600"/>
              </a:spcAft>
              <a:buClr>
                <a:schemeClr val="dk1"/>
              </a:buClr>
              <a:buSzPts val="3200"/>
            </a:pPr>
            <a:r>
              <a:rPr lang="en-US" sz="1600" dirty="0">
                <a:sym typeface="Montserrat"/>
              </a:rPr>
              <a:t>	print(b)</a:t>
            </a:r>
          </a:p>
          <a:p>
            <a:pPr marR="0" lvl="0" algn="l" rtl="0">
              <a:spcBef>
                <a:spcPts val="0"/>
              </a:spcBef>
              <a:spcAft>
                <a:spcPts val="600"/>
              </a:spcAft>
              <a:buClr>
                <a:schemeClr val="dk1"/>
              </a:buClr>
              <a:buSzPts val="3200"/>
            </a:pPr>
            <a:endParaRPr lang="en-US" sz="1600" dirty="0">
              <a:sym typeface="Montserrat"/>
            </a:endParaRPr>
          </a:p>
        </p:txBody>
      </p:sp>
    </p:spTree>
    <p:extLst>
      <p:ext uri="{BB962C8B-B14F-4D97-AF65-F5344CB8AC3E}">
        <p14:creationId xmlns:p14="http://schemas.microsoft.com/office/powerpoint/2010/main" val="27242880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37999618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34110" y="423212"/>
            <a:ext cx="9081490" cy="930442"/>
          </a:xfrm>
        </p:spPr>
        <p:txBody>
          <a:bodyPr vert="horz" lIns="91440" tIns="45720" rIns="91440" bIns="45720" rtlCol="0">
            <a:noAutofit/>
          </a:bodyPr>
          <a:lstStyle/>
          <a:p>
            <a:pPr algn="l"/>
            <a:r>
              <a:rPr lang="en-US" sz="3600" b="0" i="0" kern="1200" cap="all" baseline="0" dirty="0">
                <a:latin typeface="+mj-lt"/>
                <a:ea typeface="+mj-ea"/>
                <a:cs typeface="+mj-cs"/>
              </a:rPr>
              <a:t>Argument Passing Techniques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34110" y="1568452"/>
            <a:ext cx="10233724" cy="5504346"/>
          </a:xfrm>
        </p:spPr>
        <p:txBody>
          <a:bodyPr vert="horz" lIns="91440" tIns="45720" rIns="91440" bIns="45720" rtlCol="0">
            <a:normAutofit/>
          </a:bodyPr>
          <a:lstStyle/>
          <a:p>
            <a:pPr marR="0" lvl="0" algn="l" rtl="0">
              <a:spcBef>
                <a:spcPts val="0"/>
              </a:spcBef>
              <a:spcAft>
                <a:spcPts val="600"/>
              </a:spcAft>
              <a:buClr>
                <a:schemeClr val="dk1"/>
              </a:buClr>
              <a:buSzPts val="3200"/>
            </a:pPr>
            <a:r>
              <a:rPr lang="en-US" sz="2400" dirty="0">
                <a:sym typeface="Montserrat"/>
              </a:rPr>
              <a:t>1- </a:t>
            </a:r>
            <a:r>
              <a:rPr lang="en-US" sz="2400" b="1" dirty="0">
                <a:sym typeface="Montserrat"/>
              </a:rPr>
              <a:t>Positional Arguments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Positional arguments are the most common way to pass arguments to a function.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They are matched based on their position, meaning the first argument passed is assigned to the first parameter in the function, the second argument to the second parameter, and so on.</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Ex:</a:t>
            </a:r>
          </a:p>
          <a:p>
            <a:pPr lvl="1" algn="l">
              <a:spcBef>
                <a:spcPts val="0"/>
              </a:spcBef>
              <a:spcAft>
                <a:spcPts val="600"/>
              </a:spcAft>
              <a:buClr>
                <a:schemeClr val="dk1"/>
              </a:buClr>
              <a:buSzPts val="3200"/>
            </a:pPr>
            <a:r>
              <a:rPr lang="en-US" sz="1800" dirty="0">
                <a:sym typeface="Montserrat"/>
              </a:rPr>
              <a:t>def </a:t>
            </a:r>
            <a:r>
              <a:rPr lang="en-US" sz="1800" dirty="0" err="1">
                <a:sym typeface="Montserrat"/>
              </a:rPr>
              <a:t>add_numbers</a:t>
            </a:r>
            <a:r>
              <a:rPr lang="en-US" sz="1800" dirty="0">
                <a:sym typeface="Montserrat"/>
              </a:rPr>
              <a:t>(x, y):</a:t>
            </a:r>
          </a:p>
          <a:p>
            <a:pPr lvl="1" algn="l">
              <a:spcBef>
                <a:spcPts val="0"/>
              </a:spcBef>
              <a:spcAft>
                <a:spcPts val="600"/>
              </a:spcAft>
              <a:buClr>
                <a:schemeClr val="dk1"/>
              </a:buClr>
              <a:buSzPts val="3200"/>
            </a:pPr>
            <a:r>
              <a:rPr lang="en-US" sz="1800" dirty="0">
                <a:sym typeface="Montserrat"/>
              </a:rPr>
              <a:t>	return x + y</a:t>
            </a:r>
          </a:p>
          <a:p>
            <a:pPr marL="800100" lvl="1" indent="-342900" algn="l">
              <a:spcBef>
                <a:spcPts val="0"/>
              </a:spcBef>
              <a:spcAft>
                <a:spcPts val="600"/>
              </a:spcAft>
              <a:buClr>
                <a:schemeClr val="dk1"/>
              </a:buClr>
              <a:buSzPts val="3200"/>
              <a:buFont typeface="Arial" panose="020B0604020202020204" pitchFamily="34" charset="0"/>
              <a:buChar char="•"/>
            </a:pPr>
            <a:endParaRPr lang="en-US" sz="1800" dirty="0">
              <a:sym typeface="Montserrat"/>
            </a:endParaRPr>
          </a:p>
          <a:p>
            <a:pPr lvl="1" algn="l">
              <a:spcBef>
                <a:spcPts val="0"/>
              </a:spcBef>
              <a:spcAft>
                <a:spcPts val="600"/>
              </a:spcAft>
              <a:buClr>
                <a:schemeClr val="dk1"/>
              </a:buClr>
              <a:buSzPts val="3200"/>
            </a:pPr>
            <a:r>
              <a:rPr lang="en-US" sz="1800" dirty="0">
                <a:sym typeface="Montserrat"/>
              </a:rPr>
              <a:t>result = </a:t>
            </a:r>
            <a:r>
              <a:rPr lang="en-US" sz="1800" dirty="0" err="1">
                <a:sym typeface="Montserrat"/>
              </a:rPr>
              <a:t>add_numbers</a:t>
            </a:r>
            <a:r>
              <a:rPr lang="en-US" sz="1800" dirty="0">
                <a:sym typeface="Montserrat"/>
              </a:rPr>
              <a:t>(3, 4)</a:t>
            </a:r>
          </a:p>
          <a:p>
            <a:pPr lvl="1" algn="l">
              <a:spcBef>
                <a:spcPts val="0"/>
              </a:spcBef>
              <a:spcAft>
                <a:spcPts val="600"/>
              </a:spcAft>
              <a:buClr>
                <a:schemeClr val="dk1"/>
              </a:buClr>
              <a:buSzPts val="3200"/>
            </a:pPr>
            <a:r>
              <a:rPr lang="en-US" sz="1800" dirty="0">
                <a:sym typeface="Montserrat"/>
              </a:rPr>
              <a:t>print(result) # Output: 7</a:t>
            </a:r>
          </a:p>
          <a:p>
            <a:pPr lvl="1" algn="l">
              <a:spcBef>
                <a:spcPts val="0"/>
              </a:spcBef>
              <a:spcAft>
                <a:spcPts val="600"/>
              </a:spcAft>
              <a:buClr>
                <a:schemeClr val="dk1"/>
              </a:buClr>
              <a:buSzPts val="3200"/>
            </a:pPr>
            <a:endParaRPr lang="en-US" sz="2400" dirty="0">
              <a:sym typeface="Montserrat"/>
            </a:endParaRPr>
          </a:p>
        </p:txBody>
      </p:sp>
    </p:spTree>
    <p:extLst>
      <p:ext uri="{BB962C8B-B14F-4D97-AF65-F5344CB8AC3E}">
        <p14:creationId xmlns:p14="http://schemas.microsoft.com/office/powerpoint/2010/main" val="551985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05837" y="381935"/>
            <a:ext cx="4590815" cy="5974414"/>
          </a:xfrm>
        </p:spPr>
        <p:txBody>
          <a:bodyPr vert="horz" lIns="91440" tIns="45720" rIns="91440" bIns="45720" rtlCol="0" anchor="ctr">
            <a:normAutofit/>
          </a:bodyPr>
          <a:lstStyle/>
          <a:p>
            <a:pPr algn="l"/>
            <a:r>
              <a:rPr lang="en-US" sz="7200" b="0" i="0" kern="1200" cap="all" baseline="0" dirty="0">
                <a:latin typeface="+mj-lt"/>
                <a:ea typeface="+mj-ea"/>
                <a:cs typeface="+mj-cs"/>
              </a:rPr>
              <a:t>Built-in Data TYPES</a:t>
            </a:r>
          </a:p>
        </p:txBody>
      </p:sp>
      <p:sp>
        <p:nvSpPr>
          <p:cNvPr id="5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5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60"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cxnSp>
        <p:nvCxnSpPr>
          <p:cNvPr id="62" name="Straight Connector 6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oogle Shape;265;p17">
            <a:extLst>
              <a:ext uri="{FF2B5EF4-FFF2-40B4-BE49-F238E27FC236}">
                <a16:creationId xmlns:a16="http://schemas.microsoft.com/office/drawing/2014/main" xmlns="" id="{E958A56F-835D-A3DD-05A7-F0A909F4A42A}"/>
              </a:ext>
            </a:extLst>
          </p:cNvPr>
          <p:cNvPicPr preferRelativeResize="0"/>
          <p:nvPr/>
        </p:nvPicPr>
        <p:blipFill rotWithShape="1">
          <a:blip r:embed="rId2">
            <a:alphaModFix/>
          </a:blip>
          <a:srcRect/>
          <a:stretch/>
        </p:blipFill>
        <p:spPr>
          <a:xfrm>
            <a:off x="5892338" y="1259861"/>
            <a:ext cx="5583772" cy="3769338"/>
          </a:xfrm>
          <a:prstGeom prst="rect">
            <a:avLst/>
          </a:prstGeom>
          <a:noFill/>
          <a:ln>
            <a:noFill/>
          </a:ln>
        </p:spPr>
      </p:pic>
    </p:spTree>
    <p:extLst>
      <p:ext uri="{BB962C8B-B14F-4D97-AF65-F5344CB8AC3E}">
        <p14:creationId xmlns:p14="http://schemas.microsoft.com/office/powerpoint/2010/main" val="1148717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34110" y="423212"/>
            <a:ext cx="9081490" cy="930442"/>
          </a:xfrm>
        </p:spPr>
        <p:txBody>
          <a:bodyPr vert="horz" lIns="91440" tIns="45720" rIns="91440" bIns="45720" rtlCol="0">
            <a:noAutofit/>
          </a:bodyPr>
          <a:lstStyle/>
          <a:p>
            <a:pPr algn="l"/>
            <a:r>
              <a:rPr lang="en-US" sz="3600" b="0" i="0" kern="1200" cap="all" baseline="0" dirty="0">
                <a:latin typeface="+mj-lt"/>
                <a:ea typeface="+mj-ea"/>
                <a:cs typeface="+mj-cs"/>
              </a:rPr>
              <a:t>Argument Passing Techniques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34110" y="1568452"/>
            <a:ext cx="10233724" cy="5504346"/>
          </a:xfrm>
        </p:spPr>
        <p:txBody>
          <a:bodyPr vert="horz" lIns="91440" tIns="45720" rIns="91440" bIns="45720" rtlCol="0">
            <a:normAutofit/>
          </a:bodyPr>
          <a:lstStyle/>
          <a:p>
            <a:pPr marR="0" lvl="0" algn="l" rtl="0">
              <a:spcBef>
                <a:spcPts val="0"/>
              </a:spcBef>
              <a:spcAft>
                <a:spcPts val="600"/>
              </a:spcAft>
              <a:buClr>
                <a:schemeClr val="dk1"/>
              </a:buClr>
              <a:buSzPts val="3200"/>
            </a:pPr>
            <a:r>
              <a:rPr lang="en-US" sz="2400" dirty="0">
                <a:sym typeface="Montserrat"/>
              </a:rPr>
              <a:t>2- </a:t>
            </a:r>
            <a:r>
              <a:rPr lang="en-US" sz="2400" b="1" dirty="0">
                <a:sym typeface="Montserrat"/>
              </a:rPr>
              <a:t>Keyword Arguments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Keyword arguments are passed with the name of the parameter as a keyword.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This allows you to pass arguments in any order and to omit any arguments that have default values.</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Ex:</a:t>
            </a:r>
          </a:p>
          <a:p>
            <a:pPr lvl="1" algn="l">
              <a:spcBef>
                <a:spcPts val="0"/>
              </a:spcBef>
              <a:spcAft>
                <a:spcPts val="600"/>
              </a:spcAft>
              <a:buClr>
                <a:schemeClr val="dk1"/>
              </a:buClr>
              <a:buSzPts val="3200"/>
            </a:pPr>
            <a:r>
              <a:rPr lang="en-US" sz="1800" dirty="0">
                <a:sym typeface="Montserrat"/>
              </a:rPr>
              <a:t>def greet(name, message='Hello'):</a:t>
            </a:r>
          </a:p>
          <a:p>
            <a:pPr lvl="1" algn="l">
              <a:spcBef>
                <a:spcPts val="0"/>
              </a:spcBef>
              <a:spcAft>
                <a:spcPts val="600"/>
              </a:spcAft>
              <a:buClr>
                <a:schemeClr val="dk1"/>
              </a:buClr>
              <a:buSzPts val="3200"/>
            </a:pPr>
            <a:r>
              <a:rPr lang="en-US" sz="1800" dirty="0">
                <a:sym typeface="Montserrat"/>
              </a:rPr>
              <a:t>    print(f"{message}, {name}!")</a:t>
            </a:r>
          </a:p>
          <a:p>
            <a:pPr lvl="1" algn="l">
              <a:spcBef>
                <a:spcPts val="0"/>
              </a:spcBef>
              <a:spcAft>
                <a:spcPts val="600"/>
              </a:spcAft>
              <a:buClr>
                <a:schemeClr val="dk1"/>
              </a:buClr>
              <a:buSzPts val="3200"/>
            </a:pPr>
            <a:endParaRPr lang="en-US" sz="1800" dirty="0">
              <a:sym typeface="Montserrat"/>
            </a:endParaRPr>
          </a:p>
          <a:p>
            <a:pPr lvl="1" algn="l">
              <a:spcBef>
                <a:spcPts val="0"/>
              </a:spcBef>
              <a:spcAft>
                <a:spcPts val="600"/>
              </a:spcAft>
              <a:buClr>
                <a:schemeClr val="dk1"/>
              </a:buClr>
              <a:buSzPts val="3200"/>
            </a:pPr>
            <a:r>
              <a:rPr lang="en-US" sz="1800" dirty="0">
                <a:sym typeface="Montserrat"/>
              </a:rPr>
              <a:t>greet(name='John') # Output: Hello, John!</a:t>
            </a:r>
          </a:p>
          <a:p>
            <a:pPr lvl="1" algn="l">
              <a:spcBef>
                <a:spcPts val="0"/>
              </a:spcBef>
              <a:spcAft>
                <a:spcPts val="600"/>
              </a:spcAft>
              <a:buClr>
                <a:schemeClr val="dk1"/>
              </a:buClr>
              <a:buSzPts val="3200"/>
            </a:pPr>
            <a:r>
              <a:rPr lang="en-US" sz="1800" dirty="0">
                <a:sym typeface="Montserrat"/>
              </a:rPr>
              <a:t>greet(message='Hi', name='Kate') # Output: Hi, Kate!</a:t>
            </a:r>
          </a:p>
          <a:p>
            <a:pPr lvl="1" algn="l">
              <a:spcBef>
                <a:spcPts val="0"/>
              </a:spcBef>
              <a:spcAft>
                <a:spcPts val="600"/>
              </a:spcAft>
              <a:buClr>
                <a:schemeClr val="dk1"/>
              </a:buClr>
              <a:buSzPts val="3200"/>
            </a:pPr>
            <a:endParaRPr lang="en-US" sz="2400" dirty="0">
              <a:sym typeface="Montserrat"/>
            </a:endParaRPr>
          </a:p>
        </p:txBody>
      </p:sp>
    </p:spTree>
    <p:extLst>
      <p:ext uri="{BB962C8B-B14F-4D97-AF65-F5344CB8AC3E}">
        <p14:creationId xmlns:p14="http://schemas.microsoft.com/office/powerpoint/2010/main" val="41450173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34110" y="423212"/>
            <a:ext cx="9081490" cy="930442"/>
          </a:xfrm>
        </p:spPr>
        <p:txBody>
          <a:bodyPr vert="horz" lIns="91440" tIns="45720" rIns="91440" bIns="45720" rtlCol="0">
            <a:noAutofit/>
          </a:bodyPr>
          <a:lstStyle/>
          <a:p>
            <a:pPr algn="l"/>
            <a:r>
              <a:rPr lang="en-US" sz="3600" b="0" i="0" kern="1200" cap="all" baseline="0" dirty="0">
                <a:latin typeface="+mj-lt"/>
                <a:ea typeface="+mj-ea"/>
                <a:cs typeface="+mj-cs"/>
              </a:rPr>
              <a:t>Argument Passing Techniques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34110" y="1568452"/>
            <a:ext cx="10233724" cy="5504346"/>
          </a:xfrm>
        </p:spPr>
        <p:txBody>
          <a:bodyPr vert="horz" lIns="91440" tIns="45720" rIns="91440" bIns="45720" rtlCol="0">
            <a:normAutofit fontScale="92500" lnSpcReduction="10000"/>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b="1" dirty="0">
                <a:sym typeface="Montserrat"/>
              </a:rPr>
              <a:t>*</a:t>
            </a:r>
            <a:r>
              <a:rPr lang="en-US" b="1" dirty="0" err="1">
                <a:sym typeface="Montserrat"/>
              </a:rPr>
              <a:t>args</a:t>
            </a:r>
            <a:r>
              <a:rPr lang="en-US" b="1" dirty="0">
                <a:sym typeface="Montserrat"/>
              </a:rPr>
              <a:t> :</a:t>
            </a:r>
          </a:p>
          <a:p>
            <a:pPr marR="0" lvl="0" algn="l" rtl="0">
              <a:spcBef>
                <a:spcPts val="0"/>
              </a:spcBef>
              <a:spcAft>
                <a:spcPts val="600"/>
              </a:spcAft>
              <a:buClr>
                <a:schemeClr val="dk1"/>
              </a:buClr>
              <a:buSzPts val="3200"/>
            </a:pPr>
            <a:r>
              <a:rPr lang="en-US" sz="1800" dirty="0">
                <a:sym typeface="Montserrat"/>
              </a:rPr>
              <a:t>The special syntax *</a:t>
            </a:r>
            <a:r>
              <a:rPr lang="en-US" sz="1800" dirty="0" err="1">
                <a:sym typeface="Montserrat"/>
              </a:rPr>
              <a:t>args</a:t>
            </a:r>
            <a:r>
              <a:rPr lang="en-US" sz="1800" dirty="0">
                <a:sym typeface="Montserrat"/>
              </a:rPr>
              <a:t> in function definitions in python is used to pass a variable number of arguments to a function. It is used to pass a non-keyworded, variable-length argument list.</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1800" dirty="0">
                <a:sym typeface="Montserrat"/>
              </a:rPr>
              <a:t>e.g. </a:t>
            </a:r>
          </a:p>
          <a:p>
            <a:pPr marR="0" lvl="0" algn="l" rtl="0">
              <a:spcBef>
                <a:spcPts val="0"/>
              </a:spcBef>
              <a:spcAft>
                <a:spcPts val="600"/>
              </a:spcAft>
              <a:buClr>
                <a:schemeClr val="dk1"/>
              </a:buClr>
              <a:buSzPts val="3200"/>
            </a:pPr>
            <a:r>
              <a:rPr lang="en-US" sz="1800" dirty="0">
                <a:sym typeface="Montserrat"/>
              </a:rPr>
              <a:t>	def </a:t>
            </a:r>
            <a:r>
              <a:rPr lang="en-US" sz="1800" dirty="0" err="1">
                <a:sym typeface="Montserrat"/>
              </a:rPr>
              <a:t>myFun</a:t>
            </a:r>
            <a:r>
              <a:rPr lang="en-US" sz="1800" dirty="0">
                <a:sym typeface="Montserrat"/>
              </a:rPr>
              <a:t>(*</a:t>
            </a:r>
            <a:r>
              <a:rPr lang="en-US" sz="1800" dirty="0" err="1">
                <a:sym typeface="Montserrat"/>
              </a:rPr>
              <a:t>argv</a:t>
            </a:r>
            <a:r>
              <a:rPr lang="en-US" sz="1800" dirty="0">
                <a:sym typeface="Montserrat"/>
              </a:rPr>
              <a:t>): </a:t>
            </a:r>
          </a:p>
          <a:p>
            <a:pPr marR="0" lvl="0" algn="l" rtl="0">
              <a:spcBef>
                <a:spcPts val="0"/>
              </a:spcBef>
              <a:spcAft>
                <a:spcPts val="600"/>
              </a:spcAft>
              <a:buClr>
                <a:schemeClr val="dk1"/>
              </a:buClr>
              <a:buSzPts val="3200"/>
            </a:pPr>
            <a:r>
              <a:rPr lang="en-US" sz="1800" dirty="0">
                <a:sym typeface="Montserrat"/>
              </a:rPr>
              <a:t>		for </a:t>
            </a:r>
            <a:r>
              <a:rPr lang="en-US" sz="1800" dirty="0" err="1">
                <a:sym typeface="Montserrat"/>
              </a:rPr>
              <a:t>arg</a:t>
            </a:r>
            <a:r>
              <a:rPr lang="en-US" sz="1800" dirty="0">
                <a:sym typeface="Montserrat"/>
              </a:rPr>
              <a:t> in </a:t>
            </a:r>
            <a:r>
              <a:rPr lang="en-US" sz="1800" dirty="0" err="1">
                <a:sym typeface="Montserrat"/>
              </a:rPr>
              <a:t>argv</a:t>
            </a:r>
            <a:r>
              <a:rPr lang="en-US" sz="1800" dirty="0">
                <a:sym typeface="Montserrat"/>
              </a:rPr>
              <a:t>: </a:t>
            </a:r>
          </a:p>
          <a:p>
            <a:pPr marR="0" lvl="0" algn="l" rtl="0">
              <a:spcBef>
                <a:spcPts val="0"/>
              </a:spcBef>
              <a:spcAft>
                <a:spcPts val="600"/>
              </a:spcAft>
              <a:buClr>
                <a:schemeClr val="dk1"/>
              </a:buClr>
              <a:buSzPts val="3200"/>
            </a:pPr>
            <a:r>
              <a:rPr lang="en-US" sz="1800" dirty="0">
                <a:sym typeface="Montserrat"/>
              </a:rPr>
              <a:t>			print (</a:t>
            </a:r>
            <a:r>
              <a:rPr lang="en-US" sz="1800" dirty="0" err="1">
                <a:sym typeface="Montserrat"/>
              </a:rPr>
              <a:t>arg</a:t>
            </a:r>
            <a:r>
              <a:rPr lang="en-US" sz="1800" dirty="0">
                <a:sym typeface="Montserrat"/>
              </a:rPr>
              <a:t>)</a:t>
            </a:r>
          </a:p>
          <a:p>
            <a:pPr marR="0" lvl="0" algn="l" rtl="0">
              <a:spcBef>
                <a:spcPts val="0"/>
              </a:spcBef>
              <a:spcAft>
                <a:spcPts val="600"/>
              </a:spcAft>
              <a:buClr>
                <a:schemeClr val="dk1"/>
              </a:buClr>
              <a:buSzPts val="3200"/>
            </a:pPr>
            <a:r>
              <a:rPr lang="en-US" sz="1800" dirty="0">
                <a:sym typeface="Montserrat"/>
              </a:rPr>
              <a:t>	</a:t>
            </a:r>
            <a:r>
              <a:rPr lang="en-US" sz="1800" dirty="0" err="1">
                <a:sym typeface="Montserrat"/>
              </a:rPr>
              <a:t>myFun</a:t>
            </a:r>
            <a:r>
              <a:rPr lang="en-US" sz="1800" dirty="0">
                <a:sym typeface="Montserrat"/>
              </a:rPr>
              <a:t>(‘Hello’, ‘Welcome’, ‘to’, ‘</a:t>
            </a:r>
            <a:r>
              <a:rPr lang="en-US" sz="1800" dirty="0" err="1">
                <a:sym typeface="Montserrat"/>
              </a:rPr>
              <a:t>Edyoda</a:t>
            </a:r>
            <a:r>
              <a:rPr lang="en-US" sz="1800" dirty="0">
                <a:sym typeface="Montserrat"/>
              </a:rPr>
              <a:t>’)</a:t>
            </a:r>
          </a:p>
          <a:p>
            <a:pPr marR="0" lvl="0" algn="l" rtl="0">
              <a:spcBef>
                <a:spcPts val="0"/>
              </a:spcBef>
              <a:spcAft>
                <a:spcPts val="600"/>
              </a:spcAft>
              <a:buClr>
                <a:schemeClr val="dk1"/>
              </a:buClr>
              <a:buSzPts val="3200"/>
            </a:pPr>
            <a:endParaRPr lang="en-US" sz="1800" dirty="0">
              <a:sym typeface="Montserrat"/>
            </a:endParaRPr>
          </a:p>
          <a:p>
            <a:pPr marL="342900" marR="0" lvl="0" indent="-342900" algn="l" rtl="0">
              <a:spcBef>
                <a:spcPts val="0"/>
              </a:spcBef>
              <a:spcAft>
                <a:spcPts val="600"/>
              </a:spcAft>
              <a:buClr>
                <a:schemeClr val="dk1"/>
              </a:buClr>
              <a:buSzPts val="3200"/>
              <a:buFont typeface="Arial" panose="020B0604020202020204" pitchFamily="34" charset="0"/>
              <a:buChar char="•"/>
            </a:pPr>
            <a:r>
              <a:rPr lang="en-US" sz="1800" dirty="0">
                <a:sym typeface="Montserrat"/>
              </a:rPr>
              <a:t>**</a:t>
            </a:r>
            <a:r>
              <a:rPr lang="en-US" b="1" dirty="0" err="1">
                <a:sym typeface="Montserrat"/>
              </a:rPr>
              <a:t>kwargs</a:t>
            </a:r>
            <a:r>
              <a:rPr lang="en-US" sz="1800" dirty="0">
                <a:sym typeface="Montserrat"/>
              </a:rPr>
              <a:t> :</a:t>
            </a:r>
          </a:p>
          <a:p>
            <a:pPr marR="0" lvl="0" algn="l" rtl="0">
              <a:spcBef>
                <a:spcPts val="0"/>
              </a:spcBef>
              <a:spcAft>
                <a:spcPts val="600"/>
              </a:spcAft>
              <a:buClr>
                <a:schemeClr val="dk1"/>
              </a:buClr>
              <a:buSzPts val="3200"/>
            </a:pPr>
            <a:r>
              <a:rPr lang="en-US" sz="1800" dirty="0">
                <a:sym typeface="Montserrat"/>
              </a:rPr>
              <a:t>The special syntax **</a:t>
            </a:r>
            <a:r>
              <a:rPr lang="en-US" sz="1800" dirty="0" err="1">
                <a:sym typeface="Montserrat"/>
              </a:rPr>
              <a:t>kwargs</a:t>
            </a:r>
            <a:r>
              <a:rPr lang="en-US" sz="1800" dirty="0">
                <a:sym typeface="Montserrat"/>
              </a:rPr>
              <a:t> in function definitions in python is used to pass a keyworded, variable-length argument list. We use the name </a:t>
            </a:r>
            <a:r>
              <a:rPr lang="en-US" sz="1800" dirty="0" err="1">
                <a:sym typeface="Montserrat"/>
              </a:rPr>
              <a:t>kwargs</a:t>
            </a:r>
            <a:r>
              <a:rPr lang="en-US" sz="1800" dirty="0">
                <a:sym typeface="Montserrat"/>
              </a:rPr>
              <a:t> with the double star. The reason is because the double star allows us to pass through keyword arguments </a:t>
            </a:r>
          </a:p>
          <a:p>
            <a:pPr marR="0" lvl="0" algn="l" rtl="0">
              <a:spcBef>
                <a:spcPts val="0"/>
              </a:spcBef>
              <a:spcAft>
                <a:spcPts val="600"/>
              </a:spcAft>
              <a:buClr>
                <a:schemeClr val="dk1"/>
              </a:buClr>
              <a:buSzPts val="3200"/>
            </a:pPr>
            <a:endParaRPr lang="en-US" sz="1800" dirty="0">
              <a:sym typeface="Montserrat"/>
            </a:endParaRPr>
          </a:p>
          <a:p>
            <a:pPr marL="285750" marR="0" lvl="0" indent="-285750" algn="l" rtl="0">
              <a:spcBef>
                <a:spcPts val="0"/>
              </a:spcBef>
              <a:spcAft>
                <a:spcPts val="600"/>
              </a:spcAft>
              <a:buClr>
                <a:schemeClr val="dk1"/>
              </a:buClr>
              <a:buSzPts val="3200"/>
              <a:buFont typeface="Arial" panose="020B0604020202020204" pitchFamily="34" charset="0"/>
              <a:buChar char="•"/>
            </a:pPr>
            <a:r>
              <a:rPr lang="en-US" sz="1800" dirty="0">
                <a:sym typeface="Montserrat"/>
              </a:rPr>
              <a:t>e.g. </a:t>
            </a:r>
          </a:p>
          <a:p>
            <a:pPr marR="0" lvl="0" algn="l" rtl="0">
              <a:spcBef>
                <a:spcPts val="0"/>
              </a:spcBef>
              <a:spcAft>
                <a:spcPts val="600"/>
              </a:spcAft>
              <a:buClr>
                <a:schemeClr val="dk1"/>
              </a:buClr>
              <a:buSzPts val="3200"/>
            </a:pPr>
            <a:r>
              <a:rPr lang="en-US" sz="1800" dirty="0">
                <a:sym typeface="Montserrat"/>
              </a:rPr>
              <a:t>	def </a:t>
            </a:r>
            <a:r>
              <a:rPr lang="en-US" sz="1800" dirty="0" err="1">
                <a:sym typeface="Montserrat"/>
              </a:rPr>
              <a:t>myFun</a:t>
            </a:r>
            <a:r>
              <a:rPr lang="en-US" sz="1800" dirty="0">
                <a:sym typeface="Montserrat"/>
              </a:rPr>
              <a:t>(**</a:t>
            </a:r>
            <a:r>
              <a:rPr lang="en-US" sz="1800" dirty="0" err="1">
                <a:sym typeface="Montserrat"/>
              </a:rPr>
              <a:t>kwargs</a:t>
            </a:r>
            <a:r>
              <a:rPr lang="en-US" sz="1800" dirty="0">
                <a:sym typeface="Montserrat"/>
              </a:rPr>
              <a:t>): </a:t>
            </a:r>
          </a:p>
          <a:p>
            <a:pPr marR="0" lvl="0" algn="l" rtl="0">
              <a:spcBef>
                <a:spcPts val="0"/>
              </a:spcBef>
              <a:spcAft>
                <a:spcPts val="600"/>
              </a:spcAft>
              <a:buClr>
                <a:schemeClr val="dk1"/>
              </a:buClr>
              <a:buSzPts val="3200"/>
            </a:pPr>
            <a:r>
              <a:rPr lang="en-US" sz="1800" dirty="0">
                <a:sym typeface="Montserrat"/>
              </a:rPr>
              <a:t>		for key, value in </a:t>
            </a:r>
            <a:r>
              <a:rPr lang="en-US" sz="1800" dirty="0" err="1">
                <a:sym typeface="Montserrat"/>
              </a:rPr>
              <a:t>kwargs.items</a:t>
            </a:r>
            <a:r>
              <a:rPr lang="en-US" sz="1800" dirty="0">
                <a:sym typeface="Montserrat"/>
              </a:rPr>
              <a:t>():</a:t>
            </a:r>
          </a:p>
          <a:p>
            <a:pPr marR="0" lvl="0" algn="l" rtl="0">
              <a:spcBef>
                <a:spcPts val="0"/>
              </a:spcBef>
              <a:spcAft>
                <a:spcPts val="600"/>
              </a:spcAft>
              <a:buClr>
                <a:schemeClr val="dk1"/>
              </a:buClr>
              <a:buSzPts val="3200"/>
            </a:pPr>
            <a:r>
              <a:rPr lang="en-US" sz="1800" dirty="0">
                <a:sym typeface="Montserrat"/>
              </a:rPr>
              <a:t>			print ("%s == %s" %(key, value))</a:t>
            </a:r>
          </a:p>
          <a:p>
            <a:pPr marR="0" lvl="0" algn="l" rtl="0">
              <a:spcBef>
                <a:spcPts val="0"/>
              </a:spcBef>
              <a:spcAft>
                <a:spcPts val="600"/>
              </a:spcAft>
              <a:buClr>
                <a:schemeClr val="dk1"/>
              </a:buClr>
              <a:buSzPts val="3200"/>
            </a:pPr>
            <a:r>
              <a:rPr lang="en-US" sz="1800" dirty="0">
                <a:sym typeface="Montserrat"/>
              </a:rPr>
              <a:t>	</a:t>
            </a:r>
            <a:r>
              <a:rPr lang="en-US" sz="1800" dirty="0" err="1">
                <a:sym typeface="Montserrat"/>
              </a:rPr>
              <a:t>myFun</a:t>
            </a:r>
            <a:r>
              <a:rPr lang="en-US" sz="1800" dirty="0">
                <a:sym typeface="Montserrat"/>
              </a:rPr>
              <a:t>(first ='assessments', mid ='</a:t>
            </a:r>
            <a:r>
              <a:rPr lang="en-US" sz="1800" dirty="0" err="1">
                <a:sym typeface="Montserrat"/>
              </a:rPr>
              <a:t>edyoda</a:t>
            </a:r>
            <a:r>
              <a:rPr lang="en-US" sz="1800" dirty="0">
                <a:sym typeface="Montserrat"/>
              </a:rPr>
              <a:t>', last='com')</a:t>
            </a:r>
          </a:p>
          <a:p>
            <a:pPr marR="0" lvl="0" algn="l" rtl="0">
              <a:spcBef>
                <a:spcPts val="0"/>
              </a:spcBef>
              <a:spcAft>
                <a:spcPts val="600"/>
              </a:spcAft>
              <a:buClr>
                <a:schemeClr val="dk1"/>
              </a:buClr>
              <a:buSzPts val="3200"/>
            </a:pPr>
            <a:endParaRPr lang="en-US" sz="2400" dirty="0">
              <a:sym typeface="Montserrat"/>
            </a:endParaRPr>
          </a:p>
        </p:txBody>
      </p:sp>
    </p:spTree>
    <p:extLst>
      <p:ext uri="{BB962C8B-B14F-4D97-AF65-F5344CB8AC3E}">
        <p14:creationId xmlns:p14="http://schemas.microsoft.com/office/powerpoint/2010/main" val="36387770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480501" y="761290"/>
            <a:ext cx="7618096" cy="930442"/>
          </a:xfrm>
        </p:spPr>
        <p:txBody>
          <a:bodyPr vert="horz" lIns="91440" tIns="45720" rIns="91440" bIns="45720" rtlCol="0">
            <a:normAutofit/>
          </a:bodyPr>
          <a:lstStyle/>
          <a:p>
            <a:pPr algn="l"/>
            <a:r>
              <a:rPr lang="en-US" sz="5400" b="0" i="0" kern="1200" cap="none" baseline="0" dirty="0">
                <a:latin typeface="+mj-lt"/>
                <a:ea typeface="+mj-ea"/>
                <a:cs typeface="+mj-cs"/>
              </a:rPr>
              <a:t>return</a:t>
            </a: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80501" y="2126203"/>
            <a:ext cx="10153514" cy="4174046"/>
          </a:xfrm>
        </p:spPr>
        <p:txBody>
          <a:bodyPr vert="horz" lIns="91440" tIns="45720" rIns="91440" bIns="45720" rtlCol="0">
            <a:normAutofit/>
          </a:bodyPr>
          <a:lstStyle/>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return statement is used to return a value from a function. </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When a return statement is encountered inside a function, the function immediately terminates and returns the specified value to the caller.</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Function returns None by default.</a:t>
            </a:r>
          </a:p>
          <a:p>
            <a:pPr marL="342900" marR="0" lvl="0" indent="-342900" algn="l" rtl="0">
              <a:spcBef>
                <a:spcPts val="0"/>
              </a:spcBef>
              <a:spcAft>
                <a:spcPts val="600"/>
              </a:spcAft>
              <a:buClr>
                <a:schemeClr val="dk1"/>
              </a:buClr>
              <a:buSzPts val="3200"/>
              <a:buFont typeface="Arial" panose="020B0604020202020204" pitchFamily="34" charset="0"/>
              <a:buChar char="•"/>
            </a:pPr>
            <a:r>
              <a:rPr lang="en-US" sz="2400" dirty="0">
                <a:sym typeface="Montserrat"/>
              </a:rPr>
              <a:t>None is a built-in object that represents the absence of a value or a null value.</a:t>
            </a:r>
          </a:p>
          <a:p>
            <a:pPr marR="0" lvl="0" algn="l" rtl="0">
              <a:spcBef>
                <a:spcPts val="0"/>
              </a:spcBef>
              <a:spcAft>
                <a:spcPts val="600"/>
              </a:spcAft>
              <a:buClr>
                <a:schemeClr val="dk1"/>
              </a:buClr>
              <a:buSzPts val="3200"/>
            </a:pPr>
            <a:endParaRPr lang="en-US" sz="2400" dirty="0">
              <a:sym typeface="Montserrat"/>
            </a:endParaRPr>
          </a:p>
          <a:p>
            <a:pPr lvl="1" algn="l">
              <a:spcBef>
                <a:spcPts val="0"/>
              </a:spcBef>
              <a:spcAft>
                <a:spcPts val="600"/>
              </a:spcAft>
              <a:buClr>
                <a:schemeClr val="dk1"/>
              </a:buClr>
              <a:buSzPts val="3200"/>
            </a:pPr>
            <a:r>
              <a:rPr lang="en-US" sz="1200" dirty="0">
                <a:solidFill>
                  <a:schemeClr val="bg1"/>
                </a:solidFill>
                <a:sym typeface="Montserrat"/>
              </a:rPr>
              <a:t>def </a:t>
            </a:r>
            <a:r>
              <a:rPr lang="en-US" sz="1200" dirty="0" err="1">
                <a:solidFill>
                  <a:schemeClr val="bg1"/>
                </a:solidFill>
                <a:sym typeface="Montserrat"/>
              </a:rPr>
              <a:t>add_numbers</a:t>
            </a:r>
            <a:r>
              <a:rPr lang="en-US" sz="1200" dirty="0">
                <a:solidFill>
                  <a:schemeClr val="bg1"/>
                </a:solidFill>
                <a:sym typeface="Montserrat"/>
              </a:rPr>
              <a:t>(a, b):</a:t>
            </a:r>
          </a:p>
          <a:p>
            <a:pPr marR="0" lvl="0" algn="l" rtl="0">
              <a:spcBef>
                <a:spcPts val="0"/>
              </a:spcBef>
              <a:spcAft>
                <a:spcPts val="600"/>
              </a:spcAft>
              <a:buClr>
                <a:schemeClr val="dk1"/>
              </a:buClr>
              <a:buSzPts val="3200"/>
            </a:pPr>
            <a:r>
              <a:rPr lang="en-US" sz="1200" dirty="0">
                <a:sym typeface="Montserrat"/>
              </a:rPr>
              <a:t>    	result = a + b</a:t>
            </a:r>
          </a:p>
          <a:p>
            <a:pPr marR="0" lvl="0" algn="l" rtl="0">
              <a:spcBef>
                <a:spcPts val="0"/>
              </a:spcBef>
              <a:spcAft>
                <a:spcPts val="600"/>
              </a:spcAft>
              <a:buClr>
                <a:schemeClr val="dk1"/>
              </a:buClr>
              <a:buSzPts val="3200"/>
            </a:pPr>
            <a:r>
              <a:rPr lang="en-US" sz="1200" dirty="0">
                <a:sym typeface="Montserrat"/>
              </a:rPr>
              <a:t>    	return result</a:t>
            </a:r>
          </a:p>
          <a:p>
            <a:pPr marR="0" lvl="0" algn="l" rtl="0">
              <a:spcBef>
                <a:spcPts val="0"/>
              </a:spcBef>
              <a:spcAft>
                <a:spcPts val="600"/>
              </a:spcAft>
              <a:buClr>
                <a:schemeClr val="dk1"/>
              </a:buClr>
              <a:buSzPts val="3200"/>
            </a:pPr>
            <a:r>
              <a:rPr lang="en-US" sz="1200" dirty="0">
                <a:sym typeface="Montserrat"/>
              </a:rPr>
              <a:t>           sum = </a:t>
            </a:r>
            <a:r>
              <a:rPr lang="en-US" sz="1200" dirty="0" err="1">
                <a:sym typeface="Montserrat"/>
              </a:rPr>
              <a:t>add_numbers</a:t>
            </a:r>
            <a:r>
              <a:rPr lang="en-US" sz="1200" dirty="0">
                <a:sym typeface="Montserrat"/>
              </a:rPr>
              <a:t>(10, 20)</a:t>
            </a:r>
          </a:p>
          <a:p>
            <a:pPr marR="0" lvl="0" algn="l" rtl="0">
              <a:spcBef>
                <a:spcPts val="0"/>
              </a:spcBef>
              <a:spcAft>
                <a:spcPts val="600"/>
              </a:spcAft>
              <a:buClr>
                <a:schemeClr val="dk1"/>
              </a:buClr>
              <a:buSzPts val="3200"/>
            </a:pPr>
            <a:r>
              <a:rPr lang="en-US" sz="1200" dirty="0">
                <a:sym typeface="Montserrat"/>
              </a:rPr>
              <a:t>           print(sum)  # Output: 30</a:t>
            </a:r>
          </a:p>
          <a:p>
            <a:pPr marL="342900" marR="0" lvl="0" indent="-342900" algn="l" rtl="0">
              <a:spcBef>
                <a:spcPts val="0"/>
              </a:spcBef>
              <a:spcAft>
                <a:spcPts val="600"/>
              </a:spcAft>
              <a:buClr>
                <a:schemeClr val="dk1"/>
              </a:buClr>
              <a:buSzPts val="3200"/>
              <a:buFont typeface="Arial" panose="020B0604020202020204" pitchFamily="34" charset="0"/>
              <a:buChar char="•"/>
            </a:pPr>
            <a:endParaRPr lang="en-US" sz="2400" dirty="0">
              <a:sym typeface="Montserrat"/>
            </a:endParaRPr>
          </a:p>
        </p:txBody>
      </p:sp>
    </p:spTree>
    <p:extLst>
      <p:ext uri="{BB962C8B-B14F-4D97-AF65-F5344CB8AC3E}">
        <p14:creationId xmlns:p14="http://schemas.microsoft.com/office/powerpoint/2010/main" val="1231036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WW01D16</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113</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758285499"/>
              </p:ext>
            </p:extLst>
          </p:nvPr>
        </p:nvGraphicFramePr>
        <p:xfrm>
          <a:off x="5616181" y="1393725"/>
          <a:ext cx="5833872" cy="5116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870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13">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779911" y="302622"/>
            <a:ext cx="4832087" cy="1031132"/>
          </a:xfrm>
        </p:spPr>
        <p:txBody>
          <a:bodyPr vert="horz" lIns="91440" tIns="45720" rIns="91440" bIns="45720" rtlCol="0" anchor="b">
            <a:normAutofit/>
          </a:bodyPr>
          <a:lstStyle/>
          <a:p>
            <a:pPr algn="l"/>
            <a:r>
              <a:rPr lang="en-US" sz="5400" b="0" i="0" kern="1200" cap="all" baseline="0" dirty="0">
                <a:solidFill>
                  <a:schemeClr val="tx1"/>
                </a:solidFill>
                <a:latin typeface="+mj-lt"/>
                <a:ea typeface="+mj-ea"/>
                <a:cs typeface="+mj-cs"/>
              </a:rPr>
              <a:t>MODULES</a:t>
            </a:r>
          </a:p>
        </p:txBody>
      </p:sp>
      <p:sp>
        <p:nvSpPr>
          <p:cNvPr id="28" name="Rectangle 15">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sers">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4" y="818188"/>
            <a:ext cx="4714198"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79912" y="1748035"/>
            <a:ext cx="5806250" cy="4438756"/>
          </a:xfrm>
        </p:spPr>
        <p:txBody>
          <a:bodyPr vert="horz" lIns="91440" tIns="45720" rIns="91440" bIns="45720" rtlCol="0" anchor="t">
            <a:noAutofit/>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A module is a file containing Python definitions and statements that can be imported into other Python files. </a:t>
            </a: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A module can define functions, classes, and variables, and can include runnable code.</a:t>
            </a: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Modules are used to organize code into logical and reusable units, making it easier to manage and maintain large programs.</a:t>
            </a: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By using modules, you can encapsulate functionality and keep it separate from other parts of your code. </a:t>
            </a: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This makes your code more modular and easier to understand and modify.</a:t>
            </a:r>
          </a:p>
        </p:txBody>
      </p:sp>
      <p:cxnSp>
        <p:nvCxnSpPr>
          <p:cNvPr id="29" name="Straight Connector 17">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19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15890" y="855230"/>
            <a:ext cx="10550025" cy="1182927"/>
          </a:xfrm>
        </p:spPr>
        <p:txBody>
          <a:bodyPr vert="horz" lIns="91440" tIns="45720" rIns="91440" bIns="45720" rtlCol="0" anchor="b">
            <a:normAutofit/>
          </a:bodyPr>
          <a:lstStyle/>
          <a:p>
            <a:pPr algn="l"/>
            <a:r>
              <a:rPr lang="en-US" sz="6600" b="0" i="0" kern="1200" cap="all" baseline="0" dirty="0">
                <a:solidFill>
                  <a:schemeClr val="tx1"/>
                </a:solidFill>
                <a:latin typeface="+mj-lt"/>
                <a:ea typeface="+mj-ea"/>
                <a:cs typeface="+mj-cs"/>
              </a:rPr>
              <a:t>Type of MODULES</a:t>
            </a:r>
          </a:p>
        </p:txBody>
      </p:sp>
      <p:cxnSp>
        <p:nvCxnSpPr>
          <p:cNvPr id="12" name="Straight Connector 11">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76062" y="2325421"/>
            <a:ext cx="10748164" cy="4175761"/>
          </a:xfrm>
        </p:spPr>
        <p:txBody>
          <a:bodyPr vert="horz" lIns="91440" tIns="45720" rIns="91440" bIns="45720" rtlCol="0" anchor="t">
            <a:normAutofit/>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sz="1800" b="1" dirty="0">
                <a:solidFill>
                  <a:schemeClr val="tx1"/>
                </a:solidFill>
                <a:sym typeface="Montserrat"/>
              </a:rPr>
              <a:t>Built-in modules: </a:t>
            </a:r>
            <a:r>
              <a:rPr lang="en-US" sz="1800" dirty="0">
                <a:solidFill>
                  <a:schemeClr val="tx1"/>
                </a:solidFill>
                <a:sym typeface="Montserrat"/>
              </a:rPr>
              <a:t>These are modules that are included with Python itself and provide basic functionality. Examples include the </a:t>
            </a:r>
            <a:r>
              <a:rPr lang="en-US" sz="1800" dirty="0" err="1">
                <a:solidFill>
                  <a:schemeClr val="tx1"/>
                </a:solidFill>
                <a:sym typeface="Montserrat"/>
              </a:rPr>
              <a:t>os</a:t>
            </a:r>
            <a:r>
              <a:rPr lang="en-US" sz="1800" dirty="0">
                <a:solidFill>
                  <a:schemeClr val="tx1"/>
                </a:solidFill>
                <a:sym typeface="Montserrat"/>
              </a:rPr>
              <a:t> module for working with the operating system, the math module for mathematical operations, and the datetime module for working with dates and times.</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285750" marR="0" lvl="0" indent="-228600" algn="l">
              <a:spcBef>
                <a:spcPts val="0"/>
              </a:spcBef>
              <a:spcAft>
                <a:spcPts val="600"/>
              </a:spcAft>
              <a:buClr>
                <a:schemeClr val="dk1"/>
              </a:buClr>
              <a:buSzPts val="3200"/>
              <a:buFont typeface="Arial" panose="020B0604020202020204" pitchFamily="34" charset="0"/>
              <a:buChar char="•"/>
            </a:pPr>
            <a:r>
              <a:rPr lang="en-US" sz="1800" b="1" dirty="0">
                <a:solidFill>
                  <a:schemeClr val="tx1"/>
                </a:solidFill>
                <a:sym typeface="Montserrat"/>
              </a:rPr>
              <a:t>Third-party modules: </a:t>
            </a:r>
            <a:r>
              <a:rPr lang="en-US" sz="1800" dirty="0">
                <a:solidFill>
                  <a:schemeClr val="tx1"/>
                </a:solidFill>
                <a:sym typeface="Montserrat"/>
              </a:rPr>
              <a:t>These are modules that are created by third-party developers and are not part of the Python standard library. They are usually installed using a package manager like pip. Examples include the </a:t>
            </a:r>
            <a:r>
              <a:rPr lang="en-US" sz="1800" dirty="0" err="1">
                <a:solidFill>
                  <a:schemeClr val="tx1"/>
                </a:solidFill>
                <a:sym typeface="Montserrat"/>
              </a:rPr>
              <a:t>numpy</a:t>
            </a:r>
            <a:r>
              <a:rPr lang="en-US" sz="1800" dirty="0">
                <a:solidFill>
                  <a:schemeClr val="tx1"/>
                </a:solidFill>
                <a:sym typeface="Montserrat"/>
              </a:rPr>
              <a:t> module for scientific computing, the pandas module for data analysis, and the requests module for working with HTTP requests.</a:t>
            </a:r>
          </a:p>
          <a:p>
            <a:pPr marL="28575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L="285750" marR="0" lvl="0" indent="-228600" algn="l">
              <a:spcBef>
                <a:spcPts val="0"/>
              </a:spcBef>
              <a:spcAft>
                <a:spcPts val="600"/>
              </a:spcAft>
              <a:buClr>
                <a:schemeClr val="dk1"/>
              </a:buClr>
              <a:buSzPts val="3200"/>
              <a:buFont typeface="Arial" panose="020B0604020202020204" pitchFamily="34" charset="0"/>
              <a:buChar char="•"/>
            </a:pPr>
            <a:r>
              <a:rPr lang="en-US" sz="1800" b="1" dirty="0">
                <a:solidFill>
                  <a:schemeClr val="tx1"/>
                </a:solidFill>
                <a:sym typeface="Montserrat"/>
              </a:rPr>
              <a:t>Package modules</a:t>
            </a:r>
            <a:r>
              <a:rPr lang="en-US" sz="1800" dirty="0">
                <a:solidFill>
                  <a:schemeClr val="tx1"/>
                </a:solidFill>
                <a:sym typeface="Montserrat"/>
              </a:rPr>
              <a:t>: These are modules that are part of a package, which is a collection of related modules organized in a directory hierarchy. Each package contains an __init__.py file, which is executed when the package is imported. Examples include the </a:t>
            </a:r>
            <a:r>
              <a:rPr lang="en-US" sz="1800" dirty="0" err="1">
                <a:solidFill>
                  <a:schemeClr val="tx1"/>
                </a:solidFill>
                <a:sym typeface="Montserrat"/>
              </a:rPr>
              <a:t>numpy</a:t>
            </a:r>
            <a:r>
              <a:rPr lang="en-US" sz="1800" dirty="0">
                <a:solidFill>
                  <a:schemeClr val="tx1"/>
                </a:solidFill>
                <a:sym typeface="Montserrat"/>
              </a:rPr>
              <a:t> package, which contains modules for numerical computing, and the matplotlib package, which contains modules for data visualization.</a:t>
            </a:r>
          </a:p>
        </p:txBody>
      </p:sp>
      <p:sp>
        <p:nvSpPr>
          <p:cNvPr id="1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4197624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216658" y="356812"/>
            <a:ext cx="4395340" cy="1138136"/>
          </a:xfrm>
        </p:spPr>
        <p:txBody>
          <a:bodyPr vert="horz" lIns="91440" tIns="45720" rIns="91440" bIns="45720" rtlCol="0" anchor="b">
            <a:normAutofit/>
          </a:bodyPr>
          <a:lstStyle/>
          <a:p>
            <a:pPr algn="l"/>
            <a:r>
              <a:rPr lang="en-US" sz="5400" b="0" i="0" kern="1200" cap="all" baseline="0" dirty="0">
                <a:solidFill>
                  <a:schemeClr val="tx1"/>
                </a:solidFill>
                <a:latin typeface="+mj-lt"/>
                <a:ea typeface="+mj-ea"/>
                <a:cs typeface="+mj-cs"/>
              </a:rPr>
              <a:t>MODULES</a:t>
            </a:r>
          </a:p>
        </p:txBody>
      </p:sp>
      <p:sp>
        <p:nvSpPr>
          <p:cNvPr id="24" name="Rectangle 15">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sers">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216658" y="1851760"/>
            <a:ext cx="5369504" cy="3710427"/>
          </a:xfrm>
        </p:spPr>
        <p:txBody>
          <a:bodyPr vert="horz" lIns="91440" tIns="45720" rIns="91440" bIns="45720" rtlCol="0" anchor="t">
            <a:normAutofit/>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Python comes with a large number of built-in modules, such as math, </a:t>
            </a:r>
            <a:r>
              <a:rPr lang="en-US" sz="1800" dirty="0" err="1">
                <a:solidFill>
                  <a:schemeClr val="tx1"/>
                </a:solidFill>
                <a:sym typeface="Montserrat"/>
              </a:rPr>
              <a:t>os</a:t>
            </a:r>
            <a:r>
              <a:rPr lang="en-US" sz="1800" dirty="0">
                <a:solidFill>
                  <a:schemeClr val="tx1"/>
                </a:solidFill>
                <a:sym typeface="Montserrat"/>
              </a:rPr>
              <a:t>, and random, which provide commonly used functionality. </a:t>
            </a:r>
          </a:p>
          <a:p>
            <a:pPr marL="5715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To use a module in Python, you typically need to import it using the import statement. For example, to use the math module, you would use the following code:</a:t>
            </a:r>
          </a:p>
          <a:p>
            <a:pPr marL="28575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L="742950" lvl="2" algn="l">
              <a:spcBef>
                <a:spcPts val="0"/>
              </a:spcBef>
              <a:spcAft>
                <a:spcPts val="600"/>
              </a:spcAft>
              <a:buClr>
                <a:schemeClr val="dk1"/>
              </a:buClr>
              <a:buSzPts val="3200"/>
            </a:pPr>
            <a:r>
              <a:rPr lang="en-US" sz="1600" dirty="0">
                <a:sym typeface="Montserrat"/>
              </a:rPr>
              <a:t>import math</a:t>
            </a:r>
          </a:p>
          <a:p>
            <a:pPr marL="742950" lvl="2" algn="l">
              <a:spcBef>
                <a:spcPts val="0"/>
              </a:spcBef>
              <a:spcAft>
                <a:spcPts val="600"/>
              </a:spcAft>
              <a:buClr>
                <a:schemeClr val="dk1"/>
              </a:buClr>
              <a:buSzPts val="3200"/>
            </a:pPr>
            <a:r>
              <a:rPr lang="en-US" sz="1600" dirty="0">
                <a:sym typeface="Montserrat"/>
              </a:rPr>
              <a:t>x = </a:t>
            </a:r>
            <a:r>
              <a:rPr lang="en-US" sz="1600" dirty="0" err="1">
                <a:sym typeface="Montserrat"/>
              </a:rPr>
              <a:t>math.sqrt</a:t>
            </a:r>
            <a:r>
              <a:rPr lang="en-US" sz="1600" dirty="0">
                <a:sym typeface="Montserrat"/>
              </a:rPr>
              <a:t>(2)</a:t>
            </a:r>
          </a:p>
          <a:p>
            <a:pPr marL="742950" lvl="2" algn="l">
              <a:spcBef>
                <a:spcPts val="0"/>
              </a:spcBef>
              <a:spcAft>
                <a:spcPts val="600"/>
              </a:spcAft>
              <a:buClr>
                <a:schemeClr val="dk1"/>
              </a:buClr>
              <a:buSzPts val="3200"/>
            </a:pPr>
            <a:r>
              <a:rPr lang="en-US" sz="1600" dirty="0">
                <a:sym typeface="Montserrat"/>
              </a:rPr>
              <a:t>print(x)</a:t>
            </a:r>
          </a:p>
        </p:txBody>
      </p:sp>
      <p:cxnSp>
        <p:nvCxnSpPr>
          <p:cNvPr id="25" name="Straight Connector 17">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69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354219" y="256200"/>
            <a:ext cx="4195674" cy="957097"/>
          </a:xfrm>
        </p:spPr>
        <p:txBody>
          <a:bodyPr vert="horz" lIns="91440" tIns="45720" rIns="91440" bIns="45720" rtlCol="0" anchor="b">
            <a:normAutofit/>
          </a:bodyPr>
          <a:lstStyle/>
          <a:p>
            <a:pPr algn="l"/>
            <a:r>
              <a:rPr lang="en-US" sz="4800" b="0" i="0" kern="1200" cap="all" baseline="0" dirty="0">
                <a:solidFill>
                  <a:schemeClr val="tx1"/>
                </a:solidFill>
                <a:latin typeface="+mj-lt"/>
                <a:ea typeface="+mj-ea"/>
                <a:cs typeface="+mj-cs"/>
              </a:rPr>
              <a:t>PACKAGE</a:t>
            </a:r>
          </a:p>
        </p:txBody>
      </p:sp>
      <p:sp>
        <p:nvSpPr>
          <p:cNvPr id="16" name="Oval 15">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Box">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7770" y="1448957"/>
            <a:ext cx="3952579" cy="3952579"/>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126848" y="1562696"/>
            <a:ext cx="5459313" cy="4341994"/>
          </a:xfrm>
        </p:spPr>
        <p:txBody>
          <a:bodyPr vert="horz" lIns="91440" tIns="45720" rIns="91440" bIns="45720" rtlCol="0" anchor="t">
            <a:noAutofit/>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Package is a collection of modules organized in a directory hierarchy. </a:t>
            </a:r>
          </a:p>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A package is simply a directory containing one or more Python modules, along with a special file called __init__.py. </a:t>
            </a:r>
          </a:p>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The __init__.py file is executed when the package is imported and can be used to perform initialization tasks or define package-level variables and functions.</a:t>
            </a:r>
          </a:p>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Packages are used to organize related modules into a single namespace, making it easier to manage and reuse code. </a:t>
            </a:r>
          </a:p>
          <a:p>
            <a:pPr marL="28575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By using packages, you can create a hierarchy of modules and sub packages, each with its own namespace.</a:t>
            </a:r>
          </a:p>
        </p:txBody>
      </p:sp>
      <p:sp>
        <p:nvSpPr>
          <p:cNvPr id="22"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6031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3514592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560439" y="254018"/>
            <a:ext cx="4195674" cy="1070836"/>
          </a:xfrm>
        </p:spPr>
        <p:txBody>
          <a:bodyPr vert="horz" lIns="91440" tIns="45720" rIns="91440" bIns="45720" rtlCol="0" anchor="b">
            <a:normAutofit/>
          </a:bodyPr>
          <a:lstStyle/>
          <a:p>
            <a:pPr algn="l"/>
            <a:r>
              <a:rPr lang="en-US" sz="4800" b="0" i="0" kern="1200" cap="all" baseline="0" dirty="0">
                <a:solidFill>
                  <a:schemeClr val="tx1"/>
                </a:solidFill>
                <a:latin typeface="+mj-lt"/>
                <a:ea typeface="+mj-ea"/>
                <a:cs typeface="+mj-cs"/>
              </a:rPr>
              <a:t>PACKAGE</a:t>
            </a:r>
          </a:p>
        </p:txBody>
      </p:sp>
      <p:sp>
        <p:nvSpPr>
          <p:cNvPr id="25" name="Oval 15">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Box">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7770" y="1448957"/>
            <a:ext cx="3952579" cy="3952579"/>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96000" y="1448957"/>
            <a:ext cx="5490162" cy="4847384"/>
          </a:xfrm>
        </p:spPr>
        <p:txBody>
          <a:bodyPr vert="horz" lIns="91440" tIns="45720" rIns="91440" bIns="45720" rtlCol="0" anchor="t">
            <a:noAutofit/>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sz="1600" dirty="0">
                <a:solidFill>
                  <a:schemeClr val="tx1"/>
                </a:solidFill>
                <a:sym typeface="Montserrat"/>
              </a:rPr>
              <a:t>Packages are named using the dot notation, with each level of the hierarchy separated by a dot. </a:t>
            </a:r>
          </a:p>
          <a:p>
            <a:pPr marL="285750" marR="0" lvl="0" indent="-228600" algn="l">
              <a:spcBef>
                <a:spcPts val="0"/>
              </a:spcBef>
              <a:spcAft>
                <a:spcPts val="600"/>
              </a:spcAft>
              <a:buClr>
                <a:schemeClr val="dk1"/>
              </a:buClr>
              <a:buSzPts val="3200"/>
              <a:buFont typeface="Arial" panose="020B0604020202020204" pitchFamily="34" charset="0"/>
              <a:buChar char="•"/>
            </a:pPr>
            <a:r>
              <a:rPr lang="en-US" sz="1600" dirty="0">
                <a:solidFill>
                  <a:schemeClr val="tx1"/>
                </a:solidFill>
                <a:sym typeface="Montserrat"/>
              </a:rPr>
              <a:t>For example, the </a:t>
            </a:r>
            <a:r>
              <a:rPr lang="en-US" sz="1600" dirty="0" err="1">
                <a:solidFill>
                  <a:schemeClr val="tx1"/>
                </a:solidFill>
                <a:sym typeface="Montserrat"/>
              </a:rPr>
              <a:t>numpy</a:t>
            </a:r>
            <a:r>
              <a:rPr lang="en-US" sz="1600" dirty="0">
                <a:solidFill>
                  <a:schemeClr val="tx1"/>
                </a:solidFill>
                <a:sym typeface="Montserrat"/>
              </a:rPr>
              <a:t> package is a popular package for scientific computing in Python, and it contains many </a:t>
            </a:r>
            <a:r>
              <a:rPr lang="en-US" sz="1600" dirty="0" err="1">
                <a:solidFill>
                  <a:schemeClr val="tx1"/>
                </a:solidFill>
                <a:sym typeface="Montserrat"/>
              </a:rPr>
              <a:t>subpackages</a:t>
            </a:r>
            <a:r>
              <a:rPr lang="en-US" sz="1600" dirty="0">
                <a:solidFill>
                  <a:schemeClr val="tx1"/>
                </a:solidFill>
                <a:sym typeface="Montserrat"/>
              </a:rPr>
              <a:t> and modules:</a:t>
            </a:r>
          </a:p>
          <a:p>
            <a:pPr marL="285750" marR="0" lvl="0" indent="-228600" algn="l">
              <a:spcBef>
                <a:spcPts val="0"/>
              </a:spcBef>
              <a:spcAft>
                <a:spcPts val="600"/>
              </a:spcAft>
              <a:buClr>
                <a:schemeClr val="dk1"/>
              </a:buClr>
              <a:buSzPts val="3200"/>
              <a:buFont typeface="Arial" panose="020B0604020202020204" pitchFamily="34" charset="0"/>
              <a:buChar char="•"/>
            </a:pPr>
            <a:endParaRPr lang="en-US" sz="1600" dirty="0">
              <a:solidFill>
                <a:schemeClr val="tx1"/>
              </a:solidFill>
              <a:sym typeface="Montserrat"/>
            </a:endParaRPr>
          </a:p>
          <a:p>
            <a:pPr marL="514350" lvl="1" algn="l">
              <a:spcBef>
                <a:spcPts val="0"/>
              </a:spcBef>
              <a:spcAft>
                <a:spcPts val="600"/>
              </a:spcAft>
              <a:buClr>
                <a:schemeClr val="dk1"/>
              </a:buClr>
              <a:buSzPts val="3200"/>
            </a:pPr>
            <a:r>
              <a:rPr lang="en-US" sz="1600" dirty="0" err="1">
                <a:solidFill>
                  <a:schemeClr val="tx1"/>
                </a:solidFill>
                <a:sym typeface="Montserrat"/>
              </a:rPr>
              <a:t>numpy</a:t>
            </a:r>
            <a:endParaRPr lang="en-US" sz="1600" dirty="0">
              <a:solidFill>
                <a:schemeClr val="tx1"/>
              </a:solidFill>
              <a:sym typeface="Montserrat"/>
            </a:endParaRPr>
          </a:p>
          <a:p>
            <a:pPr marL="514350" lvl="1" algn="l">
              <a:spcBef>
                <a:spcPts val="0"/>
              </a:spcBef>
              <a:spcAft>
                <a:spcPts val="600"/>
              </a:spcAft>
              <a:buClr>
                <a:schemeClr val="dk1"/>
              </a:buClr>
              <a:buSzPts val="3200"/>
            </a:pPr>
            <a:r>
              <a:rPr lang="en-US" sz="1600" dirty="0">
                <a:solidFill>
                  <a:schemeClr val="tx1"/>
                </a:solidFill>
                <a:sym typeface="Montserrat"/>
              </a:rPr>
              <a:t>├── __init__.py</a:t>
            </a:r>
          </a:p>
          <a:p>
            <a:pPr marL="514350" lvl="1" algn="l">
              <a:spcBef>
                <a:spcPts val="0"/>
              </a:spcBef>
              <a:spcAft>
                <a:spcPts val="600"/>
              </a:spcAft>
              <a:buClr>
                <a:schemeClr val="dk1"/>
              </a:buClr>
              <a:buSzPts val="3200"/>
            </a:pPr>
            <a:r>
              <a:rPr lang="en-US" sz="1600" dirty="0">
                <a:solidFill>
                  <a:schemeClr val="tx1"/>
                </a:solidFill>
                <a:sym typeface="Montserrat"/>
              </a:rPr>
              <a:t>├── core</a:t>
            </a:r>
          </a:p>
          <a:p>
            <a:pPr marL="514350" lvl="1" algn="l">
              <a:spcBef>
                <a:spcPts val="0"/>
              </a:spcBef>
              <a:spcAft>
                <a:spcPts val="600"/>
              </a:spcAft>
              <a:buClr>
                <a:schemeClr val="dk1"/>
              </a:buClr>
              <a:buSzPts val="3200"/>
            </a:pPr>
            <a:r>
              <a:rPr lang="en-US" sz="1600" dirty="0">
                <a:solidFill>
                  <a:schemeClr val="tx1"/>
                </a:solidFill>
                <a:sym typeface="Montserrat"/>
              </a:rPr>
              <a:t>│   ├── __init__.py</a:t>
            </a:r>
          </a:p>
          <a:p>
            <a:pPr marL="514350" lvl="1" algn="l">
              <a:spcBef>
                <a:spcPts val="0"/>
              </a:spcBef>
              <a:spcAft>
                <a:spcPts val="600"/>
              </a:spcAft>
              <a:buClr>
                <a:schemeClr val="dk1"/>
              </a:buClr>
              <a:buSzPts val="3200"/>
            </a:pPr>
            <a:r>
              <a:rPr lang="en-US" sz="1600" dirty="0">
                <a:solidFill>
                  <a:schemeClr val="tx1"/>
                </a:solidFill>
                <a:sym typeface="Montserrat"/>
              </a:rPr>
              <a:t>│   ├── numeric.py</a:t>
            </a:r>
          </a:p>
          <a:p>
            <a:pPr marL="514350" lvl="1" algn="l">
              <a:spcBef>
                <a:spcPts val="0"/>
              </a:spcBef>
              <a:spcAft>
                <a:spcPts val="600"/>
              </a:spcAft>
              <a:buClr>
                <a:schemeClr val="dk1"/>
              </a:buClr>
              <a:buSzPts val="3200"/>
            </a:pPr>
            <a:r>
              <a:rPr lang="en-US" sz="1600" dirty="0">
                <a:solidFill>
                  <a:schemeClr val="tx1"/>
                </a:solidFill>
                <a:sym typeface="Montserrat"/>
              </a:rPr>
              <a:t>│   ├── shape_base.py</a:t>
            </a:r>
          </a:p>
          <a:p>
            <a:pPr marL="514350" lvl="1" algn="l">
              <a:spcBef>
                <a:spcPts val="0"/>
              </a:spcBef>
              <a:spcAft>
                <a:spcPts val="600"/>
              </a:spcAft>
              <a:buClr>
                <a:schemeClr val="dk1"/>
              </a:buClr>
              <a:buSzPts val="3200"/>
            </a:pPr>
            <a:r>
              <a:rPr lang="en-US" sz="1600" dirty="0">
                <a:solidFill>
                  <a:schemeClr val="tx1"/>
                </a:solidFill>
                <a:sym typeface="Montserrat"/>
              </a:rPr>
              <a:t>│   └── ...</a:t>
            </a:r>
          </a:p>
          <a:p>
            <a:pPr marL="514350" lvl="1" algn="l">
              <a:spcBef>
                <a:spcPts val="0"/>
              </a:spcBef>
              <a:spcAft>
                <a:spcPts val="600"/>
              </a:spcAft>
              <a:buClr>
                <a:schemeClr val="dk1"/>
              </a:buClr>
              <a:buSzPts val="3200"/>
            </a:pPr>
            <a:r>
              <a:rPr lang="en-US" sz="1600" dirty="0">
                <a:solidFill>
                  <a:schemeClr val="tx1"/>
                </a:solidFill>
                <a:sym typeface="Montserrat"/>
              </a:rPr>
              <a:t>├── </a:t>
            </a:r>
            <a:r>
              <a:rPr lang="en-US" sz="1600" dirty="0" err="1">
                <a:solidFill>
                  <a:schemeClr val="tx1"/>
                </a:solidFill>
                <a:sym typeface="Montserrat"/>
              </a:rPr>
              <a:t>fft</a:t>
            </a:r>
            <a:endParaRPr lang="en-US" sz="1600" dirty="0">
              <a:solidFill>
                <a:schemeClr val="tx1"/>
              </a:solidFill>
              <a:sym typeface="Montserrat"/>
            </a:endParaRPr>
          </a:p>
          <a:p>
            <a:pPr marL="514350" lvl="1" algn="l">
              <a:spcBef>
                <a:spcPts val="0"/>
              </a:spcBef>
              <a:spcAft>
                <a:spcPts val="600"/>
              </a:spcAft>
              <a:buClr>
                <a:schemeClr val="dk1"/>
              </a:buClr>
              <a:buSzPts val="3200"/>
            </a:pPr>
            <a:r>
              <a:rPr lang="en-US" sz="1600" dirty="0">
                <a:solidFill>
                  <a:schemeClr val="tx1"/>
                </a:solidFill>
                <a:sym typeface="Montserrat"/>
              </a:rPr>
              <a:t>│   ├── __init__.py</a:t>
            </a:r>
          </a:p>
          <a:p>
            <a:pPr marL="514350" lvl="1" algn="l">
              <a:spcBef>
                <a:spcPts val="0"/>
              </a:spcBef>
              <a:spcAft>
                <a:spcPts val="600"/>
              </a:spcAft>
              <a:buClr>
                <a:schemeClr val="dk1"/>
              </a:buClr>
              <a:buSzPts val="3200"/>
            </a:pPr>
            <a:r>
              <a:rPr lang="en-US" sz="1600" dirty="0">
                <a:solidFill>
                  <a:schemeClr val="tx1"/>
                </a:solidFill>
                <a:sym typeface="Montserrat"/>
              </a:rPr>
              <a:t>│   ├── fft.py</a:t>
            </a:r>
          </a:p>
          <a:p>
            <a:pPr marL="514350" lvl="1" algn="l">
              <a:spcBef>
                <a:spcPts val="0"/>
              </a:spcBef>
              <a:spcAft>
                <a:spcPts val="600"/>
              </a:spcAft>
              <a:buClr>
                <a:schemeClr val="dk1"/>
              </a:buClr>
              <a:buSzPts val="3200"/>
            </a:pPr>
            <a:r>
              <a:rPr lang="en-US" sz="1600" dirty="0">
                <a:solidFill>
                  <a:schemeClr val="tx1"/>
                </a:solidFill>
                <a:sym typeface="Montserrat"/>
              </a:rPr>
              <a:t>│   └── ...</a:t>
            </a:r>
          </a:p>
          <a:p>
            <a:pPr marL="285750" marR="0" lvl="0" indent="-228600" algn="l">
              <a:spcBef>
                <a:spcPts val="0"/>
              </a:spcBef>
              <a:spcAft>
                <a:spcPts val="600"/>
              </a:spcAft>
              <a:buClr>
                <a:schemeClr val="dk1"/>
              </a:buClr>
              <a:buSzPts val="3200"/>
              <a:buFont typeface="Arial" panose="020B0604020202020204" pitchFamily="34" charset="0"/>
              <a:buChar char="•"/>
            </a:pPr>
            <a:endParaRPr lang="en-US" sz="1600" dirty="0">
              <a:solidFill>
                <a:schemeClr val="tx1"/>
              </a:solidFill>
              <a:sym typeface="Montserrat"/>
            </a:endParaRPr>
          </a:p>
        </p:txBody>
      </p:sp>
      <p:sp>
        <p:nvSpPr>
          <p:cNvPr id="22"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36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1336390"/>
            <a:ext cx="6155988" cy="1182927"/>
          </a:xfrm>
        </p:spPr>
        <p:txBody>
          <a:bodyPr vert="horz" lIns="91440" tIns="45720" rIns="91440" bIns="45720" rtlCol="0" anchor="b">
            <a:normAutofit/>
          </a:bodyPr>
          <a:lstStyle/>
          <a:p>
            <a:pPr algn="l"/>
            <a:r>
              <a:rPr lang="en-US" sz="2600" b="0" i="0" kern="1200" cap="all" baseline="0">
                <a:solidFill>
                  <a:schemeClr val="tx1"/>
                </a:solidFill>
                <a:latin typeface="+mj-lt"/>
                <a:ea typeface="+mj-ea"/>
                <a:cs typeface="+mj-cs"/>
              </a:rPr>
              <a:t>Data Type ConversioN</a:t>
            </a:r>
            <a:br>
              <a:rPr lang="en-US" sz="2600" b="0" i="0" kern="1200" cap="all" baseline="0">
                <a:solidFill>
                  <a:schemeClr val="tx1"/>
                </a:solidFill>
                <a:latin typeface="+mj-lt"/>
                <a:ea typeface="+mj-ea"/>
                <a:cs typeface="+mj-cs"/>
              </a:rPr>
            </a:br>
            <a:r>
              <a:rPr lang="en-US" sz="2600" b="0" i="0" kern="1200" cap="all" baseline="0">
                <a:solidFill>
                  <a:schemeClr val="tx1"/>
                </a:solidFill>
                <a:latin typeface="+mj-lt"/>
                <a:ea typeface="+mj-ea"/>
                <a:cs typeface="+mj-cs"/>
              </a:rPr>
              <a:t>(</a:t>
            </a:r>
            <a:r>
              <a:rPr lang="en-US" sz="2600" b="1" kern="1200">
                <a:solidFill>
                  <a:schemeClr val="tx1"/>
                </a:solidFill>
                <a:latin typeface="+mj-lt"/>
                <a:ea typeface="+mj-ea"/>
                <a:cs typeface="+mj-cs"/>
              </a:rPr>
              <a:t>T</a:t>
            </a:r>
            <a:r>
              <a:rPr lang="en-US" sz="2600" b="1" i="0" kern="1200">
                <a:solidFill>
                  <a:schemeClr val="tx1"/>
                </a:solidFill>
                <a:effectLst/>
                <a:latin typeface="+mj-lt"/>
                <a:ea typeface="+mj-ea"/>
                <a:cs typeface="+mj-cs"/>
              </a:rPr>
              <a:t>ypecasting)</a:t>
            </a:r>
            <a:r>
              <a:rPr lang="en-US" sz="2600" b="0" i="0" kern="1200" cap="all" baseline="0">
                <a:solidFill>
                  <a:schemeClr val="tx1"/>
                </a:solidFill>
                <a:latin typeface="+mj-lt"/>
                <a:ea typeface="+mj-ea"/>
                <a:cs typeface="+mj-cs"/>
              </a:rPr>
              <a:t/>
            </a:r>
            <a:br>
              <a:rPr lang="en-US" sz="2600" b="0" i="0" kern="1200" cap="all" baseline="0">
                <a:solidFill>
                  <a:schemeClr val="tx1"/>
                </a:solidFill>
                <a:latin typeface="+mj-lt"/>
                <a:ea typeface="+mj-ea"/>
                <a:cs typeface="+mj-cs"/>
              </a:rPr>
            </a:br>
            <a:endParaRPr lang="en-US" sz="2600" b="0" i="0" kern="1200" cap="all" baseline="0">
              <a:solidFill>
                <a:schemeClr val="tx1"/>
              </a:solidFill>
              <a:latin typeface="+mj-lt"/>
              <a:ea typeface="+mj-ea"/>
              <a:cs typeface="+mj-cs"/>
            </a:endParaRPr>
          </a:p>
        </p:txBody>
      </p:sp>
      <p:cxnSp>
        <p:nvCxnSpPr>
          <p:cNvPr id="29" name="Straight Connector 28">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6" y="2829330"/>
            <a:ext cx="6190412" cy="3344459"/>
          </a:xfrm>
        </p:spPr>
        <p:txBody>
          <a:bodyPr vert="horz" lIns="91440" tIns="45720" rIns="91440" bIns="45720" rtlCol="0" anchor="t">
            <a:normAutofit/>
          </a:bodyPr>
          <a:lstStyle/>
          <a:p>
            <a:pPr marL="285750" indent="-228600" algn="l">
              <a:buFont typeface="Arial" panose="020B0604020202020204" pitchFamily="34" charset="0"/>
              <a:buChar char="•"/>
            </a:pPr>
            <a:r>
              <a:rPr lang="en-US" sz="1800" dirty="0">
                <a:solidFill>
                  <a:schemeClr val="tx1"/>
                </a:solidFill>
              </a:rPr>
              <a:t>Y</a:t>
            </a:r>
            <a:r>
              <a:rPr lang="en-US" sz="1800" b="0" i="0" dirty="0">
                <a:solidFill>
                  <a:schemeClr val="tx1"/>
                </a:solidFill>
                <a:effectLst/>
              </a:rPr>
              <a:t>ou can force the conversion of a variable into a well-defined type</a:t>
            </a:r>
          </a:p>
          <a:p>
            <a:pPr marL="285750" indent="-228600" algn="l">
              <a:buFont typeface="Arial" panose="020B0604020202020204" pitchFamily="34" charset="0"/>
              <a:buChar char="•"/>
            </a:pPr>
            <a:r>
              <a:rPr lang="en-US" sz="1800" dirty="0">
                <a:solidFill>
                  <a:schemeClr val="tx1"/>
                </a:solidFill>
              </a:rPr>
              <a:t>int() : for integers</a:t>
            </a:r>
          </a:p>
          <a:p>
            <a:pPr marL="285750" indent="-228600" algn="l">
              <a:buFont typeface="Arial" panose="020B0604020202020204" pitchFamily="34" charset="0"/>
              <a:buChar char="•"/>
            </a:pPr>
            <a:r>
              <a:rPr lang="en-US" sz="1800" dirty="0">
                <a:solidFill>
                  <a:schemeClr val="tx1"/>
                </a:solidFill>
              </a:rPr>
              <a:t>float() : for decimals</a:t>
            </a:r>
          </a:p>
          <a:p>
            <a:pPr marL="285750" indent="-228600" algn="l">
              <a:buFont typeface="Arial" panose="020B0604020202020204" pitchFamily="34" charset="0"/>
              <a:buChar char="•"/>
            </a:pPr>
            <a:r>
              <a:rPr lang="en-US" sz="1800" dirty="0">
                <a:solidFill>
                  <a:schemeClr val="tx1"/>
                </a:solidFill>
              </a:rPr>
              <a:t>str(): for strings</a:t>
            </a:r>
          </a:p>
        </p:txBody>
      </p:sp>
      <p:pic>
        <p:nvPicPr>
          <p:cNvPr id="7" name="Graphic 6" descr="Pencil">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31"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436078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388119" y="346071"/>
            <a:ext cx="4195674" cy="957097"/>
          </a:xfrm>
        </p:spPr>
        <p:txBody>
          <a:bodyPr vert="horz" lIns="91440" tIns="45720" rIns="91440" bIns="45720" rtlCol="0" anchor="b">
            <a:normAutofit/>
          </a:bodyPr>
          <a:lstStyle/>
          <a:p>
            <a:pPr algn="l"/>
            <a:r>
              <a:rPr lang="en-US" sz="4800" b="0" i="0" kern="1200" cap="all" baseline="0" dirty="0">
                <a:solidFill>
                  <a:schemeClr val="tx1"/>
                </a:solidFill>
                <a:latin typeface="+mj-lt"/>
                <a:ea typeface="+mj-ea"/>
                <a:cs typeface="+mj-cs"/>
              </a:rPr>
              <a:t>PACKAGE</a:t>
            </a:r>
          </a:p>
        </p:txBody>
      </p:sp>
      <p:sp>
        <p:nvSpPr>
          <p:cNvPr id="16" name="Oval 15">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Box">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7770" y="1448957"/>
            <a:ext cx="3952579" cy="3952579"/>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88119" y="1790670"/>
            <a:ext cx="5198043" cy="2913872"/>
          </a:xfrm>
        </p:spPr>
        <p:txBody>
          <a:bodyPr vert="horz" lIns="91440" tIns="45720" rIns="91440" bIns="45720" rtlCol="0" anchor="t">
            <a:normAutofit lnSpcReduction="10000"/>
          </a:bodyPr>
          <a:lstStyle/>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To use a package in Python, you can import it using the import statement, just like you would with a module. For example, to import the </a:t>
            </a:r>
            <a:r>
              <a:rPr lang="en-US" dirty="0" err="1">
                <a:solidFill>
                  <a:schemeClr val="tx1"/>
                </a:solidFill>
                <a:sym typeface="Montserrat"/>
              </a:rPr>
              <a:t>numpy</a:t>
            </a:r>
            <a:r>
              <a:rPr lang="en-US" dirty="0">
                <a:solidFill>
                  <a:schemeClr val="tx1"/>
                </a:solidFill>
                <a:sym typeface="Montserrat"/>
              </a:rPr>
              <a:t> package, you would use the following code:</a:t>
            </a:r>
          </a:p>
          <a:p>
            <a:pPr marL="285750" marR="0" lvl="0" indent="-228600" algn="l">
              <a:spcBef>
                <a:spcPts val="0"/>
              </a:spcBef>
              <a:spcAft>
                <a:spcPts val="600"/>
              </a:spcAft>
              <a:buClr>
                <a:schemeClr val="dk1"/>
              </a:buClr>
              <a:buSzPts val="3200"/>
              <a:buFont typeface="Arial" panose="020B0604020202020204" pitchFamily="34" charset="0"/>
              <a:buChar char="•"/>
            </a:pPr>
            <a:endParaRPr lang="en-US" dirty="0">
              <a:solidFill>
                <a:schemeClr val="tx1"/>
              </a:solidFill>
              <a:sym typeface="Montserrat"/>
            </a:endParaRPr>
          </a:p>
          <a:p>
            <a:pPr marL="57150" marR="0" lvl="0" algn="l">
              <a:spcBef>
                <a:spcPts val="0"/>
              </a:spcBef>
              <a:spcAft>
                <a:spcPts val="600"/>
              </a:spcAft>
              <a:buClr>
                <a:schemeClr val="dk1"/>
              </a:buClr>
              <a:buSzPts val="3200"/>
            </a:pPr>
            <a:r>
              <a:rPr lang="en-US" dirty="0">
                <a:solidFill>
                  <a:schemeClr val="tx1"/>
                </a:solidFill>
                <a:sym typeface="Montserrat"/>
              </a:rPr>
              <a:t>	import </a:t>
            </a:r>
            <a:r>
              <a:rPr lang="en-US" dirty="0" err="1">
                <a:solidFill>
                  <a:schemeClr val="tx1"/>
                </a:solidFill>
                <a:sym typeface="Montserrat"/>
              </a:rPr>
              <a:t>numpy</a:t>
            </a:r>
            <a:endParaRPr lang="en-US" dirty="0">
              <a:solidFill>
                <a:schemeClr val="tx1"/>
              </a:solidFill>
              <a:sym typeface="Montserrat"/>
            </a:endParaRPr>
          </a:p>
          <a:p>
            <a:pPr marL="57150" marR="0" lvl="0" algn="l">
              <a:spcBef>
                <a:spcPts val="0"/>
              </a:spcBef>
              <a:spcAft>
                <a:spcPts val="600"/>
              </a:spcAft>
              <a:buClr>
                <a:schemeClr val="dk1"/>
              </a:buClr>
              <a:buSzPts val="3200"/>
            </a:pPr>
            <a:r>
              <a:rPr lang="en-US" dirty="0">
                <a:solidFill>
                  <a:schemeClr val="tx1"/>
                </a:solidFill>
                <a:sym typeface="Montserrat"/>
              </a:rPr>
              <a:t>	x = </a:t>
            </a:r>
            <a:r>
              <a:rPr lang="en-US" dirty="0" err="1">
                <a:solidFill>
                  <a:schemeClr val="tx1"/>
                </a:solidFill>
                <a:sym typeface="Montserrat"/>
              </a:rPr>
              <a:t>numpy.array</a:t>
            </a:r>
            <a:r>
              <a:rPr lang="en-US" dirty="0">
                <a:solidFill>
                  <a:schemeClr val="tx1"/>
                </a:solidFill>
                <a:sym typeface="Montserrat"/>
              </a:rPr>
              <a:t>([1, 2, 3])</a:t>
            </a:r>
          </a:p>
          <a:p>
            <a:pPr marL="57150" marR="0" lvl="0" algn="l">
              <a:spcBef>
                <a:spcPts val="0"/>
              </a:spcBef>
              <a:spcAft>
                <a:spcPts val="600"/>
              </a:spcAft>
              <a:buClr>
                <a:schemeClr val="dk1"/>
              </a:buClr>
              <a:buSzPts val="3200"/>
            </a:pPr>
            <a:r>
              <a:rPr lang="en-US" dirty="0">
                <a:solidFill>
                  <a:schemeClr val="tx1"/>
                </a:solidFill>
                <a:sym typeface="Montserrat"/>
              </a:rPr>
              <a:t>	print(x)</a:t>
            </a:r>
          </a:p>
          <a:p>
            <a:pPr marL="57150" marR="0" lvl="0" algn="l">
              <a:spcBef>
                <a:spcPts val="0"/>
              </a:spcBef>
              <a:spcAft>
                <a:spcPts val="600"/>
              </a:spcAft>
              <a:buClr>
                <a:schemeClr val="dk1"/>
              </a:buClr>
              <a:buSzPts val="3200"/>
            </a:pPr>
            <a:endParaRPr lang="en-US" dirty="0">
              <a:solidFill>
                <a:schemeClr val="tx1"/>
              </a:solidFill>
              <a:sym typeface="Montserrat"/>
            </a:endParaRPr>
          </a:p>
        </p:txBody>
      </p:sp>
      <p:sp>
        <p:nvSpPr>
          <p:cNvPr id="22"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3203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WW01D17</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121</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179111461"/>
              </p:ext>
            </p:extLst>
          </p:nvPr>
        </p:nvGraphicFramePr>
        <p:xfrm>
          <a:off x="5616181" y="1393725"/>
          <a:ext cx="5833872" cy="5116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2625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369859" y="212974"/>
            <a:ext cx="4395340" cy="1031132"/>
          </a:xfrm>
        </p:spPr>
        <p:txBody>
          <a:bodyPr vert="horz" lIns="91440" tIns="45720" rIns="91440" bIns="45720" rtlCol="0" anchor="b">
            <a:normAutofit/>
          </a:bodyPr>
          <a:lstStyle/>
          <a:p>
            <a:pPr algn="l"/>
            <a:r>
              <a:rPr lang="en-US" sz="5400" b="0" i="0" kern="1200" cap="all" baseline="0" dirty="0">
                <a:solidFill>
                  <a:schemeClr val="tx1"/>
                </a:solidFill>
                <a:latin typeface="+mj-lt"/>
                <a:ea typeface="+mj-ea"/>
                <a:cs typeface="+mj-cs"/>
              </a:rPr>
              <a:t>MODULES</a:t>
            </a:r>
          </a:p>
        </p:txBody>
      </p:sp>
      <p:pic>
        <p:nvPicPr>
          <p:cNvPr id="7" name="Graphic 6" descr="Users">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4395341"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369859" y="1244106"/>
            <a:ext cx="6741459" cy="5613894"/>
          </a:xfrm>
        </p:spPr>
        <p:txBody>
          <a:bodyPr vert="horz" lIns="91440" tIns="45720" rIns="91440" bIns="45720" rtlCol="0" anchor="t">
            <a:noAutofit/>
          </a:bodyPr>
          <a:lstStyle/>
          <a:p>
            <a:pPr marL="57150" marR="0" lvl="0" algn="l">
              <a:spcBef>
                <a:spcPts val="0"/>
              </a:spcBef>
              <a:spcAft>
                <a:spcPts val="600"/>
              </a:spcAft>
              <a:buClr>
                <a:schemeClr val="dk1"/>
              </a:buClr>
              <a:buSzPts val="3200"/>
            </a:pPr>
            <a:endParaRPr lang="en-US" dirty="0">
              <a:solidFill>
                <a:schemeClr val="tx1"/>
              </a:solidFill>
              <a:sym typeface="Montserrat"/>
            </a:endParaRP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In addition, there are many third-party modules available, which can be installed using package managers such as pip.</a:t>
            </a:r>
          </a:p>
          <a:p>
            <a:pPr marL="57150" marR="0" lvl="0" algn="l">
              <a:spcBef>
                <a:spcPts val="0"/>
              </a:spcBef>
              <a:spcAft>
                <a:spcPts val="600"/>
              </a:spcAft>
              <a:buClr>
                <a:schemeClr val="dk1"/>
              </a:buClr>
              <a:buSzPts val="3200"/>
            </a:pPr>
            <a:endParaRPr lang="en-US" dirty="0">
              <a:solidFill>
                <a:schemeClr val="tx1"/>
              </a:solidFill>
              <a:sym typeface="Montserrat"/>
            </a:endParaRPr>
          </a:p>
          <a:p>
            <a:pPr marL="285750" marR="0" lvl="0" indent="-228600" algn="l">
              <a:spcBef>
                <a:spcPts val="0"/>
              </a:spcBef>
              <a:spcAft>
                <a:spcPts val="600"/>
              </a:spcAft>
              <a:buClr>
                <a:schemeClr val="dk1"/>
              </a:buClr>
              <a:buSzPts val="3200"/>
              <a:buFont typeface="Arial" panose="020B0604020202020204" pitchFamily="34" charset="0"/>
              <a:buChar char="•"/>
            </a:pPr>
            <a:r>
              <a:rPr lang="en-US" dirty="0">
                <a:solidFill>
                  <a:schemeClr val="tx1"/>
                </a:solidFill>
                <a:sym typeface="Montserrat"/>
              </a:rPr>
              <a:t>You can also import specific functions or variables from a module using the from keyword. For example, to import just the sqrt function from the math module, you would use the following code</a:t>
            </a:r>
          </a:p>
          <a:p>
            <a:pPr marL="285750" marR="0" lvl="0" indent="-228600" algn="l">
              <a:spcBef>
                <a:spcPts val="0"/>
              </a:spcBef>
              <a:spcAft>
                <a:spcPts val="600"/>
              </a:spcAft>
              <a:buClr>
                <a:schemeClr val="dk1"/>
              </a:buClr>
              <a:buSzPts val="3200"/>
              <a:buFont typeface="Arial" panose="020B0604020202020204" pitchFamily="34" charset="0"/>
              <a:buChar char="•"/>
            </a:pPr>
            <a:endParaRPr lang="en-US" dirty="0">
              <a:solidFill>
                <a:schemeClr val="tx1"/>
              </a:solidFill>
              <a:sym typeface="Montserrat"/>
            </a:endParaRPr>
          </a:p>
          <a:p>
            <a:pPr marL="514350" lvl="1" algn="l">
              <a:spcBef>
                <a:spcPts val="0"/>
              </a:spcBef>
              <a:spcAft>
                <a:spcPts val="600"/>
              </a:spcAft>
              <a:buClr>
                <a:schemeClr val="dk1"/>
              </a:buClr>
              <a:buSzPts val="3200"/>
            </a:pPr>
            <a:r>
              <a:rPr lang="en-US" sz="1600" dirty="0">
                <a:solidFill>
                  <a:schemeClr val="tx1"/>
                </a:solidFill>
                <a:sym typeface="Montserrat"/>
              </a:rPr>
              <a:t>from math import sqrt</a:t>
            </a:r>
          </a:p>
          <a:p>
            <a:pPr marL="514350" lvl="1" algn="l">
              <a:spcBef>
                <a:spcPts val="0"/>
              </a:spcBef>
              <a:spcAft>
                <a:spcPts val="600"/>
              </a:spcAft>
              <a:buClr>
                <a:schemeClr val="dk1"/>
              </a:buClr>
              <a:buSzPts val="3200"/>
            </a:pPr>
            <a:r>
              <a:rPr lang="en-US" sz="1600" dirty="0">
                <a:solidFill>
                  <a:schemeClr val="tx1"/>
                </a:solidFill>
                <a:sym typeface="Montserrat"/>
              </a:rPr>
              <a:t>root of 2</a:t>
            </a:r>
          </a:p>
          <a:p>
            <a:pPr marL="514350" lvl="1" algn="l">
              <a:spcBef>
                <a:spcPts val="0"/>
              </a:spcBef>
              <a:spcAft>
                <a:spcPts val="600"/>
              </a:spcAft>
              <a:buClr>
                <a:schemeClr val="dk1"/>
              </a:buClr>
              <a:buSzPts val="3200"/>
            </a:pPr>
            <a:r>
              <a:rPr lang="en-US" sz="1600" dirty="0">
                <a:solidFill>
                  <a:schemeClr val="tx1"/>
                </a:solidFill>
                <a:sym typeface="Montserrat"/>
              </a:rPr>
              <a:t>x = sqrt(2)</a:t>
            </a:r>
          </a:p>
          <a:p>
            <a:pPr marL="514350" lvl="1" algn="l">
              <a:spcBef>
                <a:spcPts val="0"/>
              </a:spcBef>
              <a:spcAft>
                <a:spcPts val="600"/>
              </a:spcAft>
              <a:buClr>
                <a:schemeClr val="dk1"/>
              </a:buClr>
              <a:buSzPts val="3200"/>
            </a:pPr>
            <a:r>
              <a:rPr lang="en-US" sz="1600" dirty="0">
                <a:solidFill>
                  <a:schemeClr val="tx1"/>
                </a:solidFill>
                <a:sym typeface="Montserrat"/>
              </a:rPr>
              <a:t>print(x)</a:t>
            </a:r>
          </a:p>
          <a:p>
            <a:pPr marL="285750" marR="0" lvl="0" indent="-228600" algn="l">
              <a:spcBef>
                <a:spcPts val="0"/>
              </a:spcBef>
              <a:spcAft>
                <a:spcPts val="600"/>
              </a:spcAft>
              <a:buClr>
                <a:schemeClr val="dk1"/>
              </a:buClr>
              <a:buSzPts val="3200"/>
              <a:buFont typeface="Arial" panose="020B0604020202020204" pitchFamily="34" charset="0"/>
              <a:buChar char="•"/>
            </a:pPr>
            <a:endParaRPr lang="en-US" dirty="0">
              <a:solidFill>
                <a:schemeClr val="tx1"/>
              </a:solidFill>
              <a:sym typeface="Montserrat"/>
            </a:endParaRPr>
          </a:p>
        </p:txBody>
      </p:sp>
    </p:spTree>
    <p:extLst>
      <p:ext uri="{BB962C8B-B14F-4D97-AF65-F5344CB8AC3E}">
        <p14:creationId xmlns:p14="http://schemas.microsoft.com/office/powerpoint/2010/main" val="1350340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369858" y="212974"/>
            <a:ext cx="6391835" cy="1031132"/>
          </a:xfrm>
        </p:spPr>
        <p:txBody>
          <a:bodyPr vert="horz" lIns="91440" tIns="45720" rIns="91440" bIns="45720" rtlCol="0" anchor="b">
            <a:normAutofit fontScale="90000"/>
          </a:bodyPr>
          <a:lstStyle/>
          <a:p>
            <a:pPr algn="l"/>
            <a:r>
              <a:rPr lang="en-US" sz="5400" b="0" dirty="0">
                <a:solidFill>
                  <a:schemeClr val="tx1"/>
                </a:solidFill>
              </a:rPr>
              <a:t>Built-in modules</a:t>
            </a:r>
            <a:endParaRPr lang="en-US" sz="5400" b="0" i="0" kern="1200" cap="all" baseline="0" dirty="0">
              <a:solidFill>
                <a:schemeClr val="tx1"/>
              </a:solidFill>
              <a:latin typeface="+mj-lt"/>
              <a:ea typeface="+mj-ea"/>
              <a:cs typeface="+mj-cs"/>
            </a:endParaRPr>
          </a:p>
        </p:txBody>
      </p:sp>
      <p:pic>
        <p:nvPicPr>
          <p:cNvPr id="7" name="Graphic 6" descr="Users">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215467" y="1244106"/>
            <a:ext cx="6895851" cy="5613894"/>
          </a:xfrm>
        </p:spPr>
        <p:txBody>
          <a:bodyPr vert="horz" lIns="91440" tIns="45720" rIns="91440" bIns="45720" rtlCol="0" anchor="t">
            <a:noAutofit/>
          </a:bodyPr>
          <a:lstStyle/>
          <a:p>
            <a:pPr marL="57150" marR="0" lvl="0" algn="l">
              <a:spcBef>
                <a:spcPts val="0"/>
              </a:spcBef>
              <a:spcAft>
                <a:spcPts val="600"/>
              </a:spcAft>
              <a:buClr>
                <a:schemeClr val="dk1"/>
              </a:buClr>
              <a:buSzPts val="3200"/>
            </a:pPr>
            <a:r>
              <a:rPr lang="en-US" sz="1800" dirty="0" err="1">
                <a:solidFill>
                  <a:schemeClr val="tx1"/>
                </a:solidFill>
                <a:sym typeface="Montserrat"/>
              </a:rPr>
              <a:t>os</a:t>
            </a:r>
            <a:r>
              <a:rPr lang="en-US" sz="1800" dirty="0">
                <a:solidFill>
                  <a:schemeClr val="tx1"/>
                </a:solidFill>
                <a:sym typeface="Montserrat"/>
              </a:rPr>
              <a:t>: Provides a way of using operating system dependent functionality like reading or writing to the file system, manipulating paths, etc.</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sys: Provides access to some variables used or maintained by the interpreter and to functions that interact strongly with the interpreter.</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datetime: Provides classes for working with dates and times.</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math: Provides mathematical functions like sqrt, sin, cos, etc.</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random: Provides functions for generating random numbers.</a:t>
            </a:r>
          </a:p>
          <a:p>
            <a:pPr marL="57150" marR="0" lvl="0" algn="l">
              <a:spcBef>
                <a:spcPts val="0"/>
              </a:spcBef>
              <a:spcAft>
                <a:spcPts val="600"/>
              </a:spcAft>
              <a:buClr>
                <a:schemeClr val="dk1"/>
              </a:buClr>
              <a:buSzPts val="3200"/>
            </a:pPr>
            <a:endParaRPr lang="en-US" sz="1800" dirty="0">
              <a:solidFill>
                <a:schemeClr val="tx1"/>
              </a:solidFill>
              <a:sym typeface="Montserrat"/>
            </a:endParaRPr>
          </a:p>
        </p:txBody>
      </p:sp>
    </p:spTree>
    <p:extLst>
      <p:ext uri="{BB962C8B-B14F-4D97-AF65-F5344CB8AC3E}">
        <p14:creationId xmlns:p14="http://schemas.microsoft.com/office/powerpoint/2010/main" val="4272833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369858" y="212974"/>
            <a:ext cx="6391835" cy="1031132"/>
          </a:xfrm>
        </p:spPr>
        <p:txBody>
          <a:bodyPr vert="horz" lIns="91440" tIns="45720" rIns="91440" bIns="45720" rtlCol="0" anchor="b">
            <a:normAutofit fontScale="90000"/>
          </a:bodyPr>
          <a:lstStyle/>
          <a:p>
            <a:pPr algn="l"/>
            <a:r>
              <a:rPr lang="en-US" sz="5400" b="0" dirty="0">
                <a:solidFill>
                  <a:schemeClr val="tx1"/>
                </a:solidFill>
              </a:rPr>
              <a:t>Built-in modules</a:t>
            </a:r>
            <a:endParaRPr lang="en-US" sz="5400" b="0" i="0" kern="1200" cap="all" baseline="0" dirty="0">
              <a:solidFill>
                <a:schemeClr val="tx1"/>
              </a:solidFill>
              <a:latin typeface="+mj-lt"/>
              <a:ea typeface="+mj-ea"/>
              <a:cs typeface="+mj-cs"/>
            </a:endParaRPr>
          </a:p>
        </p:txBody>
      </p:sp>
      <p:pic>
        <p:nvPicPr>
          <p:cNvPr id="7" name="Graphic 6" descr="Users">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369859" y="1244106"/>
            <a:ext cx="6741459" cy="5613894"/>
          </a:xfrm>
        </p:spPr>
        <p:txBody>
          <a:bodyPr vert="horz" lIns="91440" tIns="45720" rIns="91440" bIns="45720" rtlCol="0" anchor="t">
            <a:noAutofit/>
          </a:bodyPr>
          <a:lstStyle/>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err="1">
                <a:solidFill>
                  <a:schemeClr val="tx1"/>
                </a:solidFill>
                <a:sym typeface="Montserrat"/>
              </a:rPr>
              <a:t>json</a:t>
            </a:r>
            <a:r>
              <a:rPr lang="en-US" sz="1800" dirty="0">
                <a:solidFill>
                  <a:schemeClr val="tx1"/>
                </a:solidFill>
                <a:sym typeface="Montserrat"/>
              </a:rPr>
              <a:t>: Provides functions for working with JSON (JavaScript Object Notation) data.</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csv: Provides functions for working with CSV (Comma Separated Values) data.</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re: Provides support for regular expressions (a powerful way of matching patterns in text).</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time: Provides functions for working with time and dates.</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err="1">
                <a:solidFill>
                  <a:schemeClr val="tx1"/>
                </a:solidFill>
                <a:sym typeface="Montserrat"/>
              </a:rPr>
              <a:t>urllib</a:t>
            </a:r>
            <a:r>
              <a:rPr lang="en-US" sz="1800" dirty="0">
                <a:solidFill>
                  <a:schemeClr val="tx1"/>
                </a:solidFill>
                <a:sym typeface="Montserrat"/>
              </a:rPr>
              <a:t>: Provides functions for working with URLs and HTTP.</a:t>
            </a:r>
          </a:p>
          <a:p>
            <a:pPr marL="57150" marR="0" lvl="0" algn="l">
              <a:spcBef>
                <a:spcPts val="0"/>
              </a:spcBef>
              <a:spcAft>
                <a:spcPts val="600"/>
              </a:spcAft>
              <a:buClr>
                <a:schemeClr val="dk1"/>
              </a:buClr>
              <a:buSzPts val="3200"/>
            </a:pPr>
            <a:endParaRPr lang="en-US" sz="1800" dirty="0">
              <a:solidFill>
                <a:schemeClr val="tx1"/>
              </a:solidFill>
              <a:sym typeface="Montserrat"/>
            </a:endParaRPr>
          </a:p>
          <a:p>
            <a:pPr marL="57150" marR="0" lvl="0" algn="l">
              <a:spcBef>
                <a:spcPts val="0"/>
              </a:spcBef>
              <a:spcAft>
                <a:spcPts val="600"/>
              </a:spcAft>
              <a:buClr>
                <a:schemeClr val="dk1"/>
              </a:buClr>
              <a:buSzPts val="3200"/>
            </a:pPr>
            <a:r>
              <a:rPr lang="en-US" sz="1800" dirty="0">
                <a:solidFill>
                  <a:schemeClr val="tx1"/>
                </a:solidFill>
                <a:sym typeface="Montserrat"/>
              </a:rPr>
              <a:t>collections: Provides a set of tools for working with collections of objects, like lists, tuples, and dictionaries.</a:t>
            </a:r>
          </a:p>
        </p:txBody>
      </p:sp>
    </p:spTree>
    <p:extLst>
      <p:ext uri="{BB962C8B-B14F-4D97-AF65-F5344CB8AC3E}">
        <p14:creationId xmlns:p14="http://schemas.microsoft.com/office/powerpoint/2010/main" val="4114654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32192" y="0"/>
            <a:ext cx="8440488" cy="1735230"/>
          </a:xfrm>
        </p:spPr>
        <p:txBody>
          <a:bodyPr vert="horz" lIns="91440" tIns="45720" rIns="91440" bIns="45720" rtlCol="0" anchor="b">
            <a:normAutofit/>
          </a:bodyPr>
          <a:lstStyle/>
          <a:p>
            <a:pPr algn="l"/>
            <a:r>
              <a:rPr lang="en-US" sz="4800" b="0" i="0" kern="1200" cap="none" baseline="0" dirty="0">
                <a:latin typeface="+mj-lt"/>
                <a:ea typeface="+mj-ea"/>
                <a:cs typeface="+mj-cs"/>
              </a:rPr>
              <a:t>MODULE ATTRIBUTES</a:t>
            </a:r>
            <a:endParaRPr lang="en-US" sz="48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1BFED079-E4D7-41F7-E037-EAF0AF8070BE}"/>
              </a:ext>
            </a:extLst>
          </p:cNvPr>
          <p:cNvSpPr>
            <a:spLocks noGrp="1"/>
          </p:cNvSpPr>
          <p:nvPr>
            <p:ph type="subTitle" idx="1"/>
          </p:nvPr>
        </p:nvSpPr>
        <p:spPr>
          <a:xfrm>
            <a:off x="332192" y="1964702"/>
            <a:ext cx="9269008" cy="1802965"/>
          </a:xfrm>
        </p:spPr>
        <p:txBody>
          <a:bodyPr vert="horz" lIns="91440" tIns="45720" rIns="91440" bIns="45720" rtlCol="0" anchor="t">
            <a:noAutofit/>
          </a:bodyPr>
          <a:lstStyle/>
          <a:p>
            <a:pPr marL="57150" marR="0" lvl="0" algn="l">
              <a:spcBef>
                <a:spcPts val="0"/>
              </a:spcBef>
              <a:spcAft>
                <a:spcPts val="600"/>
              </a:spcAft>
              <a:buClr>
                <a:schemeClr val="dk1"/>
              </a:buClr>
              <a:buSzPts val="3200"/>
            </a:pPr>
            <a:r>
              <a:rPr lang="en-US" dirty="0">
                <a:solidFill>
                  <a:schemeClr val="tx1"/>
                </a:solidFill>
                <a:sym typeface="Montserrat"/>
              </a:rPr>
              <a:t>Python module has its attributes that describes it. Attributes perform some tasks or contain some information about the module</a:t>
            </a:r>
          </a:p>
        </p:txBody>
      </p:sp>
    </p:spTree>
    <p:extLst>
      <p:ext uri="{BB962C8B-B14F-4D97-AF65-F5344CB8AC3E}">
        <p14:creationId xmlns:p14="http://schemas.microsoft.com/office/powerpoint/2010/main" val="3518796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6657715" y="467271"/>
            <a:ext cx="4195674" cy="2052522"/>
          </a:xfrm>
        </p:spPr>
        <p:txBody>
          <a:bodyPr vert="horz" lIns="91440" tIns="45720" rIns="91440" bIns="45720" rtlCol="0" anchor="b">
            <a:normAutofit/>
          </a:bodyPr>
          <a:lstStyle/>
          <a:p>
            <a:pPr algn="l"/>
            <a:r>
              <a:rPr lang="en-US" sz="4800" b="1" kern="1200" cap="all" spc="400">
                <a:solidFill>
                  <a:schemeClr val="tx1"/>
                </a:solidFill>
                <a:latin typeface="+mj-lt"/>
                <a:ea typeface="+mj-ea"/>
                <a:cs typeface="+mj-cs"/>
              </a:rPr>
              <a:t>Agenda-WW01D19</a:t>
            </a:r>
            <a:endParaRPr lang="en-US" sz="4800" kern="1200">
              <a:solidFill>
                <a:schemeClr val="tx1"/>
              </a:solidFill>
              <a:latin typeface="+mj-lt"/>
              <a:ea typeface="+mj-ea"/>
              <a:cs typeface="+mj-cs"/>
            </a:endParaRPr>
          </a:p>
        </p:txBody>
      </p:sp>
      <p:sp>
        <p:nvSpPr>
          <p:cNvPr id="20" name="Oval 19">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2" name="!!plus graphic">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4" name="!!circle graphic">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26" name="!!dot graphic">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126</a:t>
            </a:fld>
            <a:endParaRPr lang="en-US">
              <a:solidFill>
                <a:schemeClr val="accent2"/>
              </a:solidFill>
            </a:endParaRPr>
          </a:p>
        </p:txBody>
      </p:sp>
      <p:cxnSp>
        <p:nvCxnSpPr>
          <p:cNvPr id="28" name="!!Straight Connector">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508209849"/>
              </p:ext>
            </p:extLst>
          </p:nvPr>
        </p:nvGraphicFramePr>
        <p:xfrm>
          <a:off x="6657715" y="2990818"/>
          <a:ext cx="4195673" cy="2913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19668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6100" kern="1200">
                <a:latin typeface="+mj-lt"/>
                <a:ea typeface="+mj-ea"/>
                <a:cs typeface="+mj-cs"/>
                <a:sym typeface="Montserrat"/>
              </a:rPr>
              <a:t>Os module</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lvl="0" indent="-228600" algn="l">
              <a:spcBef>
                <a:spcPts val="1200"/>
              </a:spcBef>
              <a:spcAft>
                <a:spcPts val="0"/>
              </a:spcAft>
              <a:buFont typeface="Arial" panose="020B0604020202020204" pitchFamily="34" charset="0"/>
              <a:buChar char="•"/>
            </a:pPr>
            <a:r>
              <a:rPr lang="en-US" sz="1800" dirty="0" err="1">
                <a:solidFill>
                  <a:schemeClr val="tx1"/>
                </a:solidFill>
                <a:sym typeface="Montserrat"/>
              </a:rPr>
              <a:t>os.getcwd</a:t>
            </a:r>
            <a:r>
              <a:rPr lang="en-US" sz="1800" dirty="0">
                <a:solidFill>
                  <a:schemeClr val="tx1"/>
                </a:solidFill>
                <a:sym typeface="Montserrat"/>
              </a:rPr>
              <a:t>()</a:t>
            </a:r>
          </a:p>
          <a:p>
            <a:pPr lvl="0" indent="-228600" algn="l">
              <a:spcBef>
                <a:spcPts val="1200"/>
              </a:spcBef>
              <a:spcAft>
                <a:spcPts val="0"/>
              </a:spcAft>
              <a:buFont typeface="Arial" panose="020B0604020202020204" pitchFamily="34" charset="0"/>
              <a:buChar char="•"/>
            </a:pPr>
            <a:r>
              <a:rPr lang="en-US" sz="1800" dirty="0" err="1">
                <a:solidFill>
                  <a:schemeClr val="tx1"/>
                </a:solidFill>
                <a:sym typeface="Montserrat"/>
              </a:rPr>
              <a:t>os.mkdir</a:t>
            </a:r>
            <a:r>
              <a:rPr lang="en-US" sz="1800" dirty="0">
                <a:solidFill>
                  <a:schemeClr val="tx1"/>
                </a:solidFill>
                <a:sym typeface="Montserrat"/>
              </a:rPr>
              <a:t>()</a:t>
            </a:r>
          </a:p>
          <a:p>
            <a:pPr lvl="0" indent="-228600" algn="l">
              <a:spcBef>
                <a:spcPts val="1200"/>
              </a:spcBef>
              <a:spcAft>
                <a:spcPts val="0"/>
              </a:spcAft>
              <a:buFont typeface="Arial" panose="020B0604020202020204" pitchFamily="34" charset="0"/>
              <a:buChar char="•"/>
            </a:pPr>
            <a:r>
              <a:rPr lang="en-US" sz="1800" dirty="0" err="1">
                <a:solidFill>
                  <a:schemeClr val="tx1"/>
                </a:solidFill>
                <a:sym typeface="Montserrat"/>
              </a:rPr>
              <a:t>os.chdir</a:t>
            </a:r>
            <a:r>
              <a:rPr lang="en-US" sz="1800" dirty="0">
                <a:solidFill>
                  <a:schemeClr val="tx1"/>
                </a:solidFill>
                <a:sym typeface="Montserrat"/>
              </a:rPr>
              <a:t>()</a:t>
            </a:r>
          </a:p>
          <a:p>
            <a:pPr lvl="0" indent="-228600" algn="l">
              <a:spcBef>
                <a:spcPts val="1200"/>
              </a:spcBef>
              <a:spcAft>
                <a:spcPts val="0"/>
              </a:spcAft>
              <a:buFont typeface="Arial" panose="020B0604020202020204" pitchFamily="34" charset="0"/>
              <a:buChar char="•"/>
            </a:pPr>
            <a:r>
              <a:rPr lang="en-US" sz="1800" dirty="0" err="1">
                <a:solidFill>
                  <a:schemeClr val="tx1"/>
                </a:solidFill>
                <a:sym typeface="Montserrat"/>
              </a:rPr>
              <a:t>os.remove</a:t>
            </a:r>
            <a:r>
              <a:rPr lang="en-US" sz="1800" dirty="0">
                <a:solidFill>
                  <a:schemeClr val="tx1"/>
                </a:solidFill>
                <a:sym typeface="Montserrat"/>
              </a:rPr>
              <a:t>()</a:t>
            </a:r>
          </a:p>
          <a:p>
            <a:pPr lvl="0" indent="-228600" algn="l">
              <a:spcBef>
                <a:spcPts val="1200"/>
              </a:spcBef>
              <a:spcAft>
                <a:spcPts val="0"/>
              </a:spcAft>
              <a:buFont typeface="Arial" panose="020B0604020202020204" pitchFamily="34" charset="0"/>
              <a:buChar char="•"/>
            </a:pPr>
            <a:r>
              <a:rPr lang="en-US" sz="1800" dirty="0" err="1">
                <a:solidFill>
                  <a:schemeClr val="tx1"/>
                </a:solidFill>
                <a:sym typeface="Montserrat"/>
              </a:rPr>
              <a:t>os.rmdir</a:t>
            </a:r>
            <a:r>
              <a:rPr lang="en-US" sz="1800" dirty="0">
                <a:solidFill>
                  <a:schemeClr val="tx1"/>
                </a:solidFill>
                <a:sym typeface="Montserrat"/>
              </a:rPr>
              <a:t>()</a:t>
            </a:r>
          </a:p>
          <a:p>
            <a:pPr lvl="0" indent="-228600" algn="l">
              <a:spcBef>
                <a:spcPts val="1200"/>
              </a:spcBef>
              <a:spcAft>
                <a:spcPts val="0"/>
              </a:spcAft>
              <a:buFont typeface="Arial" panose="020B0604020202020204" pitchFamily="34" charset="0"/>
              <a:buChar char="•"/>
            </a:pPr>
            <a:endParaRPr lang="en-US" sz="1800" dirty="0">
              <a:solidFill>
                <a:schemeClr val="tx1"/>
              </a:solidFill>
              <a:sym typeface="Montserrat"/>
            </a:endParaRPr>
          </a:p>
          <a:p>
            <a:pPr lvl="0" indent="-228600" algn="l">
              <a:spcBef>
                <a:spcPts val="1200"/>
              </a:spcBef>
              <a:spcAft>
                <a:spcPts val="0"/>
              </a:spcAft>
              <a:buFont typeface="Arial" panose="020B0604020202020204" pitchFamily="34" charset="0"/>
              <a:buChar char="•"/>
            </a:pPr>
            <a:endParaRPr lang="en-US" sz="18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616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235572" y="165749"/>
            <a:ext cx="5500766" cy="1716255"/>
          </a:xfrm>
        </p:spPr>
        <p:txBody>
          <a:bodyPr vert="horz" lIns="91440" tIns="45720" rIns="91440" bIns="45720" rtlCol="0" anchor="b">
            <a:normAutofit/>
          </a:bodyPr>
          <a:lstStyle/>
          <a:p>
            <a:pPr marL="0" lvl="0" indent="0" algn="l">
              <a:spcAft>
                <a:spcPts val="0"/>
              </a:spcAft>
            </a:pPr>
            <a:r>
              <a:rPr lang="en-US" sz="5400" kern="1200" dirty="0">
                <a:solidFill>
                  <a:schemeClr val="tx1"/>
                </a:solidFill>
                <a:latin typeface="+mj-lt"/>
                <a:ea typeface="+mj-ea"/>
                <a:cs typeface="+mj-cs"/>
                <a:sym typeface="Montserrat"/>
              </a:rPr>
              <a:t>File Handling</a:t>
            </a:r>
          </a:p>
        </p:txBody>
      </p:sp>
      <p:sp>
        <p:nvSpPr>
          <p:cNvPr id="29" name="Rectangle 28">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412091" y="2156555"/>
            <a:ext cx="5174071" cy="3710427"/>
          </a:xfrm>
        </p:spPr>
        <p:txBody>
          <a:bodyPr vert="horz" lIns="91440" tIns="45720" rIns="91440" bIns="45720" rtlCol="0" anchor="t">
            <a:normAutofit/>
          </a:bodyPr>
          <a:lstStyle/>
          <a:p>
            <a:pPr lvl="0" algn="l">
              <a:spcBef>
                <a:spcPts val="1200"/>
              </a:spcBef>
              <a:spcAft>
                <a:spcPts val="0"/>
              </a:spcAft>
            </a:pPr>
            <a:r>
              <a:rPr lang="en-US" sz="1800" dirty="0">
                <a:solidFill>
                  <a:schemeClr val="tx1"/>
                </a:solidFill>
                <a:sym typeface="Montserrat"/>
              </a:rPr>
              <a:t>There are 5 Major operations that can be performed on a file are:</a:t>
            </a:r>
          </a:p>
          <a:p>
            <a:pPr marL="457200" lvl="0" indent="-228600" algn="l">
              <a:spcBef>
                <a:spcPts val="120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Creation of File</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Opening an existing file</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Reading data from a file</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Writing data in a file</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Closing a file</a:t>
            </a:r>
          </a:p>
          <a:p>
            <a:pPr marL="0" lvl="0" indent="-228600" algn="l">
              <a:spcBef>
                <a:spcPts val="1200"/>
              </a:spcBef>
              <a:spcAft>
                <a:spcPts val="0"/>
              </a:spcAft>
              <a:buFont typeface="Arial" panose="020B0604020202020204" pitchFamily="34" charset="0"/>
              <a:buChar char="•"/>
            </a:pPr>
            <a:r>
              <a:rPr lang="en-US" sz="1800" dirty="0">
                <a:solidFill>
                  <a:schemeClr val="tx1"/>
                </a:solidFill>
                <a:sym typeface="Montserrat"/>
              </a:rPr>
              <a:t>Python too support file handling and allow users to handle files i.e., to read and write files, along with many other file handling, to operate on files.</a:t>
            </a:r>
          </a:p>
          <a:p>
            <a:pPr marL="0" lvl="0" indent="-228600" algn="l">
              <a:spcBef>
                <a:spcPts val="1200"/>
              </a:spcBef>
              <a:spcAft>
                <a:spcPts val="1200"/>
              </a:spcAft>
              <a:buFont typeface="Arial" panose="020B0604020202020204" pitchFamily="34" charset="0"/>
              <a:buChar char="•"/>
            </a:pPr>
            <a:r>
              <a:rPr lang="en-US" sz="1800" b="1" dirty="0">
                <a:solidFill>
                  <a:schemeClr val="tx1"/>
                </a:solidFill>
                <a:sym typeface="Montserrat"/>
              </a:rPr>
              <a:t>Syntax : </a:t>
            </a:r>
            <a:r>
              <a:rPr lang="en-US" sz="1800" dirty="0">
                <a:solidFill>
                  <a:schemeClr val="tx1"/>
                </a:solidFill>
                <a:sym typeface="Montserrat"/>
              </a:rPr>
              <a:t>open(filename, mode)</a:t>
            </a:r>
          </a:p>
        </p:txBody>
      </p:sp>
      <p:cxnSp>
        <p:nvCxnSpPr>
          <p:cNvPr id="31" name="Straight Connector 30">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911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15890" y="817914"/>
            <a:ext cx="6155988" cy="1182927"/>
          </a:xfrm>
        </p:spPr>
        <p:txBody>
          <a:bodyPr vert="horz" lIns="91440" tIns="45720" rIns="91440" bIns="45720" rtlCol="0" anchor="b">
            <a:normAutofit/>
          </a:bodyPr>
          <a:lstStyle/>
          <a:p>
            <a:pPr marL="0" lvl="0" indent="0" algn="l">
              <a:spcAft>
                <a:spcPts val="0"/>
              </a:spcAft>
            </a:pPr>
            <a:r>
              <a:rPr lang="en-US" sz="5000" kern="1200" dirty="0">
                <a:solidFill>
                  <a:schemeClr val="tx1"/>
                </a:solidFill>
                <a:latin typeface="+mj-lt"/>
                <a:ea typeface="+mj-ea"/>
                <a:cs typeface="+mj-cs"/>
                <a:sym typeface="Montserrat"/>
              </a:rPr>
              <a:t>File OPERATIONS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5" y="2281066"/>
            <a:ext cx="6586069" cy="3892723"/>
          </a:xfrm>
        </p:spPr>
        <p:txBody>
          <a:bodyPr vert="horz" lIns="91440" tIns="45720" rIns="91440" bIns="45720" rtlCol="0" anchor="t">
            <a:normAutofit/>
          </a:bodyPr>
          <a:lstStyle/>
          <a:p>
            <a:pPr marL="0" lvl="0" indent="-228600" algn="l">
              <a:spcBef>
                <a:spcPts val="0"/>
              </a:spcBef>
              <a:spcAft>
                <a:spcPts val="0"/>
              </a:spcAft>
              <a:buFont typeface="Arial" panose="020B0604020202020204" pitchFamily="34" charset="0"/>
              <a:buChar char="•"/>
            </a:pPr>
            <a:r>
              <a:rPr lang="en-US" sz="1800" dirty="0">
                <a:solidFill>
                  <a:schemeClr val="tx1"/>
                </a:solidFill>
                <a:sym typeface="Montserrat"/>
              </a:rPr>
              <a:t>File Handling</a:t>
            </a:r>
          </a:p>
          <a:p>
            <a:pPr marL="457200" lvl="0" indent="-228600" algn="l">
              <a:spcBef>
                <a:spcPts val="1200"/>
              </a:spcBef>
              <a:spcAft>
                <a:spcPts val="0"/>
              </a:spcAft>
              <a:buFont typeface="Arial" panose="020B0604020202020204" pitchFamily="34" charset="0"/>
              <a:buChar char="•"/>
            </a:pPr>
            <a:r>
              <a:rPr lang="en-US" sz="1800" b="1" dirty="0">
                <a:solidFill>
                  <a:schemeClr val="tx1"/>
                </a:solidFill>
                <a:sym typeface="Montserrat"/>
              </a:rPr>
              <a:t>Mode for opening a file</a:t>
            </a:r>
            <a:r>
              <a:rPr lang="en-US" sz="1800" dirty="0">
                <a:solidFill>
                  <a:schemeClr val="tx1"/>
                </a:solidFill>
                <a:sym typeface="Montserrat"/>
              </a:rPr>
              <a:t>: </a:t>
            </a:r>
          </a:p>
          <a:p>
            <a:pPr marL="457200" lvl="0" indent="-228600" algn="l">
              <a:spcBef>
                <a:spcPts val="120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“r”, for reading.</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“w”, for writing</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“a”, for appending</a:t>
            </a:r>
          </a:p>
          <a:p>
            <a:pPr marL="457200" lvl="0" indent="-228600" algn="l">
              <a:spcBef>
                <a:spcPts val="0"/>
              </a:spcBef>
              <a:spcAft>
                <a:spcPts val="0"/>
              </a:spcAft>
              <a:buClr>
                <a:srgbClr val="073763"/>
              </a:buClr>
              <a:buSzPts val="1800"/>
              <a:buFont typeface="Arial" panose="020B0604020202020204" pitchFamily="34" charset="0"/>
              <a:buChar char="•"/>
            </a:pPr>
            <a:r>
              <a:rPr lang="en-US" sz="1800" dirty="0">
                <a:solidFill>
                  <a:schemeClr val="tx1"/>
                </a:solidFill>
                <a:sym typeface="Montserrat"/>
              </a:rPr>
              <a:t>“r+”, for reading and writing</a:t>
            </a:r>
          </a:p>
          <a:p>
            <a:pPr marL="0" lvl="0" indent="-228600" algn="l">
              <a:spcBef>
                <a:spcPts val="1200"/>
              </a:spcBef>
              <a:spcAft>
                <a:spcPts val="0"/>
              </a:spcAft>
              <a:buFont typeface="Arial" panose="020B0604020202020204" pitchFamily="34" charset="0"/>
              <a:buChar char="•"/>
            </a:pPr>
            <a:endParaRPr lang="en-US" sz="1800" dirty="0">
              <a:solidFill>
                <a:schemeClr val="tx1"/>
              </a:solidFill>
              <a:sym typeface="Montserrat"/>
            </a:endParaRPr>
          </a:p>
          <a:p>
            <a:pPr marL="0" lvl="0" indent="-228600" algn="l">
              <a:spcBef>
                <a:spcPts val="1200"/>
              </a:spcBef>
              <a:spcAft>
                <a:spcPts val="0"/>
              </a:spcAft>
              <a:buFont typeface="Arial" panose="020B0604020202020204" pitchFamily="34" charset="0"/>
              <a:buChar char="•"/>
            </a:pPr>
            <a:r>
              <a:rPr lang="en-US" sz="1800" b="1" dirty="0">
                <a:solidFill>
                  <a:schemeClr val="tx1"/>
                </a:solidFill>
                <a:sym typeface="Montserrat"/>
              </a:rPr>
              <a:t>Create File:</a:t>
            </a:r>
          </a:p>
          <a:p>
            <a:pPr marL="228600" lvl="1" algn="l">
              <a:spcBef>
                <a:spcPts val="1200"/>
              </a:spcBef>
            </a:pPr>
            <a:r>
              <a:rPr lang="en-US" sz="1800" dirty="0">
                <a:solidFill>
                  <a:schemeClr val="tx1"/>
                </a:solidFill>
                <a:sym typeface="Montserrat"/>
              </a:rPr>
              <a:t>	file = open(‘filename’, ‘w’)</a:t>
            </a:r>
          </a:p>
          <a:p>
            <a:pPr marL="228600" lvl="1" algn="l">
              <a:spcBef>
                <a:spcPts val="1200"/>
              </a:spcBef>
            </a:pPr>
            <a:r>
              <a:rPr lang="en-US" sz="1800" dirty="0">
                <a:solidFill>
                  <a:schemeClr val="tx1"/>
                </a:solidFill>
                <a:sym typeface="Montserrat"/>
              </a:rPr>
              <a:t>	</a:t>
            </a:r>
            <a:r>
              <a:rPr lang="en-US" sz="1800" dirty="0" err="1">
                <a:solidFill>
                  <a:schemeClr val="tx1"/>
                </a:solidFill>
                <a:sym typeface="Montserrat"/>
              </a:rPr>
              <a:t>file.write</a:t>
            </a:r>
            <a:r>
              <a:rPr lang="en-US" sz="1800" dirty="0">
                <a:solidFill>
                  <a:schemeClr val="tx1"/>
                </a:solidFill>
                <a:sym typeface="Montserrat"/>
              </a:rPr>
              <a:t>(data)</a:t>
            </a:r>
          </a:p>
          <a:p>
            <a:pPr marL="228600" lvl="1" algn="l">
              <a:spcBef>
                <a:spcPts val="1200"/>
              </a:spcBef>
              <a:spcAft>
                <a:spcPts val="1200"/>
              </a:spcAft>
            </a:pPr>
            <a:r>
              <a:rPr lang="en-US" sz="1800" dirty="0">
                <a:solidFill>
                  <a:schemeClr val="tx1"/>
                </a:solidFill>
                <a:sym typeface="Montserrat"/>
              </a:rPr>
              <a:t>	</a:t>
            </a:r>
            <a:r>
              <a:rPr lang="en-US" sz="1800" dirty="0" err="1">
                <a:solidFill>
                  <a:schemeClr val="tx1"/>
                </a:solidFill>
                <a:sym typeface="Montserrat"/>
              </a:rPr>
              <a:t>file.close</a:t>
            </a:r>
            <a:r>
              <a:rPr lang="en-US" sz="1800" dirty="0">
                <a:solidFill>
                  <a:schemeClr val="tx1"/>
                </a:solidFill>
                <a:sym typeface="Montserrat"/>
              </a:rPr>
              <a:t>()</a:t>
            </a: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541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xmlns="" id="{7EE0A6B3-EB7E-45AA-ADB6-138489E0CD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a:extLst>
              <a:ext uri="{FF2B5EF4-FFF2-40B4-BE49-F238E27FC236}">
                <a16:creationId xmlns:a16="http://schemas.microsoft.com/office/drawing/2014/main" xmlns="" id="{0C0EA1AB-DC8C-4976-9474-9313A673D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duotone>
              <a:schemeClr val="accent1">
                <a:shade val="45000"/>
                <a:satMod val="135000"/>
              </a:schemeClr>
              <a:prstClr val="white"/>
            </a:duotone>
            <a:alphaModFix amt="35000"/>
          </a:blip>
          <a:srcRect t="13086" b="30664"/>
          <a:stretch/>
        </p:blipFill>
        <p:spPr>
          <a:xfrm>
            <a:off x="20" y="-8877"/>
            <a:ext cx="12191980" cy="6858000"/>
          </a:xfrm>
          <a:prstGeom prst="rect">
            <a:avLst/>
          </a:prstGeom>
        </p:spPr>
      </p:pic>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1188069" y="381935"/>
            <a:ext cx="5366040" cy="2344840"/>
          </a:xfrm>
        </p:spPr>
        <p:txBody>
          <a:bodyPr vert="horz" lIns="91440" tIns="45720" rIns="91440" bIns="45720" rtlCol="0" anchor="b">
            <a:normAutofit/>
          </a:bodyPr>
          <a:lstStyle/>
          <a:p>
            <a:pPr algn="l"/>
            <a:r>
              <a:rPr lang="en-US" sz="7200" b="1" kern="1200" cap="all" spc="400" dirty="0">
                <a:solidFill>
                  <a:srgbClr val="FFFFFF"/>
                </a:solidFill>
                <a:latin typeface="+mj-lt"/>
                <a:ea typeface="+mj-ea"/>
                <a:cs typeface="+mj-cs"/>
              </a:rPr>
              <a:t>Agenda-WW01D03</a:t>
            </a:r>
            <a:endParaRPr lang="en-US" sz="7200" kern="1200" dirty="0">
              <a:solidFill>
                <a:srgbClr val="FFFFFF"/>
              </a:solidFill>
              <a:latin typeface="+mj-lt"/>
              <a:ea typeface="+mj-ea"/>
              <a:cs typeface="+mj-cs"/>
            </a:endParaRPr>
          </a:p>
        </p:txBody>
      </p:sp>
      <p:sp>
        <p:nvSpPr>
          <p:cNvPr id="22"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4"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8" name="Straight Connector">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13</a:t>
            </a:fld>
            <a:endParaRPr lang="en-US">
              <a:solidFill>
                <a:srgbClr val="FFFFFF"/>
              </a:solidFill>
            </a:endParaRPr>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667865564"/>
              </p:ext>
            </p:extLst>
          </p:nvPr>
        </p:nvGraphicFramePr>
        <p:xfrm>
          <a:off x="1188069" y="3175552"/>
          <a:ext cx="5366041" cy="2809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9481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30C0765-5A38-4A34-880C-9CC4C2E14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6103" y="437667"/>
            <a:ext cx="6949011" cy="1358051"/>
          </a:xfrm>
        </p:spPr>
        <p:txBody>
          <a:bodyPr vert="horz" lIns="91440" tIns="45720" rIns="91440" bIns="45720" rtlCol="0" anchor="b">
            <a:normAutofit fontScale="90000"/>
          </a:bodyPr>
          <a:lstStyle/>
          <a:p>
            <a:pPr marL="0" lvl="0" indent="0" algn="l">
              <a:spcAft>
                <a:spcPts val="0"/>
              </a:spcAft>
            </a:pPr>
            <a:r>
              <a:rPr lang="en-US" kern="1200" dirty="0">
                <a:solidFill>
                  <a:schemeClr val="tx1"/>
                </a:solidFill>
                <a:latin typeface="+mj-lt"/>
                <a:ea typeface="+mj-ea"/>
                <a:cs typeface="+mj-cs"/>
                <a:sym typeface="Montserrat"/>
              </a:rPr>
              <a:t>File OPERATIONS</a:t>
            </a:r>
          </a:p>
        </p:txBody>
      </p:sp>
      <p:sp>
        <p:nvSpPr>
          <p:cNvPr id="16" name="Graphic 15">
            <a:extLst>
              <a:ext uri="{FF2B5EF4-FFF2-40B4-BE49-F238E27FC236}">
                <a16:creationId xmlns:a16="http://schemas.microsoft.com/office/drawing/2014/main" xmlns="" id="{B7DA268A-F88C-4936-8401-97C8C98610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4">
            <a:extLst>
              <a:ext uri="{FF2B5EF4-FFF2-40B4-BE49-F238E27FC236}">
                <a16:creationId xmlns:a16="http://schemas.microsoft.com/office/drawing/2014/main" xmlns="" id="{2E48EAB8-CD1C-4BF5-A92C-BA11919E6E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0" name="Graphic 16">
            <a:extLst>
              <a:ext uri="{FF2B5EF4-FFF2-40B4-BE49-F238E27FC236}">
                <a16:creationId xmlns:a16="http://schemas.microsoft.com/office/drawing/2014/main" xmlns="" id="{F66F957D-AE64-4187-90D7-B24F1CC27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46103" y="2304661"/>
            <a:ext cx="6799724" cy="3680005"/>
          </a:xfrm>
        </p:spPr>
        <p:txBody>
          <a:bodyPr vert="horz" lIns="91440" tIns="45720" rIns="91440" bIns="45720" rtlCol="0" anchor="t">
            <a:normAutofit/>
          </a:bodyPr>
          <a:lstStyle/>
          <a:p>
            <a:pPr marL="0" lvl="0" indent="-228600" algn="l">
              <a:spcBef>
                <a:spcPts val="0"/>
              </a:spcBef>
              <a:spcAft>
                <a:spcPts val="0"/>
              </a:spcAft>
              <a:buFont typeface="Arial" panose="020B0604020202020204" pitchFamily="34" charset="0"/>
              <a:buChar char="•"/>
            </a:pPr>
            <a:r>
              <a:rPr lang="en-US" sz="1800" b="1" dirty="0">
                <a:solidFill>
                  <a:schemeClr val="tx1"/>
                </a:solidFill>
                <a:sym typeface="Montserrat"/>
              </a:rPr>
              <a:t>Read File:</a:t>
            </a:r>
          </a:p>
          <a:p>
            <a:pPr marL="228600" lvl="1" algn="l">
              <a:spcBef>
                <a:spcPts val="1200"/>
              </a:spcBef>
            </a:pPr>
            <a:r>
              <a:rPr lang="en-US" sz="1800" dirty="0">
                <a:solidFill>
                  <a:schemeClr val="tx1"/>
                </a:solidFill>
                <a:sym typeface="Montserrat"/>
              </a:rPr>
              <a:t>	file = open(‘</a:t>
            </a:r>
            <a:r>
              <a:rPr lang="en-US" sz="1800" dirty="0" err="1">
                <a:solidFill>
                  <a:schemeClr val="tx1"/>
                </a:solidFill>
                <a:sym typeface="Montserrat"/>
              </a:rPr>
              <a:t>fielname</a:t>
            </a:r>
            <a:r>
              <a:rPr lang="en-US" sz="1800" dirty="0">
                <a:solidFill>
                  <a:schemeClr val="tx1"/>
                </a:solidFill>
                <a:sym typeface="Montserrat"/>
              </a:rPr>
              <a:t>’, ‘r’)</a:t>
            </a:r>
          </a:p>
          <a:p>
            <a:pPr marL="228600" lvl="1" algn="l">
              <a:spcBef>
                <a:spcPts val="1200"/>
              </a:spcBef>
            </a:pPr>
            <a:r>
              <a:rPr lang="en-US" sz="1800" dirty="0">
                <a:solidFill>
                  <a:schemeClr val="tx1"/>
                </a:solidFill>
                <a:sym typeface="Montserrat"/>
              </a:rPr>
              <a:t>	print(</a:t>
            </a:r>
            <a:r>
              <a:rPr lang="en-US" sz="1800" dirty="0" err="1">
                <a:solidFill>
                  <a:schemeClr val="tx1"/>
                </a:solidFill>
                <a:sym typeface="Montserrat"/>
              </a:rPr>
              <a:t>file.read</a:t>
            </a:r>
            <a:r>
              <a:rPr lang="en-US" sz="1800" dirty="0">
                <a:solidFill>
                  <a:schemeClr val="tx1"/>
                </a:solidFill>
                <a:sym typeface="Montserrat"/>
              </a:rPr>
              <a:t>())</a:t>
            </a:r>
          </a:p>
          <a:p>
            <a:pPr marL="228600" lvl="1" algn="l">
              <a:spcBef>
                <a:spcPts val="1200"/>
              </a:spcBef>
            </a:pPr>
            <a:r>
              <a:rPr lang="en-US" sz="1800" dirty="0">
                <a:solidFill>
                  <a:schemeClr val="tx1"/>
                </a:solidFill>
                <a:sym typeface="Montserrat"/>
              </a:rPr>
              <a:t>	</a:t>
            </a:r>
            <a:r>
              <a:rPr lang="en-US" sz="1800" dirty="0" err="1">
                <a:solidFill>
                  <a:schemeClr val="tx1"/>
                </a:solidFill>
                <a:sym typeface="Montserrat"/>
              </a:rPr>
              <a:t>file.close</a:t>
            </a:r>
            <a:r>
              <a:rPr lang="en-US" sz="1800" dirty="0">
                <a:solidFill>
                  <a:schemeClr val="tx1"/>
                </a:solidFill>
                <a:sym typeface="Montserrat"/>
              </a:rPr>
              <a:t>()</a:t>
            </a:r>
          </a:p>
          <a:p>
            <a:pPr marL="228600" lvl="1" algn="l">
              <a:spcBef>
                <a:spcPts val="1200"/>
              </a:spcBef>
            </a:pPr>
            <a:endParaRPr lang="en-US" sz="1800" dirty="0">
              <a:solidFill>
                <a:schemeClr val="tx1"/>
              </a:solidFill>
              <a:sym typeface="Montserrat"/>
            </a:endParaRPr>
          </a:p>
          <a:p>
            <a:pPr marL="0" lvl="0" indent="-228600" algn="l">
              <a:spcBef>
                <a:spcPts val="1200"/>
              </a:spcBef>
              <a:spcAft>
                <a:spcPts val="0"/>
              </a:spcAft>
              <a:buFont typeface="Arial" panose="020B0604020202020204" pitchFamily="34" charset="0"/>
              <a:buChar char="•"/>
            </a:pPr>
            <a:r>
              <a:rPr lang="en-US" sz="1800" dirty="0">
                <a:solidFill>
                  <a:schemeClr val="tx1"/>
                </a:solidFill>
                <a:sym typeface="Montserrat"/>
              </a:rPr>
              <a:t> </a:t>
            </a:r>
            <a:r>
              <a:rPr lang="en-US" sz="1800" b="1" dirty="0">
                <a:solidFill>
                  <a:schemeClr val="tx1"/>
                </a:solidFill>
                <a:sym typeface="Montserrat"/>
              </a:rPr>
              <a:t>Append File:</a:t>
            </a:r>
          </a:p>
          <a:p>
            <a:pPr marL="228600" lvl="1" algn="l">
              <a:spcBef>
                <a:spcPts val="1200"/>
              </a:spcBef>
              <a:buClr>
                <a:schemeClr val="dk1"/>
              </a:buClr>
              <a:buSzPts val="1100"/>
            </a:pPr>
            <a:r>
              <a:rPr lang="en-US" sz="1800" dirty="0">
                <a:solidFill>
                  <a:schemeClr val="tx1"/>
                </a:solidFill>
                <a:sym typeface="Montserrat"/>
              </a:rPr>
              <a:t>	file = open(‘</a:t>
            </a:r>
            <a:r>
              <a:rPr lang="en-US" sz="1800" dirty="0" err="1">
                <a:solidFill>
                  <a:schemeClr val="tx1"/>
                </a:solidFill>
                <a:sym typeface="Montserrat"/>
              </a:rPr>
              <a:t>fielname</a:t>
            </a:r>
            <a:r>
              <a:rPr lang="en-US" sz="1800" dirty="0">
                <a:solidFill>
                  <a:schemeClr val="tx1"/>
                </a:solidFill>
                <a:sym typeface="Montserrat"/>
              </a:rPr>
              <a:t>’, ‘a’)</a:t>
            </a:r>
          </a:p>
          <a:p>
            <a:pPr marL="228600" lvl="1" algn="l">
              <a:spcBef>
                <a:spcPts val="1200"/>
              </a:spcBef>
              <a:buClr>
                <a:schemeClr val="dk1"/>
              </a:buClr>
              <a:buSzPts val="1100"/>
            </a:pPr>
            <a:r>
              <a:rPr lang="en-US" sz="1800" dirty="0">
                <a:solidFill>
                  <a:schemeClr val="tx1"/>
                </a:solidFill>
                <a:sym typeface="Montserrat"/>
              </a:rPr>
              <a:t>	</a:t>
            </a:r>
            <a:r>
              <a:rPr lang="en-US" sz="1800" dirty="0" err="1">
                <a:solidFill>
                  <a:schemeClr val="tx1"/>
                </a:solidFill>
                <a:sym typeface="Montserrat"/>
              </a:rPr>
              <a:t>file.write</a:t>
            </a:r>
            <a:r>
              <a:rPr lang="en-US" sz="1800" dirty="0">
                <a:solidFill>
                  <a:schemeClr val="tx1"/>
                </a:solidFill>
                <a:sym typeface="Montserrat"/>
              </a:rPr>
              <a:t>(data)</a:t>
            </a:r>
          </a:p>
          <a:p>
            <a:pPr marL="228600" lvl="1" algn="l">
              <a:spcBef>
                <a:spcPts val="1200"/>
              </a:spcBef>
              <a:buClr>
                <a:schemeClr val="dk1"/>
              </a:buClr>
              <a:buSzPts val="1100"/>
            </a:pPr>
            <a:r>
              <a:rPr lang="en-US" sz="1800" dirty="0">
                <a:solidFill>
                  <a:schemeClr val="tx1"/>
                </a:solidFill>
                <a:sym typeface="Montserrat"/>
              </a:rPr>
              <a:t>	</a:t>
            </a:r>
            <a:r>
              <a:rPr lang="en-US" sz="1800" dirty="0" err="1">
                <a:solidFill>
                  <a:schemeClr val="tx1"/>
                </a:solidFill>
                <a:sym typeface="Montserrat"/>
              </a:rPr>
              <a:t>file.close</a:t>
            </a:r>
            <a:r>
              <a:rPr lang="en-US" sz="1800" dirty="0">
                <a:solidFill>
                  <a:schemeClr val="tx1"/>
                </a:solidFill>
                <a:sym typeface="Montserrat"/>
              </a:rPr>
              <a:t>()</a:t>
            </a:r>
            <a:endParaRPr lang="en-US" sz="1800" b="1" dirty="0">
              <a:solidFill>
                <a:schemeClr val="tx1"/>
              </a:solidFill>
              <a:sym typeface="Montserrat"/>
            </a:endParaRPr>
          </a:p>
          <a:p>
            <a:pPr marL="0" lvl="0" indent="-228600" algn="l">
              <a:spcBef>
                <a:spcPts val="1200"/>
              </a:spcBef>
              <a:spcAft>
                <a:spcPts val="1200"/>
              </a:spcAft>
              <a:buFont typeface="Arial" panose="020B0604020202020204" pitchFamily="34" charset="0"/>
              <a:buChar char="•"/>
            </a:pPr>
            <a:endParaRPr lang="en-US" sz="1800" dirty="0">
              <a:solidFill>
                <a:schemeClr val="tx1"/>
              </a:solidFill>
              <a:sym typeface="Montserrat"/>
            </a:endParaRP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00212" y="1974962"/>
            <a:ext cx="4009703" cy="4009703"/>
          </a:xfrm>
          <a:prstGeom prst="rect">
            <a:avLst/>
          </a:prstGeom>
        </p:spPr>
      </p:pic>
      <p:cxnSp>
        <p:nvCxnSpPr>
          <p:cNvPr id="22" name="Straight Connector 2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947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10426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15890" y="876534"/>
            <a:ext cx="6155988" cy="1182927"/>
          </a:xfrm>
        </p:spPr>
        <p:txBody>
          <a:bodyPr vert="horz" lIns="91440" tIns="45720" rIns="91440" bIns="45720" rtlCol="0" anchor="b">
            <a:normAutofit/>
          </a:bodyPr>
          <a:lstStyle/>
          <a:p>
            <a:pPr marL="0" lvl="0" indent="0" algn="l">
              <a:spcAft>
                <a:spcPts val="0"/>
              </a:spcAft>
            </a:pPr>
            <a:r>
              <a:rPr lang="en-US" sz="5000" kern="1200" dirty="0">
                <a:solidFill>
                  <a:schemeClr val="tx1"/>
                </a:solidFill>
                <a:latin typeface="+mj-lt"/>
                <a:ea typeface="+mj-ea"/>
                <a:cs typeface="+mj-cs"/>
                <a:sym typeface="Montserrat"/>
              </a:rPr>
              <a:t>File OPERATIONS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5" y="2281066"/>
            <a:ext cx="6987281" cy="3892723"/>
          </a:xfrm>
        </p:spPr>
        <p:txBody>
          <a:bodyPr vert="horz" lIns="91440" tIns="45720" rIns="91440" bIns="45720" rtlCol="0" anchor="t">
            <a:normAutofit/>
          </a:bodyPr>
          <a:lstStyle/>
          <a:p>
            <a:pPr marL="0" lvl="0" indent="-228600" algn="l">
              <a:spcBef>
                <a:spcPts val="0"/>
              </a:spcBef>
              <a:spcAft>
                <a:spcPts val="0"/>
              </a:spcAft>
              <a:buFont typeface="Arial" panose="020B0604020202020204" pitchFamily="34" charset="0"/>
              <a:buChar char="•"/>
            </a:pPr>
            <a:r>
              <a:rPr lang="en-US" sz="1500" b="1" dirty="0">
                <a:solidFill>
                  <a:schemeClr val="tx1"/>
                </a:solidFill>
                <a:sym typeface="Montserrat"/>
              </a:rPr>
              <a:t>Using with() function:</a:t>
            </a:r>
          </a:p>
          <a:p>
            <a:pPr marL="0" lvl="0" indent="-228600" algn="l">
              <a:spcBef>
                <a:spcPts val="1200"/>
              </a:spcBef>
              <a:spcAft>
                <a:spcPts val="0"/>
              </a:spcAft>
              <a:buFont typeface="Arial" panose="020B0604020202020204" pitchFamily="34" charset="0"/>
              <a:buChar char="•"/>
            </a:pPr>
            <a:r>
              <a:rPr lang="en-US" sz="1500" b="1" dirty="0">
                <a:solidFill>
                  <a:schemeClr val="tx1"/>
                </a:solidFill>
                <a:sym typeface="Montserrat"/>
              </a:rPr>
              <a:t>code:</a:t>
            </a:r>
          </a:p>
          <a:p>
            <a:pPr marL="228600" lvl="1" algn="l">
              <a:spcBef>
                <a:spcPts val="1200"/>
              </a:spcBef>
            </a:pPr>
            <a:r>
              <a:rPr lang="en-US" sz="1500" dirty="0">
                <a:solidFill>
                  <a:schemeClr val="tx1"/>
                </a:solidFill>
                <a:sym typeface="Montserrat"/>
              </a:rPr>
              <a:t>with open(filename) as file:</a:t>
            </a:r>
          </a:p>
          <a:p>
            <a:pPr marL="228600" lvl="1" algn="l">
              <a:spcBef>
                <a:spcPts val="1200"/>
              </a:spcBef>
            </a:pPr>
            <a:r>
              <a:rPr lang="en-US" sz="1500" dirty="0">
                <a:sym typeface="Montserrat"/>
              </a:rPr>
              <a:t>	</a:t>
            </a:r>
            <a:r>
              <a:rPr lang="en-US" sz="1500" dirty="0">
                <a:solidFill>
                  <a:schemeClr val="tx1"/>
                </a:solidFill>
                <a:sym typeface="Montserrat"/>
              </a:rPr>
              <a:t>data = </a:t>
            </a:r>
            <a:r>
              <a:rPr lang="en-US" sz="1500" dirty="0" err="1">
                <a:solidFill>
                  <a:schemeClr val="tx1"/>
                </a:solidFill>
                <a:sym typeface="Montserrat"/>
              </a:rPr>
              <a:t>file.read</a:t>
            </a:r>
            <a:r>
              <a:rPr lang="en-US" sz="1500" dirty="0">
                <a:solidFill>
                  <a:schemeClr val="tx1"/>
                </a:solidFill>
                <a:sym typeface="Montserrat"/>
              </a:rPr>
              <a:t>()</a:t>
            </a:r>
          </a:p>
          <a:p>
            <a:pPr marL="228600" lvl="1" algn="l">
              <a:spcBef>
                <a:spcPts val="1200"/>
              </a:spcBef>
            </a:pPr>
            <a:r>
              <a:rPr lang="en-US" sz="1500" dirty="0">
                <a:solidFill>
                  <a:schemeClr val="tx1"/>
                </a:solidFill>
                <a:sym typeface="Montserrat"/>
              </a:rPr>
              <a:t>	print(data)</a:t>
            </a:r>
          </a:p>
          <a:p>
            <a:pPr marL="57150" indent="-285750" algn="l">
              <a:spcBef>
                <a:spcPts val="1200"/>
              </a:spcBef>
              <a:buFont typeface="Arial" panose="020B0604020202020204" pitchFamily="34" charset="0"/>
              <a:buChar char="•"/>
            </a:pPr>
            <a:r>
              <a:rPr lang="en-US" sz="1500" dirty="0">
                <a:solidFill>
                  <a:schemeClr val="tx1"/>
                </a:solidFill>
                <a:sym typeface="Montserrat"/>
              </a:rPr>
              <a:t>The advantage is that the file is properly closed after its suite finishes, even if an exception is raised at some point.</a:t>
            </a:r>
          </a:p>
          <a:p>
            <a:pPr marL="0" lvl="0" indent="-228600" algn="l">
              <a:spcBef>
                <a:spcPts val="1200"/>
              </a:spcBef>
              <a:spcAft>
                <a:spcPts val="0"/>
              </a:spcAft>
              <a:buFont typeface="Arial" panose="020B0604020202020204" pitchFamily="34" charset="0"/>
              <a:buChar char="•"/>
            </a:pPr>
            <a:r>
              <a:rPr lang="en-US" sz="1500" dirty="0">
                <a:solidFill>
                  <a:schemeClr val="tx1"/>
                </a:solidFill>
                <a:sym typeface="Montserrat"/>
              </a:rPr>
              <a:t>important function: </a:t>
            </a:r>
            <a:r>
              <a:rPr lang="en-US" sz="1500" dirty="0" err="1">
                <a:solidFill>
                  <a:schemeClr val="tx1"/>
                </a:solidFill>
                <a:sym typeface="Montserrat"/>
              </a:rPr>
              <a:t>readline</a:t>
            </a:r>
            <a:r>
              <a:rPr lang="en-US" sz="1500" dirty="0">
                <a:solidFill>
                  <a:schemeClr val="tx1"/>
                </a:solidFill>
                <a:sym typeface="Montserrat"/>
              </a:rPr>
              <a:t>(), write() etc.</a:t>
            </a:r>
          </a:p>
          <a:p>
            <a:pPr marL="0" lvl="0" indent="-228600" algn="l">
              <a:spcBef>
                <a:spcPts val="1200"/>
              </a:spcBef>
              <a:spcAft>
                <a:spcPts val="0"/>
              </a:spcAft>
              <a:buFont typeface="Arial" panose="020B0604020202020204" pitchFamily="34" charset="0"/>
              <a:buChar char="•"/>
            </a:pPr>
            <a:endParaRPr lang="en-US" sz="1500" dirty="0">
              <a:solidFill>
                <a:schemeClr val="tx1"/>
              </a:solidFill>
              <a:sym typeface="Montserrat"/>
            </a:endParaRPr>
          </a:p>
          <a:p>
            <a:pPr marL="0" lvl="0" indent="-228600" algn="l">
              <a:spcBef>
                <a:spcPts val="1200"/>
              </a:spcBef>
              <a:spcAft>
                <a:spcPts val="1200"/>
              </a:spcAft>
              <a:buFont typeface="Arial" panose="020B0604020202020204" pitchFamily="34" charset="0"/>
              <a:buChar char="•"/>
            </a:pPr>
            <a:r>
              <a:rPr lang="en-US" sz="1500" dirty="0">
                <a:solidFill>
                  <a:schemeClr val="tx1"/>
                </a:solidFill>
                <a:sym typeface="Montserrat"/>
              </a:rPr>
              <a:t>for more built-in functions visit here: </a:t>
            </a:r>
            <a:r>
              <a:rPr lang="en-US" sz="1500" u="sng" dirty="0">
                <a:solidFill>
                  <a:schemeClr val="tx1"/>
                </a:solidFill>
                <a:sym typeface="Montserrat"/>
                <a:hlinkClick r:id="rId2">
                  <a:extLst>
                    <a:ext uri="{A12FA001-AC4F-418D-AE19-62706E023703}">
                      <ahyp:hlinkClr xmlns:ahyp="http://schemas.microsoft.com/office/drawing/2018/hyperlinkcolor" xmlns="" val="tx"/>
                    </a:ext>
                  </a:extLst>
                </a:hlinkClick>
              </a:rPr>
              <a:t>https://docs.python.org/3/tutorial/inputoutput.html#reading-and-writing-files</a:t>
            </a:r>
            <a:endParaRPr lang="en-US" sz="1500" dirty="0">
              <a:solidFill>
                <a:schemeClr val="tx1"/>
              </a:solidFill>
              <a:sym typeface="Montserrat"/>
            </a:endParaRP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572653" y="1980885"/>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7272473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52665" y="962192"/>
            <a:ext cx="6155988" cy="1182927"/>
          </a:xfrm>
        </p:spPr>
        <p:txBody>
          <a:bodyPr vert="horz" lIns="91440" tIns="45720" rIns="91440" bIns="45720" rtlCol="0" anchor="b">
            <a:normAutofit/>
          </a:bodyPr>
          <a:lstStyle/>
          <a:p>
            <a:pPr marL="0" lvl="0" indent="0" algn="l">
              <a:spcAft>
                <a:spcPts val="0"/>
              </a:spcAft>
            </a:pPr>
            <a:r>
              <a:rPr lang="en-US" sz="5000" kern="1200" dirty="0">
                <a:solidFill>
                  <a:schemeClr val="tx1"/>
                </a:solidFill>
                <a:latin typeface="+mj-lt"/>
                <a:ea typeface="+mj-ea"/>
                <a:cs typeface="+mj-cs"/>
                <a:sym typeface="Montserrat"/>
              </a:rPr>
              <a:t>File OPERATIONS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98230" y="2278279"/>
            <a:ext cx="7276639" cy="4317253"/>
          </a:xfrm>
        </p:spPr>
        <p:txBody>
          <a:bodyPr vert="horz" lIns="91440" tIns="45720" rIns="91440" bIns="45720" rtlCol="0" anchor="t">
            <a:normAutofit/>
          </a:bodyPr>
          <a:lstStyle/>
          <a:p>
            <a:pPr marL="0" lvl="0" indent="-228600" algn="l">
              <a:spcBef>
                <a:spcPts val="0"/>
              </a:spcBef>
              <a:spcAft>
                <a:spcPts val="600"/>
              </a:spcAft>
              <a:buFont typeface="Arial" panose="020B0604020202020204" pitchFamily="34" charset="0"/>
              <a:buChar char="•"/>
            </a:pPr>
            <a:r>
              <a:rPr lang="en-US" sz="1200" b="1" dirty="0" err="1">
                <a:solidFill>
                  <a:schemeClr val="tx1"/>
                </a:solidFill>
                <a:sym typeface="Montserrat"/>
              </a:rPr>
              <a:t>readline</a:t>
            </a:r>
            <a:r>
              <a:rPr lang="en-US" sz="1200" b="1" dirty="0">
                <a:solidFill>
                  <a:schemeClr val="tx1"/>
                </a:solidFill>
                <a:sym typeface="Montserrat"/>
              </a:rPr>
              <a:t>(): </a:t>
            </a:r>
            <a:r>
              <a:rPr lang="en-US" sz="1200" dirty="0">
                <a:solidFill>
                  <a:schemeClr val="tx1"/>
                </a:solidFill>
                <a:sym typeface="Montserrat"/>
              </a:rPr>
              <a:t>It is used to read a single line from a file. When </a:t>
            </a:r>
            <a:r>
              <a:rPr lang="en-US" sz="1200" dirty="0" err="1">
                <a:solidFill>
                  <a:schemeClr val="tx1"/>
                </a:solidFill>
                <a:sym typeface="Montserrat"/>
              </a:rPr>
              <a:t>readline</a:t>
            </a:r>
            <a:r>
              <a:rPr lang="en-US" sz="1200" dirty="0">
                <a:solidFill>
                  <a:schemeClr val="tx1"/>
                </a:solidFill>
                <a:sym typeface="Montserrat"/>
              </a:rPr>
              <a:t>() is called repeatedly, it will read the file line by line until it reaches the end of the file.</a:t>
            </a:r>
          </a:p>
          <a:p>
            <a:pPr marL="228600" lvl="1" algn="l">
              <a:spcBef>
                <a:spcPts val="0"/>
              </a:spcBef>
              <a:spcAft>
                <a:spcPts val="600"/>
              </a:spcAft>
            </a:pPr>
            <a:r>
              <a:rPr lang="en-US" sz="1200" dirty="0">
                <a:sym typeface="Montserrat"/>
              </a:rPr>
              <a:t>with open('myfile.txt', 'r') as f:</a:t>
            </a:r>
          </a:p>
          <a:p>
            <a:pPr marL="228600" lvl="1" algn="l">
              <a:spcBef>
                <a:spcPts val="0"/>
              </a:spcBef>
              <a:spcAft>
                <a:spcPts val="600"/>
              </a:spcAft>
            </a:pPr>
            <a:r>
              <a:rPr lang="en-US" sz="1200" dirty="0">
                <a:sym typeface="Montserrat"/>
              </a:rPr>
              <a:t>    line = </a:t>
            </a:r>
            <a:r>
              <a:rPr lang="en-US" sz="1200" dirty="0" err="1">
                <a:sym typeface="Montserrat"/>
              </a:rPr>
              <a:t>f.readline</a:t>
            </a:r>
            <a:r>
              <a:rPr lang="en-US" sz="1200" dirty="0">
                <a:sym typeface="Montserrat"/>
              </a:rPr>
              <a:t>()</a:t>
            </a:r>
          </a:p>
          <a:p>
            <a:pPr marL="228600" lvl="1" algn="l">
              <a:spcBef>
                <a:spcPts val="0"/>
              </a:spcBef>
              <a:spcAft>
                <a:spcPts val="600"/>
              </a:spcAft>
            </a:pPr>
            <a:r>
              <a:rPr lang="en-US" sz="1200" dirty="0">
                <a:sym typeface="Montserrat"/>
              </a:rPr>
              <a:t>    while line:</a:t>
            </a:r>
          </a:p>
          <a:p>
            <a:pPr marL="228600" lvl="1" algn="l">
              <a:spcBef>
                <a:spcPts val="0"/>
              </a:spcBef>
              <a:spcAft>
                <a:spcPts val="600"/>
              </a:spcAft>
            </a:pPr>
            <a:r>
              <a:rPr lang="en-US" sz="1200" dirty="0">
                <a:sym typeface="Montserrat"/>
              </a:rPr>
              <a:t>        print(line)</a:t>
            </a:r>
          </a:p>
          <a:p>
            <a:pPr marL="228600" lvl="1" algn="l">
              <a:spcBef>
                <a:spcPts val="0"/>
              </a:spcBef>
              <a:spcAft>
                <a:spcPts val="600"/>
              </a:spcAft>
            </a:pPr>
            <a:r>
              <a:rPr lang="en-US" sz="1200" dirty="0">
                <a:sym typeface="Montserrat"/>
              </a:rPr>
              <a:t>        line = </a:t>
            </a:r>
            <a:r>
              <a:rPr lang="en-US" sz="1200" dirty="0" err="1">
                <a:sym typeface="Montserrat"/>
              </a:rPr>
              <a:t>f.readline</a:t>
            </a:r>
            <a:r>
              <a:rPr lang="en-US" sz="1200" dirty="0">
                <a:sym typeface="Montserrat"/>
              </a:rPr>
              <a:t>()</a:t>
            </a:r>
          </a:p>
          <a:p>
            <a:pPr marL="228600" lvl="1" algn="l">
              <a:spcBef>
                <a:spcPts val="0"/>
              </a:spcBef>
              <a:spcAft>
                <a:spcPts val="600"/>
              </a:spcAft>
            </a:pPr>
            <a:endParaRPr lang="en-US" sz="1200" dirty="0">
              <a:sym typeface="Montserrat"/>
            </a:endParaRPr>
          </a:p>
          <a:p>
            <a:pPr marL="57150" indent="-285750" algn="l">
              <a:spcBef>
                <a:spcPts val="0"/>
              </a:spcBef>
              <a:spcAft>
                <a:spcPts val="600"/>
              </a:spcAft>
              <a:buFont typeface="Arial" panose="020B0604020202020204" pitchFamily="34" charset="0"/>
              <a:buChar char="•"/>
            </a:pPr>
            <a:r>
              <a:rPr lang="en-US" sz="1200" b="1" dirty="0" err="1">
                <a:solidFill>
                  <a:schemeClr val="tx1"/>
                </a:solidFill>
                <a:sym typeface="Montserrat"/>
              </a:rPr>
              <a:t>writeline</a:t>
            </a:r>
            <a:r>
              <a:rPr lang="en-US" sz="1200" b="1" dirty="0">
                <a:solidFill>
                  <a:schemeClr val="tx1"/>
                </a:solidFill>
                <a:sym typeface="Montserrat"/>
              </a:rPr>
              <a:t>() </a:t>
            </a:r>
            <a:r>
              <a:rPr lang="en-US" sz="1200" dirty="0">
                <a:solidFill>
                  <a:schemeClr val="tx1"/>
                </a:solidFill>
                <a:sym typeface="Montserrat"/>
              </a:rPr>
              <a:t>is not a built-in function in Python. Instead, you can use the write() function to write a string to a file, and then add a newline character (\n) to the end of the string to create a new line.</a:t>
            </a:r>
          </a:p>
          <a:p>
            <a:pPr algn="l">
              <a:spcBef>
                <a:spcPts val="0"/>
              </a:spcBef>
              <a:spcAft>
                <a:spcPts val="600"/>
              </a:spcAft>
            </a:pPr>
            <a:endParaRPr lang="en-US" sz="1200" dirty="0">
              <a:solidFill>
                <a:schemeClr val="tx1"/>
              </a:solidFill>
              <a:sym typeface="Montserrat"/>
            </a:endParaRPr>
          </a:p>
          <a:p>
            <a:pPr marL="228600" lvl="1" algn="l">
              <a:spcBef>
                <a:spcPts val="0"/>
              </a:spcBef>
              <a:spcAft>
                <a:spcPts val="600"/>
              </a:spcAft>
            </a:pPr>
            <a:r>
              <a:rPr lang="en-US" sz="1200" dirty="0">
                <a:solidFill>
                  <a:schemeClr val="tx1"/>
                </a:solidFill>
                <a:sym typeface="Montserrat"/>
              </a:rPr>
              <a:t>with open('myfile.txt', 'w') as f:</a:t>
            </a:r>
          </a:p>
          <a:p>
            <a:pPr marL="228600" lvl="1" algn="l">
              <a:spcBef>
                <a:spcPts val="0"/>
              </a:spcBef>
              <a:spcAft>
                <a:spcPts val="600"/>
              </a:spcAft>
            </a:pPr>
            <a:r>
              <a:rPr lang="en-US" sz="1200" dirty="0">
                <a:solidFill>
                  <a:schemeClr val="tx1"/>
                </a:solidFill>
                <a:sym typeface="Montserrat"/>
              </a:rPr>
              <a:t>   </a:t>
            </a:r>
            <a:r>
              <a:rPr lang="en-US" sz="1200" dirty="0" err="1">
                <a:solidFill>
                  <a:schemeClr val="tx1"/>
                </a:solidFill>
                <a:sym typeface="Montserrat"/>
              </a:rPr>
              <a:t>f.write</a:t>
            </a:r>
            <a:r>
              <a:rPr lang="en-US" sz="1200" dirty="0">
                <a:solidFill>
                  <a:schemeClr val="tx1"/>
                </a:solidFill>
                <a:sym typeface="Montserrat"/>
              </a:rPr>
              <a:t>('Line 1\n')</a:t>
            </a:r>
          </a:p>
          <a:p>
            <a:pPr marL="228600" lvl="1" algn="l">
              <a:spcBef>
                <a:spcPts val="0"/>
              </a:spcBef>
              <a:spcAft>
                <a:spcPts val="600"/>
              </a:spcAft>
            </a:pPr>
            <a:r>
              <a:rPr lang="en-US" sz="1200" dirty="0">
                <a:solidFill>
                  <a:schemeClr val="tx1"/>
                </a:solidFill>
                <a:sym typeface="Montserrat"/>
              </a:rPr>
              <a:t>    </a:t>
            </a:r>
            <a:r>
              <a:rPr lang="en-US" sz="1200" dirty="0" err="1">
                <a:solidFill>
                  <a:schemeClr val="tx1"/>
                </a:solidFill>
                <a:sym typeface="Montserrat"/>
              </a:rPr>
              <a:t>f.write</a:t>
            </a:r>
            <a:r>
              <a:rPr lang="en-US" sz="1200" dirty="0">
                <a:solidFill>
                  <a:schemeClr val="tx1"/>
                </a:solidFill>
                <a:sym typeface="Montserrat"/>
              </a:rPr>
              <a:t>('Line 2\n')</a:t>
            </a:r>
          </a:p>
          <a:p>
            <a:pPr marL="228600" lvl="1" algn="l">
              <a:spcBef>
                <a:spcPts val="0"/>
              </a:spcBef>
              <a:spcAft>
                <a:spcPts val="600"/>
              </a:spcAft>
            </a:pPr>
            <a:r>
              <a:rPr lang="en-US" sz="1200" dirty="0">
                <a:solidFill>
                  <a:schemeClr val="tx1"/>
                </a:solidFill>
                <a:sym typeface="Montserrat"/>
              </a:rPr>
              <a:t>    </a:t>
            </a:r>
            <a:r>
              <a:rPr lang="en-US" sz="1200" dirty="0" err="1">
                <a:solidFill>
                  <a:schemeClr val="tx1"/>
                </a:solidFill>
                <a:sym typeface="Montserrat"/>
              </a:rPr>
              <a:t>f.write</a:t>
            </a:r>
            <a:r>
              <a:rPr lang="en-US" sz="1200" dirty="0">
                <a:solidFill>
                  <a:schemeClr val="tx1"/>
                </a:solidFill>
                <a:sym typeface="Montserrat"/>
              </a:rPr>
              <a:t>('Line 3\n’)</a:t>
            </a:r>
          </a:p>
          <a:p>
            <a:pPr marL="228600" lvl="1" algn="l">
              <a:spcBef>
                <a:spcPts val="0"/>
              </a:spcBef>
              <a:spcAft>
                <a:spcPts val="600"/>
              </a:spcAft>
            </a:pPr>
            <a:endParaRPr lang="en-US" sz="1200" dirty="0">
              <a:solidFill>
                <a:schemeClr val="tx1"/>
              </a:solidFill>
              <a:sym typeface="Montserrat"/>
            </a:endParaRP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9299333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4" name="Rectangle 13">
            <a:extLst>
              <a:ext uri="{FF2B5EF4-FFF2-40B4-BE49-F238E27FC236}">
                <a16:creationId xmlns:a16="http://schemas.microsoft.com/office/drawing/2014/main" xmlns="" id="{330C0765-5A38-4A34-880C-9CC4C2E14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6103" y="679930"/>
            <a:ext cx="7041629" cy="1358051"/>
          </a:xfrm>
        </p:spPr>
        <p:txBody>
          <a:bodyPr vert="horz" lIns="91440" tIns="45720" rIns="91440" bIns="45720" rtlCol="0" anchor="b">
            <a:normAutofit/>
          </a:bodyPr>
          <a:lstStyle/>
          <a:p>
            <a:pPr marL="0" lvl="0" indent="0" algn="l">
              <a:spcAft>
                <a:spcPts val="0"/>
              </a:spcAft>
            </a:pPr>
            <a:r>
              <a:rPr lang="en-US" kern="1200" dirty="0">
                <a:solidFill>
                  <a:schemeClr val="tx1"/>
                </a:solidFill>
                <a:latin typeface="+mj-lt"/>
                <a:ea typeface="+mj-ea"/>
                <a:cs typeface="+mj-cs"/>
                <a:sym typeface="Montserrat"/>
              </a:rPr>
              <a:t>File OPERATIONS</a:t>
            </a:r>
          </a:p>
        </p:txBody>
      </p:sp>
      <p:sp>
        <p:nvSpPr>
          <p:cNvPr id="25" name="Graphic 15">
            <a:extLst>
              <a:ext uri="{FF2B5EF4-FFF2-40B4-BE49-F238E27FC236}">
                <a16:creationId xmlns:a16="http://schemas.microsoft.com/office/drawing/2014/main" xmlns="" id="{B7DA268A-F88C-4936-8401-97C8C98610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6" name="Graphic 14">
            <a:extLst>
              <a:ext uri="{FF2B5EF4-FFF2-40B4-BE49-F238E27FC236}">
                <a16:creationId xmlns:a16="http://schemas.microsoft.com/office/drawing/2014/main" xmlns="" id="{2E48EAB8-CD1C-4BF5-A92C-BA11919E6E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7" name="Graphic 16">
            <a:extLst>
              <a:ext uri="{FF2B5EF4-FFF2-40B4-BE49-F238E27FC236}">
                <a16:creationId xmlns:a16="http://schemas.microsoft.com/office/drawing/2014/main" xmlns="" id="{F66F957D-AE64-4187-90D7-B24F1CC27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80368" y="2394793"/>
            <a:ext cx="5908007" cy="2888627"/>
          </a:xfrm>
        </p:spPr>
        <p:txBody>
          <a:bodyPr vert="horz" lIns="91440" tIns="45720" rIns="91440" bIns="45720" rtlCol="0" anchor="t">
            <a:normAutofit fontScale="92500" lnSpcReduction="10000"/>
          </a:bodyPr>
          <a:lstStyle/>
          <a:p>
            <a:pPr marL="57150" indent="-285750" algn="l">
              <a:spcBef>
                <a:spcPts val="0"/>
              </a:spcBef>
              <a:spcAft>
                <a:spcPts val="600"/>
              </a:spcAft>
              <a:buFont typeface="Arial" panose="020B0604020202020204" pitchFamily="34" charset="0"/>
              <a:buChar char="•"/>
            </a:pPr>
            <a:r>
              <a:rPr lang="en-US" sz="1400" b="1" dirty="0" err="1">
                <a:solidFill>
                  <a:schemeClr val="tx1"/>
                </a:solidFill>
                <a:sym typeface="Montserrat"/>
              </a:rPr>
              <a:t>readlines</a:t>
            </a:r>
            <a:r>
              <a:rPr lang="en-US" sz="1400" b="1" dirty="0">
                <a:solidFill>
                  <a:schemeClr val="tx1"/>
                </a:solidFill>
                <a:sym typeface="Montserrat"/>
              </a:rPr>
              <a:t>() </a:t>
            </a:r>
            <a:r>
              <a:rPr lang="en-US" sz="1400" dirty="0">
                <a:solidFill>
                  <a:schemeClr val="tx1"/>
                </a:solidFill>
                <a:sym typeface="Montserrat"/>
              </a:rPr>
              <a:t>: T</a:t>
            </a:r>
            <a:r>
              <a:rPr lang="en-US" sz="1400" dirty="0">
                <a:solidFill>
                  <a:schemeClr val="tx1"/>
                </a:solidFill>
              </a:rPr>
              <a:t>o read all the lines of a file in a list</a:t>
            </a:r>
          </a:p>
          <a:p>
            <a:pPr marL="57150" indent="-285750" algn="l">
              <a:spcBef>
                <a:spcPts val="0"/>
              </a:spcBef>
              <a:spcAft>
                <a:spcPts val="600"/>
              </a:spcAft>
              <a:buFont typeface="Arial" panose="020B0604020202020204" pitchFamily="34" charset="0"/>
              <a:buChar char="•"/>
            </a:pPr>
            <a:endParaRPr lang="en-US" sz="1400" dirty="0">
              <a:solidFill>
                <a:schemeClr val="tx1"/>
              </a:solidFill>
            </a:endParaRPr>
          </a:p>
          <a:p>
            <a:pPr marL="228600" lvl="1" algn="l">
              <a:spcBef>
                <a:spcPts val="0"/>
              </a:spcBef>
              <a:spcAft>
                <a:spcPts val="600"/>
              </a:spcAft>
            </a:pPr>
            <a:r>
              <a:rPr lang="en-US" sz="1400" dirty="0">
                <a:solidFill>
                  <a:schemeClr val="tx1"/>
                </a:solidFill>
              </a:rPr>
              <a:t>with open('myfile.txt', 'w') as f:</a:t>
            </a:r>
          </a:p>
          <a:p>
            <a:pPr algn="l">
              <a:spcBef>
                <a:spcPts val="0"/>
              </a:spcBef>
              <a:spcAft>
                <a:spcPts val="600"/>
              </a:spcAft>
            </a:pPr>
            <a:r>
              <a:rPr lang="en-US" sz="1400" dirty="0">
                <a:solidFill>
                  <a:schemeClr val="tx1"/>
                </a:solidFill>
              </a:rPr>
              <a:t>	    </a:t>
            </a:r>
            <a:r>
              <a:rPr lang="en-US" sz="1400" dirty="0" err="1">
                <a:solidFill>
                  <a:schemeClr val="tx1"/>
                </a:solidFill>
              </a:rPr>
              <a:t>f.readlines</a:t>
            </a:r>
            <a:r>
              <a:rPr lang="en-US" sz="1400" dirty="0">
                <a:solidFill>
                  <a:schemeClr val="tx1"/>
                </a:solidFill>
              </a:rPr>
              <a:t>(lines)</a:t>
            </a:r>
          </a:p>
          <a:p>
            <a:pPr algn="l">
              <a:spcBef>
                <a:spcPts val="0"/>
              </a:spcBef>
              <a:spcAft>
                <a:spcPts val="600"/>
              </a:spcAft>
            </a:pPr>
            <a:endParaRPr lang="en-US" sz="1400" dirty="0">
              <a:solidFill>
                <a:schemeClr val="tx1"/>
              </a:solidFill>
            </a:endParaRPr>
          </a:p>
          <a:p>
            <a:pPr marL="57150" indent="-285750" algn="l">
              <a:spcBef>
                <a:spcPts val="0"/>
              </a:spcBef>
              <a:spcAft>
                <a:spcPts val="600"/>
              </a:spcAft>
              <a:buFont typeface="Arial" panose="020B0604020202020204" pitchFamily="34" charset="0"/>
              <a:buChar char="•"/>
            </a:pPr>
            <a:endParaRPr lang="en-US" sz="1400" dirty="0">
              <a:solidFill>
                <a:schemeClr val="tx1"/>
              </a:solidFill>
            </a:endParaRPr>
          </a:p>
          <a:p>
            <a:pPr marL="57150" indent="-285750" algn="l">
              <a:spcBef>
                <a:spcPts val="0"/>
              </a:spcBef>
              <a:spcAft>
                <a:spcPts val="600"/>
              </a:spcAft>
              <a:buFont typeface="Arial" panose="020B0604020202020204" pitchFamily="34" charset="0"/>
              <a:buChar char="•"/>
            </a:pPr>
            <a:r>
              <a:rPr lang="en-US" sz="1400" b="1" dirty="0" err="1">
                <a:solidFill>
                  <a:schemeClr val="tx1"/>
                </a:solidFill>
              </a:rPr>
              <a:t>writelines</a:t>
            </a:r>
            <a:r>
              <a:rPr lang="en-US" sz="1400" b="1" dirty="0">
                <a:solidFill>
                  <a:schemeClr val="tx1"/>
                </a:solidFill>
              </a:rPr>
              <a:t>() : </a:t>
            </a:r>
            <a:r>
              <a:rPr lang="en-US" sz="1400" dirty="0">
                <a:solidFill>
                  <a:schemeClr val="tx1"/>
                </a:solidFill>
              </a:rPr>
              <a:t>To write multiple lines to a file. It takes an iterable as an argument and writes each element of the iterable to the file.</a:t>
            </a:r>
          </a:p>
          <a:p>
            <a:pPr marL="228600" lvl="1" algn="l">
              <a:spcBef>
                <a:spcPts val="0"/>
              </a:spcBef>
              <a:spcAft>
                <a:spcPts val="600"/>
              </a:spcAft>
            </a:pPr>
            <a:endParaRPr lang="en-US" sz="1400" dirty="0">
              <a:solidFill>
                <a:schemeClr val="tx1"/>
              </a:solidFill>
            </a:endParaRPr>
          </a:p>
          <a:p>
            <a:pPr marL="228600" lvl="1" algn="l">
              <a:spcBef>
                <a:spcPts val="0"/>
              </a:spcBef>
              <a:spcAft>
                <a:spcPts val="600"/>
              </a:spcAft>
            </a:pPr>
            <a:r>
              <a:rPr lang="en-US" sz="1400" dirty="0">
                <a:solidFill>
                  <a:schemeClr val="tx1"/>
                </a:solidFill>
              </a:rPr>
              <a:t>lines = ['Line 1\n', 'Line 2\n', 'Line 3\n']</a:t>
            </a:r>
          </a:p>
          <a:p>
            <a:pPr marL="228600" lvl="1" algn="l">
              <a:spcBef>
                <a:spcPts val="0"/>
              </a:spcBef>
              <a:spcAft>
                <a:spcPts val="600"/>
              </a:spcAft>
            </a:pPr>
            <a:r>
              <a:rPr lang="en-US" sz="1400" dirty="0">
                <a:solidFill>
                  <a:schemeClr val="tx1"/>
                </a:solidFill>
              </a:rPr>
              <a:t>with open('myfile.txt', 'w') as f:</a:t>
            </a:r>
          </a:p>
          <a:p>
            <a:pPr algn="l">
              <a:spcBef>
                <a:spcPts val="0"/>
              </a:spcBef>
              <a:spcAft>
                <a:spcPts val="600"/>
              </a:spcAft>
            </a:pPr>
            <a:r>
              <a:rPr lang="en-US" sz="1400" dirty="0">
                <a:solidFill>
                  <a:schemeClr val="tx1"/>
                </a:solidFill>
              </a:rPr>
              <a:t>	    </a:t>
            </a:r>
            <a:r>
              <a:rPr lang="en-US" sz="1400" dirty="0" err="1">
                <a:solidFill>
                  <a:schemeClr val="tx1"/>
                </a:solidFill>
              </a:rPr>
              <a:t>f.writelines</a:t>
            </a:r>
            <a:r>
              <a:rPr lang="en-US" sz="1400" dirty="0">
                <a:solidFill>
                  <a:schemeClr val="tx1"/>
                </a:solidFill>
              </a:rPr>
              <a:t>(lines)</a:t>
            </a:r>
          </a:p>
          <a:p>
            <a:pPr marL="57150" indent="-285750" algn="l">
              <a:spcBef>
                <a:spcPts val="0"/>
              </a:spcBef>
              <a:spcAft>
                <a:spcPts val="600"/>
              </a:spcAft>
              <a:buFont typeface="Arial" panose="020B0604020202020204" pitchFamily="34" charset="0"/>
              <a:buChar char="•"/>
            </a:pPr>
            <a:endParaRPr lang="en-US" sz="1400" dirty="0">
              <a:solidFill>
                <a:schemeClr val="tx1"/>
              </a:solidFill>
            </a:endParaRPr>
          </a:p>
          <a:p>
            <a:pPr marL="57150" indent="-285750" algn="l">
              <a:spcBef>
                <a:spcPts val="0"/>
              </a:spcBef>
              <a:spcAft>
                <a:spcPts val="600"/>
              </a:spcAft>
              <a:buFont typeface="Arial" panose="020B0604020202020204" pitchFamily="34" charset="0"/>
              <a:buChar char="•"/>
            </a:pPr>
            <a:endParaRPr lang="en-US" sz="1400" dirty="0">
              <a:solidFill>
                <a:schemeClr val="tx1"/>
              </a:solidFill>
              <a:sym typeface="Montserrat"/>
            </a:endParaRP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00212" y="1974962"/>
            <a:ext cx="4009703" cy="4009703"/>
          </a:xfrm>
          <a:prstGeom prst="rect">
            <a:avLst/>
          </a:prstGeom>
        </p:spPr>
      </p:pic>
      <p:cxnSp>
        <p:nvCxnSpPr>
          <p:cNvPr id="22" name="Straight Connector 2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209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WW01D20</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135</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084257078"/>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92693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006494" y="512235"/>
            <a:ext cx="5469616" cy="1716255"/>
          </a:xfrm>
        </p:spPr>
        <p:txBody>
          <a:bodyPr vert="horz" lIns="91440" tIns="45720" rIns="91440" bIns="45720" rtlCol="0" anchor="b">
            <a:normAutofit/>
          </a:bodyPr>
          <a:lstStyle/>
          <a:p>
            <a:pPr marL="0" lvl="0" indent="0" algn="l">
              <a:spcAft>
                <a:spcPts val="0"/>
              </a:spcAft>
            </a:pPr>
            <a:r>
              <a:rPr lang="en-US" sz="4400" kern="1200" dirty="0">
                <a:solidFill>
                  <a:schemeClr val="tx1"/>
                </a:solidFill>
                <a:latin typeface="+mj-lt"/>
                <a:ea typeface="+mj-ea"/>
                <a:cs typeface="+mj-cs"/>
                <a:sym typeface="Montserrat"/>
              </a:rPr>
              <a:t>File OPERATIONS</a:t>
            </a:r>
          </a:p>
        </p:txBody>
      </p:sp>
      <p:sp>
        <p:nvSpPr>
          <p:cNvPr id="68" name="Rectangle 67">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E738C8E6-9FAE-2265-C2F6-7DA826EA1F3C}"/>
              </a:ext>
            </a:extLst>
          </p:cNvPr>
          <p:cNvPicPr>
            <a:picLocks noChangeAspect="1"/>
          </p:cNvPicPr>
          <p:nvPr/>
        </p:nvPicPr>
        <p:blipFill>
          <a:blip r:embed="rId2"/>
          <a:stretch>
            <a:fillRect/>
          </a:stretch>
        </p:blipFill>
        <p:spPr>
          <a:xfrm>
            <a:off x="73894" y="1422399"/>
            <a:ext cx="5706013" cy="3767667"/>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36735" y="2645922"/>
            <a:ext cx="4790570" cy="3710427"/>
          </a:xfrm>
        </p:spPr>
        <p:txBody>
          <a:bodyPr vert="horz" lIns="91440" tIns="45720" rIns="91440" bIns="45720" rtlCol="0" anchor="t">
            <a:normAutofit/>
          </a:bodyPr>
          <a:lstStyle/>
          <a:p>
            <a:pPr lvl="0" indent="-228600" algn="l">
              <a:spcBef>
                <a:spcPts val="1200"/>
              </a:spcBef>
              <a:spcAft>
                <a:spcPts val="1200"/>
              </a:spcAft>
              <a:buFont typeface="Arial" panose="020B0604020202020204" pitchFamily="34" charset="0"/>
              <a:buChar char="•"/>
            </a:pPr>
            <a:r>
              <a:rPr lang="en-US" sz="1800" dirty="0">
                <a:solidFill>
                  <a:schemeClr val="tx1"/>
                </a:solidFill>
                <a:sym typeface="Montserrat"/>
              </a:rPr>
              <a:t>‘x’ mode: </a:t>
            </a:r>
            <a:r>
              <a:rPr lang="en-US" sz="1800" dirty="0">
                <a:solidFill>
                  <a:schemeClr val="tx1"/>
                </a:solidFill>
              </a:rPr>
              <a:t>Exclusive creation that fails if the file already exists.</a:t>
            </a:r>
            <a:endParaRPr lang="en-US" sz="1800" dirty="0">
              <a:solidFill>
                <a:schemeClr val="tx1"/>
              </a:solidFill>
              <a:sym typeface="Montserrat"/>
            </a:endParaRPr>
          </a:p>
          <a:p>
            <a:pPr lvl="0" indent="-228600" algn="l">
              <a:spcBef>
                <a:spcPts val="1200"/>
              </a:spcBef>
              <a:spcAft>
                <a:spcPts val="1200"/>
              </a:spcAft>
              <a:buFont typeface="Arial" panose="020B0604020202020204" pitchFamily="34" charset="0"/>
              <a:buChar char="•"/>
            </a:pPr>
            <a:r>
              <a:rPr lang="en-US" sz="1800" dirty="0">
                <a:solidFill>
                  <a:schemeClr val="tx1"/>
                </a:solidFill>
                <a:sym typeface="Montserrat"/>
              </a:rPr>
              <a:t>'+’ is used to indicate that the file should be opened for both reading and writing.</a:t>
            </a:r>
          </a:p>
          <a:p>
            <a:pPr lvl="0" indent="-228600" algn="l">
              <a:spcBef>
                <a:spcPts val="1200"/>
              </a:spcBef>
              <a:spcAft>
                <a:spcPts val="1200"/>
              </a:spcAft>
              <a:buFont typeface="Arial" panose="020B0604020202020204" pitchFamily="34" charset="0"/>
              <a:buChar char="•"/>
            </a:pPr>
            <a:r>
              <a:rPr lang="en-US" sz="1800" dirty="0">
                <a:solidFill>
                  <a:schemeClr val="tx1"/>
                </a:solidFill>
                <a:sym typeface="Montserrat"/>
              </a:rPr>
              <a:t>‘b’ :Binary mode. Use this mode for non-textual files</a:t>
            </a:r>
          </a:p>
          <a:p>
            <a:pPr lvl="0" indent="-228600" algn="l">
              <a:spcBef>
                <a:spcPts val="1200"/>
              </a:spcBef>
              <a:spcAft>
                <a:spcPts val="1200"/>
              </a:spcAft>
              <a:buFont typeface="Arial" panose="020B0604020202020204" pitchFamily="34" charset="0"/>
              <a:buChar char="•"/>
            </a:pPr>
            <a:endParaRPr lang="en-US" sz="1800" dirty="0">
              <a:solidFill>
                <a:schemeClr val="tx1"/>
              </a:solidFill>
              <a:sym typeface="Montserrat"/>
            </a:endParaRPr>
          </a:p>
          <a:p>
            <a:pPr lvl="0" indent="-228600" algn="l">
              <a:spcBef>
                <a:spcPts val="1200"/>
              </a:spcBef>
              <a:spcAft>
                <a:spcPts val="1200"/>
              </a:spcAft>
              <a:buFont typeface="Arial" panose="020B0604020202020204" pitchFamily="34" charset="0"/>
              <a:buChar char="•"/>
            </a:pPr>
            <a:endParaRPr lang="en-US" sz="1800" dirty="0">
              <a:solidFill>
                <a:schemeClr val="tx1"/>
              </a:solidFill>
              <a:sym typeface="Montserrat"/>
            </a:endParaRPr>
          </a:p>
          <a:p>
            <a:pPr lvl="0" indent="-228600" algn="l">
              <a:spcBef>
                <a:spcPts val="1200"/>
              </a:spcBef>
              <a:spcAft>
                <a:spcPts val="1200"/>
              </a:spcAft>
              <a:buFont typeface="Arial" panose="020B0604020202020204" pitchFamily="34" charset="0"/>
              <a:buChar char="•"/>
            </a:pPr>
            <a:endParaRPr lang="en-US" sz="1800" dirty="0">
              <a:solidFill>
                <a:schemeClr val="tx1"/>
              </a:solidFill>
              <a:sym typeface="Montserrat"/>
            </a:endParaRPr>
          </a:p>
        </p:txBody>
      </p:sp>
      <p:cxnSp>
        <p:nvCxnSpPr>
          <p:cNvPr id="70" name="Straight Connector 6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439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30C0765-5A38-4A34-880C-9CC4C2E14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6103" y="133212"/>
            <a:ext cx="7079644" cy="1109844"/>
          </a:xfrm>
        </p:spPr>
        <p:txBody>
          <a:bodyPr vert="horz" lIns="91440" tIns="45720" rIns="91440" bIns="45720" rtlCol="0" anchor="b">
            <a:normAutofit/>
          </a:bodyPr>
          <a:lstStyle/>
          <a:p>
            <a:pPr marL="0" lvl="0" indent="0" algn="l">
              <a:spcAft>
                <a:spcPts val="0"/>
              </a:spcAft>
            </a:pPr>
            <a:r>
              <a:rPr lang="en-US" kern="1200" dirty="0">
                <a:solidFill>
                  <a:schemeClr val="tx1"/>
                </a:solidFill>
                <a:latin typeface="+mj-lt"/>
                <a:ea typeface="+mj-ea"/>
                <a:cs typeface="+mj-cs"/>
                <a:sym typeface="Montserrat"/>
              </a:rPr>
              <a:t>File OPERATIONS</a:t>
            </a:r>
          </a:p>
        </p:txBody>
      </p:sp>
      <p:sp>
        <p:nvSpPr>
          <p:cNvPr id="16" name="Graphic 15">
            <a:extLst>
              <a:ext uri="{FF2B5EF4-FFF2-40B4-BE49-F238E27FC236}">
                <a16:creationId xmlns:a16="http://schemas.microsoft.com/office/drawing/2014/main" xmlns="" id="{B7DA268A-F88C-4936-8401-97C8C98610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4">
            <a:extLst>
              <a:ext uri="{FF2B5EF4-FFF2-40B4-BE49-F238E27FC236}">
                <a16:creationId xmlns:a16="http://schemas.microsoft.com/office/drawing/2014/main" xmlns="" id="{2E48EAB8-CD1C-4BF5-A92C-BA11919E6E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0" name="Graphic 16">
            <a:extLst>
              <a:ext uri="{FF2B5EF4-FFF2-40B4-BE49-F238E27FC236}">
                <a16:creationId xmlns:a16="http://schemas.microsoft.com/office/drawing/2014/main" xmlns="" id="{F66F957D-AE64-4187-90D7-B24F1CC27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46102" y="1550117"/>
            <a:ext cx="8201563" cy="5113149"/>
          </a:xfrm>
        </p:spPr>
        <p:txBody>
          <a:bodyPr vert="horz" lIns="91440" tIns="45720" rIns="91440" bIns="45720" rtlCol="0" anchor="t">
            <a:noAutofit/>
          </a:bodyPr>
          <a:lstStyle/>
          <a:p>
            <a:pPr marL="0" lvl="0" indent="-228600" algn="l">
              <a:spcBef>
                <a:spcPts val="0"/>
              </a:spcBef>
              <a:spcAft>
                <a:spcPts val="600"/>
              </a:spcAft>
              <a:buFont typeface="Arial" panose="020B0604020202020204" pitchFamily="34" charset="0"/>
              <a:buChar char="•"/>
            </a:pPr>
            <a:r>
              <a:rPr lang="en-US" sz="1400" b="1" dirty="0">
                <a:solidFill>
                  <a:schemeClr val="tx1"/>
                </a:solidFill>
                <a:sym typeface="Montserrat"/>
              </a:rPr>
              <a:t>seek() </a:t>
            </a:r>
            <a:r>
              <a:rPr lang="en-US" sz="1400" dirty="0">
                <a:solidFill>
                  <a:schemeClr val="tx1"/>
                </a:solidFill>
                <a:sym typeface="Montserrat"/>
              </a:rPr>
              <a:t>– This function is used to change the position of the file pointer in a file. The syntax for   the seek() function is:</a:t>
            </a:r>
          </a:p>
          <a:p>
            <a:pPr lvl="1" indent="-228600" algn="l">
              <a:spcBef>
                <a:spcPts val="0"/>
              </a:spcBef>
              <a:spcAft>
                <a:spcPts val="600"/>
              </a:spcAft>
              <a:buFont typeface="Arial" panose="020B0604020202020204" pitchFamily="34" charset="0"/>
              <a:buChar char="•"/>
            </a:pPr>
            <a:r>
              <a:rPr lang="en-US" sz="1400" dirty="0" err="1">
                <a:solidFill>
                  <a:schemeClr val="tx1"/>
                </a:solidFill>
                <a:sym typeface="Montserrat"/>
              </a:rPr>
              <a:t>file.seek</a:t>
            </a:r>
            <a:r>
              <a:rPr lang="en-US" sz="1400" dirty="0">
                <a:solidFill>
                  <a:schemeClr val="tx1"/>
                </a:solidFill>
                <a:sym typeface="Montserrat"/>
              </a:rPr>
              <a:t>(offset, whence) , whence means “from where”</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lvl="0" algn="l">
              <a:spcBef>
                <a:spcPts val="0"/>
              </a:spcBef>
              <a:spcAft>
                <a:spcPts val="600"/>
              </a:spcAft>
            </a:pPr>
            <a:r>
              <a:rPr lang="en-US" sz="1400" dirty="0">
                <a:solidFill>
                  <a:schemeClr val="tx1"/>
                </a:solidFill>
                <a:sym typeface="Montserrat"/>
              </a:rPr>
              <a:t>0: The 0 value is used for setting the whence argument at the beginning of the file.</a:t>
            </a:r>
          </a:p>
          <a:p>
            <a:pPr lvl="0" algn="l">
              <a:spcBef>
                <a:spcPts val="0"/>
              </a:spcBef>
              <a:spcAft>
                <a:spcPts val="600"/>
              </a:spcAft>
            </a:pPr>
            <a:r>
              <a:rPr lang="en-US" sz="1400" dirty="0">
                <a:solidFill>
                  <a:schemeClr val="tx1"/>
                </a:solidFill>
                <a:sym typeface="Montserrat"/>
              </a:rPr>
              <a:t>1: The 1 value is used for setting the whence argument at the current position of the file.</a:t>
            </a:r>
          </a:p>
          <a:p>
            <a:pPr lvl="0" algn="l">
              <a:spcBef>
                <a:spcPts val="0"/>
              </a:spcBef>
              <a:spcAft>
                <a:spcPts val="600"/>
              </a:spcAft>
            </a:pPr>
            <a:r>
              <a:rPr lang="en-US" sz="1400" dirty="0">
                <a:solidFill>
                  <a:schemeClr val="tx1"/>
                </a:solidFill>
                <a:sym typeface="Montserrat"/>
              </a:rPr>
              <a:t>2: The 2 value is used for setting the whence argument at the end of the file.</a:t>
            </a:r>
          </a:p>
          <a:p>
            <a:pPr lvl="0" algn="l">
              <a:spcBef>
                <a:spcPts val="0"/>
              </a:spcBef>
              <a:spcAft>
                <a:spcPts val="600"/>
              </a:spcAft>
            </a:pPr>
            <a:endParaRPr lang="en-US" sz="1400" dirty="0">
              <a:solidFill>
                <a:schemeClr val="tx1"/>
              </a:solidFill>
              <a:sym typeface="Montserrat"/>
            </a:endParaRPr>
          </a:p>
          <a:p>
            <a:pPr lvl="0" algn="l">
              <a:spcBef>
                <a:spcPts val="0"/>
              </a:spcBef>
              <a:spcAft>
                <a:spcPts val="600"/>
              </a:spcAft>
            </a:pPr>
            <a:r>
              <a:rPr lang="en-US" sz="1400" b="1" dirty="0">
                <a:solidFill>
                  <a:schemeClr val="tx1"/>
                </a:solidFill>
                <a:sym typeface="Montserrat"/>
              </a:rPr>
              <a:t>Note</a:t>
            </a:r>
            <a:r>
              <a:rPr lang="en-US" sz="1400" dirty="0">
                <a:solidFill>
                  <a:schemeClr val="tx1"/>
                </a:solidFill>
                <a:sym typeface="Montserrat"/>
              </a:rPr>
              <a:t>: In text files (those opened without a b in the mode string), only seeks relative to the beginning of the file are allowed (the exception being seeking to the very file end with </a:t>
            </a:r>
          </a:p>
          <a:p>
            <a:pPr lvl="0" algn="l">
              <a:spcBef>
                <a:spcPts val="0"/>
              </a:spcBef>
              <a:spcAft>
                <a:spcPts val="600"/>
              </a:spcAft>
            </a:pPr>
            <a:r>
              <a:rPr lang="en-US" sz="1400" dirty="0">
                <a:solidFill>
                  <a:schemeClr val="tx1"/>
                </a:solidFill>
                <a:sym typeface="Montserrat"/>
              </a:rPr>
              <a:t>seek(0, 2)) and the only valid offset values are those returned from the </a:t>
            </a:r>
            <a:r>
              <a:rPr lang="en-US" sz="1400" dirty="0" err="1">
                <a:solidFill>
                  <a:schemeClr val="tx1"/>
                </a:solidFill>
                <a:sym typeface="Montserrat"/>
              </a:rPr>
              <a:t>f.tell</a:t>
            </a:r>
            <a:r>
              <a:rPr lang="en-US" sz="1400" dirty="0">
                <a:solidFill>
                  <a:schemeClr val="tx1"/>
                </a:solidFill>
                <a:sym typeface="Montserrat"/>
              </a:rPr>
              <a:t>(), or zero</a:t>
            </a:r>
          </a:p>
          <a:p>
            <a:pPr lvl="0" algn="l">
              <a:spcBef>
                <a:spcPts val="0"/>
              </a:spcBef>
              <a:spcAft>
                <a:spcPts val="600"/>
              </a:spcAft>
            </a:pPr>
            <a:endParaRPr lang="en-US" sz="1400" dirty="0">
              <a:solidFill>
                <a:schemeClr val="tx1"/>
              </a:solidFill>
              <a:sym typeface="Montserrat"/>
            </a:endParaRPr>
          </a:p>
          <a:p>
            <a:pPr lvl="0" algn="l">
              <a:spcBef>
                <a:spcPts val="0"/>
              </a:spcBef>
              <a:spcAft>
                <a:spcPts val="600"/>
              </a:spcAft>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400" b="1" dirty="0">
                <a:solidFill>
                  <a:schemeClr val="tx1"/>
                </a:solidFill>
                <a:sym typeface="Montserrat"/>
              </a:rPr>
              <a:t>tell() </a:t>
            </a:r>
            <a:r>
              <a:rPr lang="en-US" sz="1400" dirty="0">
                <a:solidFill>
                  <a:schemeClr val="tx1"/>
                </a:solidFill>
                <a:sym typeface="Montserrat"/>
              </a:rPr>
              <a:t>– This function is used to return the current position of the file pointer in a file. </a:t>
            </a:r>
          </a:p>
          <a:p>
            <a:pPr lvl="1" indent="-228600" algn="l">
              <a:spcBef>
                <a:spcPts val="0"/>
              </a:spcBef>
              <a:spcAft>
                <a:spcPts val="600"/>
              </a:spcAft>
              <a:buFont typeface="Arial" panose="020B0604020202020204" pitchFamily="34" charset="0"/>
              <a:buChar char="•"/>
            </a:pPr>
            <a:r>
              <a:rPr lang="en-US" sz="1400" dirty="0">
                <a:solidFill>
                  <a:schemeClr val="tx1"/>
                </a:solidFill>
                <a:sym typeface="Montserrat"/>
              </a:rPr>
              <a:t>Current position in the file represented as number of bytes from the beginning of the file when in binary mode and an opaque number when in text mode</a:t>
            </a:r>
          </a:p>
          <a:p>
            <a:pPr lvl="1" indent="-228600" algn="l">
              <a:spcBef>
                <a:spcPts val="0"/>
              </a:spcBef>
              <a:spcAft>
                <a:spcPts val="600"/>
              </a:spcAft>
              <a:buFont typeface="Arial" panose="020B0604020202020204" pitchFamily="34" charset="0"/>
              <a:buChar char="•"/>
            </a:pPr>
            <a:r>
              <a:rPr lang="en-US" sz="1400" dirty="0">
                <a:solidFill>
                  <a:schemeClr val="tx1"/>
                </a:solidFill>
                <a:sym typeface="Montserrat"/>
              </a:rPr>
              <a:t>position = </a:t>
            </a:r>
            <a:r>
              <a:rPr lang="en-US" sz="1400" dirty="0" err="1">
                <a:solidFill>
                  <a:schemeClr val="tx1"/>
                </a:solidFill>
                <a:sym typeface="Montserrat"/>
              </a:rPr>
              <a:t>file.tell</a:t>
            </a:r>
            <a:r>
              <a:rPr lang="en-US" sz="1400" dirty="0">
                <a:solidFill>
                  <a:schemeClr val="tx1"/>
                </a:solidFill>
                <a:sym typeface="Montserrat"/>
              </a:rPr>
              <a:t>()</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400" b="1" dirty="0">
                <a:solidFill>
                  <a:schemeClr val="tx1"/>
                </a:solidFill>
                <a:sym typeface="Montserrat"/>
              </a:rPr>
              <a:t>flush() </a:t>
            </a:r>
            <a:r>
              <a:rPr lang="en-US" sz="1400" dirty="0">
                <a:solidFill>
                  <a:schemeClr val="tx1"/>
                </a:solidFill>
                <a:sym typeface="Montserrat"/>
              </a:rPr>
              <a:t>– This function is used to flush the internal buffer of a file.</a:t>
            </a:r>
          </a:p>
        </p:txBody>
      </p:sp>
      <p:pic>
        <p:nvPicPr>
          <p:cNvPr id="7" name="그래픽 39" descr="Documen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98247" y="1974124"/>
            <a:ext cx="3081915" cy="4009703"/>
          </a:xfrm>
          <a:prstGeom prst="rect">
            <a:avLst/>
          </a:prstGeom>
        </p:spPr>
      </p:pic>
      <p:cxnSp>
        <p:nvCxnSpPr>
          <p:cNvPr id="22" name="Straight Connector 2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083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1078528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77894" y="622139"/>
            <a:ext cx="6883400" cy="785472"/>
          </a:xfrm>
        </p:spPr>
        <p:txBody>
          <a:bodyPr vert="horz" lIns="91440" tIns="45720" rIns="91440" bIns="45720" rtlCol="0" anchor="b">
            <a:normAutofit fontScale="90000"/>
          </a:bodyPr>
          <a:lstStyle/>
          <a:p>
            <a:pPr marL="0" lvl="0" indent="0" algn="l">
              <a:spcAft>
                <a:spcPts val="0"/>
              </a:spcAft>
            </a:pPr>
            <a:r>
              <a:rPr lang="en-US" sz="3800" kern="1200" cap="none" dirty="0">
                <a:solidFill>
                  <a:schemeClr val="tx1"/>
                </a:solidFill>
                <a:latin typeface="+mj-lt"/>
                <a:ea typeface="+mj-ea"/>
                <a:cs typeface="+mj-cs"/>
                <a:sym typeface="Montserrat"/>
              </a:rPr>
              <a:t>Significance of 'r' before a string</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41745" y="1899284"/>
            <a:ext cx="8162061" cy="4557157"/>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600" dirty="0">
                <a:solidFill>
                  <a:schemeClr val="tx1"/>
                </a:solidFill>
                <a:sym typeface="Montserrat"/>
              </a:rPr>
              <a:t>Adding the letter "r" before a string is used to indicate that it is a "raw string". This means that escape characters (such as "\n" for a newline) will be ignored and the string will be treated as-is.</a:t>
            </a:r>
          </a:p>
          <a:p>
            <a:pPr marL="0" lvl="0" indent="-228600" algn="l">
              <a:spcBef>
                <a:spcPts val="0"/>
              </a:spcBef>
              <a:spcAft>
                <a:spcPts val="600"/>
              </a:spcAft>
              <a:buFont typeface="Arial" panose="020B0604020202020204" pitchFamily="34" charset="0"/>
              <a:buChar char="•"/>
            </a:pPr>
            <a:endParaRPr lang="en-US" sz="1600" b="1"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600" dirty="0">
                <a:solidFill>
                  <a:schemeClr val="tx1"/>
                </a:solidFill>
                <a:sym typeface="Montserrat"/>
              </a:rPr>
              <a:t>string = "This is a\</a:t>
            </a:r>
            <a:r>
              <a:rPr lang="en-US" sz="1600" dirty="0" err="1">
                <a:solidFill>
                  <a:schemeClr val="tx1"/>
                </a:solidFill>
                <a:sym typeface="Montserrat"/>
              </a:rPr>
              <a:t>nnew</a:t>
            </a:r>
            <a:r>
              <a:rPr lang="en-US" sz="1600" dirty="0">
                <a:solidFill>
                  <a:schemeClr val="tx1"/>
                </a:solidFill>
                <a:sym typeface="Montserrat"/>
              </a:rPr>
              <a:t> line."</a:t>
            </a:r>
          </a:p>
          <a:p>
            <a:pPr lvl="2" indent="-228600" algn="l">
              <a:spcBef>
                <a:spcPts val="0"/>
              </a:spcBef>
              <a:spcAft>
                <a:spcPts val="600"/>
              </a:spcAft>
              <a:buFont typeface="Arial" panose="020B0604020202020204" pitchFamily="34" charset="0"/>
              <a:buChar char="•"/>
            </a:pPr>
            <a:r>
              <a:rPr lang="en-US" sz="1600" b="1" dirty="0">
                <a:sym typeface="Montserrat"/>
              </a:rPr>
              <a:t>Output:</a:t>
            </a:r>
          </a:p>
          <a:p>
            <a:pPr marL="1143000" lvl="3" algn="l">
              <a:spcBef>
                <a:spcPts val="0"/>
              </a:spcBef>
              <a:spcAft>
                <a:spcPts val="600"/>
              </a:spcAft>
            </a:pPr>
            <a:r>
              <a:rPr lang="en-US" dirty="0">
                <a:solidFill>
                  <a:schemeClr val="tx1"/>
                </a:solidFill>
                <a:sym typeface="Montserrat"/>
              </a:rPr>
              <a:t>This is a</a:t>
            </a:r>
          </a:p>
          <a:p>
            <a:pPr marL="1143000" lvl="3" algn="l">
              <a:spcBef>
                <a:spcPts val="0"/>
              </a:spcBef>
              <a:spcAft>
                <a:spcPts val="600"/>
              </a:spcAft>
            </a:pPr>
            <a:r>
              <a:rPr lang="en-US" dirty="0">
                <a:solidFill>
                  <a:schemeClr val="tx1"/>
                </a:solidFill>
                <a:sym typeface="Montserrat"/>
              </a:rPr>
              <a:t>new line.</a:t>
            </a:r>
          </a:p>
          <a:p>
            <a:pPr lvl="2" indent="-228600" algn="l">
              <a:spcBef>
                <a:spcPts val="0"/>
              </a:spcBef>
              <a:spcAft>
                <a:spcPts val="600"/>
              </a:spcAft>
              <a:buFont typeface="Arial" panose="020B0604020202020204" pitchFamily="34" charset="0"/>
              <a:buChar char="•"/>
            </a:pPr>
            <a:endParaRPr lang="en-US" sz="1600" b="1" dirty="0">
              <a:solidFill>
                <a:schemeClr val="tx1"/>
              </a:solidFill>
              <a:sym typeface="Montserrat"/>
            </a:endParaRPr>
          </a:p>
          <a:p>
            <a:pPr marL="514350" lvl="1" indent="-285750" algn="l">
              <a:spcBef>
                <a:spcPts val="0"/>
              </a:spcBef>
              <a:spcAft>
                <a:spcPts val="600"/>
              </a:spcAft>
              <a:buFont typeface="Arial" panose="020B0604020202020204" pitchFamily="34" charset="0"/>
              <a:buChar char="•"/>
            </a:pPr>
            <a:r>
              <a:rPr lang="en-US" sz="1600" dirty="0">
                <a:solidFill>
                  <a:schemeClr val="tx1"/>
                </a:solidFill>
                <a:sym typeface="Montserrat"/>
              </a:rPr>
              <a:t>string = </a:t>
            </a:r>
            <a:r>
              <a:rPr lang="en-US" sz="1600" dirty="0" err="1">
                <a:solidFill>
                  <a:schemeClr val="tx1"/>
                </a:solidFill>
                <a:sym typeface="Montserrat"/>
              </a:rPr>
              <a:t>r"This</a:t>
            </a:r>
            <a:r>
              <a:rPr lang="en-US" sz="1600" dirty="0">
                <a:solidFill>
                  <a:schemeClr val="tx1"/>
                </a:solidFill>
                <a:sym typeface="Montserrat"/>
              </a:rPr>
              <a:t> is a\</a:t>
            </a:r>
            <a:r>
              <a:rPr lang="en-US" sz="1600" dirty="0" err="1">
                <a:solidFill>
                  <a:schemeClr val="tx1"/>
                </a:solidFill>
                <a:sym typeface="Montserrat"/>
              </a:rPr>
              <a:t>nnew</a:t>
            </a:r>
            <a:r>
              <a:rPr lang="en-US" sz="1600" dirty="0">
                <a:solidFill>
                  <a:schemeClr val="tx1"/>
                </a:solidFill>
                <a:sym typeface="Montserrat"/>
              </a:rPr>
              <a:t> line.“</a:t>
            </a:r>
          </a:p>
          <a:p>
            <a:pPr marL="971550" lvl="2" indent="-285750" algn="l">
              <a:spcBef>
                <a:spcPts val="0"/>
              </a:spcBef>
              <a:spcAft>
                <a:spcPts val="600"/>
              </a:spcAft>
              <a:buFont typeface="Arial" panose="020B0604020202020204" pitchFamily="34" charset="0"/>
              <a:buChar char="•"/>
            </a:pPr>
            <a:r>
              <a:rPr lang="en-US" sz="1600" dirty="0">
                <a:sym typeface="Montserrat"/>
              </a:rPr>
              <a:t>Output:</a:t>
            </a:r>
            <a:endParaRPr lang="en-US" sz="1600" dirty="0">
              <a:solidFill>
                <a:schemeClr val="tx1"/>
              </a:solidFill>
              <a:sym typeface="Montserrat"/>
            </a:endParaRPr>
          </a:p>
          <a:p>
            <a:pPr marL="1143000" lvl="3" algn="l">
              <a:spcBef>
                <a:spcPts val="0"/>
              </a:spcBef>
              <a:spcAft>
                <a:spcPts val="600"/>
              </a:spcAft>
            </a:pPr>
            <a:r>
              <a:rPr lang="en-US" dirty="0">
                <a:solidFill>
                  <a:schemeClr val="tx1"/>
                </a:solidFill>
                <a:sym typeface="Montserrat"/>
              </a:rPr>
              <a:t>This is a\</a:t>
            </a:r>
            <a:r>
              <a:rPr lang="en-US" dirty="0" err="1">
                <a:solidFill>
                  <a:schemeClr val="tx1"/>
                </a:solidFill>
                <a:sym typeface="Montserrat"/>
              </a:rPr>
              <a:t>nnew</a:t>
            </a:r>
            <a:r>
              <a:rPr lang="en-US" dirty="0">
                <a:solidFill>
                  <a:schemeClr val="tx1"/>
                </a:solidFill>
                <a:sym typeface="Montserrat"/>
              </a:rPr>
              <a:t> line.</a:t>
            </a:r>
          </a:p>
          <a:p>
            <a:pPr marL="685800" lvl="2" algn="l">
              <a:spcBef>
                <a:spcPts val="0"/>
              </a:spcBef>
              <a:spcAft>
                <a:spcPts val="600"/>
              </a:spcAft>
            </a:pPr>
            <a:endParaRPr lang="en-US" sz="1600" dirty="0">
              <a:solidFill>
                <a:schemeClr val="tx1"/>
              </a:solidFill>
              <a:sym typeface="Montserrat"/>
            </a:endParaRPr>
          </a:p>
          <a:p>
            <a:pPr marL="228600" lvl="1" algn="l">
              <a:spcBef>
                <a:spcPts val="0"/>
              </a:spcBef>
              <a:spcAft>
                <a:spcPts val="600"/>
              </a:spcAft>
            </a:pPr>
            <a:endParaRPr lang="en-US" sz="1600" dirty="0">
              <a:solidFill>
                <a:schemeClr val="tx1"/>
              </a:solidFill>
              <a:sym typeface="Montserrat"/>
            </a:endParaRPr>
          </a:p>
        </p:txBody>
      </p:sp>
      <p:pic>
        <p:nvPicPr>
          <p:cNvPr id="5" name="Graphic 6" descr="Checkmark">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66068" y="2163405"/>
            <a:ext cx="3548404" cy="3548404"/>
          </a:xfrm>
          <a:prstGeom prst="rect">
            <a:avLst/>
          </a:prstGeom>
        </p:spPr>
      </p:pic>
    </p:spTree>
    <p:extLst>
      <p:ext uri="{BB962C8B-B14F-4D97-AF65-F5344CB8AC3E}">
        <p14:creationId xmlns:p14="http://schemas.microsoft.com/office/powerpoint/2010/main" val="354640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3626217"/>
          </a:xfrm>
        </p:spPr>
        <p:txBody>
          <a:bodyPr vert="horz" lIns="91440" tIns="45720" rIns="91440" bIns="45720" rtlCol="0" anchor="t">
            <a:normAutofit/>
          </a:bodyPr>
          <a:lstStyle/>
          <a:p>
            <a:pPr algn="r"/>
            <a:r>
              <a:rPr lang="en-US" sz="8000" b="0" i="0" kern="1200" cap="none" baseline="0">
                <a:latin typeface="+mj-lt"/>
                <a:ea typeface="+mj-ea"/>
                <a:cs typeface="+mj-cs"/>
              </a:rPr>
              <a:t>RECAP</a:t>
            </a:r>
            <a:endParaRPr lang="en-US" sz="8000" b="0" i="0" kern="1200" cap="all" baseline="0">
              <a:latin typeface="+mj-lt"/>
              <a:ea typeface="+mj-ea"/>
              <a:cs typeface="+mj-cs"/>
            </a:endParaRPr>
          </a:p>
        </p:txBody>
      </p:sp>
      <p:sp>
        <p:nvSpPr>
          <p:cNvPr id="14"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Pencil">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0106" y="1598246"/>
            <a:ext cx="4783504" cy="4783504"/>
          </a:xfrm>
          <a:prstGeom prst="rect">
            <a:avLst/>
          </a:prstGeom>
        </p:spPr>
      </p:pic>
      <p:sp>
        <p:nvSpPr>
          <p:cNvPr id="18"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9602802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dirty="0">
                <a:latin typeface="+mj-lt"/>
                <a:ea typeface="+mj-ea"/>
                <a:cs typeface="+mj-cs"/>
                <a:sym typeface="Montserrat"/>
              </a:rPr>
              <a:t>Regex</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15664" y="381935"/>
            <a:ext cx="5570497" cy="5974415"/>
          </a:xfrm>
        </p:spPr>
        <p:txBody>
          <a:bodyPr vert="horz" lIns="91440" tIns="45720" rIns="91440" bIns="45720" rtlCol="0" anchor="ctr">
            <a:normAutofit fontScale="92500" lnSpcReduction="10000"/>
          </a:bodyPr>
          <a:lstStyle/>
          <a:p>
            <a:pPr lvl="0" algn="l">
              <a:spcBef>
                <a:spcPts val="0"/>
              </a:spcBef>
              <a:spcAft>
                <a:spcPts val="600"/>
              </a:spcAft>
            </a:pPr>
            <a:endParaRPr lang="en-US" sz="1500" b="1"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500" dirty="0">
                <a:solidFill>
                  <a:schemeClr val="tx1"/>
                </a:solidFill>
                <a:sym typeface="Montserrat"/>
              </a:rPr>
              <a:t>A RegEx, or </a:t>
            </a:r>
            <a:r>
              <a:rPr lang="en-US" sz="1500" b="1" dirty="0">
                <a:solidFill>
                  <a:schemeClr val="tx1"/>
                </a:solidFill>
                <a:sym typeface="Montserrat"/>
              </a:rPr>
              <a:t>Regular Expression</a:t>
            </a:r>
            <a:r>
              <a:rPr lang="en-US" sz="1500" dirty="0">
                <a:solidFill>
                  <a:schemeClr val="tx1"/>
                </a:solidFill>
                <a:sym typeface="Montserrat"/>
              </a:rPr>
              <a:t>, is a sequence of characters that forms a search pattern.</a:t>
            </a:r>
          </a:p>
          <a:p>
            <a:pPr lvl="1" indent="-228600" algn="l">
              <a:spcBef>
                <a:spcPts val="0"/>
              </a:spcBef>
              <a:spcAft>
                <a:spcPts val="600"/>
              </a:spcAft>
              <a:buFont typeface="Arial" panose="020B0604020202020204" pitchFamily="34" charset="0"/>
              <a:buChar char="•"/>
            </a:pPr>
            <a:r>
              <a:rPr lang="en-US" sz="1500" dirty="0">
                <a:sym typeface="Montserrat"/>
              </a:rPr>
              <a:t>Ex: “\d+”, “</a:t>
            </a:r>
            <a:r>
              <a:rPr lang="en-US" sz="1800" dirty="0">
                <a:effectLst/>
                <a:latin typeface="Söhne Mono"/>
              </a:rPr>
              <a:t>\s”</a:t>
            </a:r>
            <a:endParaRPr lang="en-US" sz="15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500" dirty="0">
                <a:solidFill>
                  <a:schemeClr val="tx1"/>
                </a:solidFill>
                <a:sym typeface="Montserrat"/>
              </a:rPr>
              <a:t>RegEx can be used to check if a string contains the specified search pattern.</a:t>
            </a:r>
          </a:p>
          <a:p>
            <a:pPr marL="0"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500" b="1" dirty="0">
                <a:solidFill>
                  <a:schemeClr val="tx1"/>
                </a:solidFill>
                <a:sym typeface="Montserrat"/>
              </a:rPr>
              <a:t>RegEx Module</a:t>
            </a:r>
          </a:p>
          <a:p>
            <a:pPr marL="0" lvl="0" indent="-228600" algn="l">
              <a:spcBef>
                <a:spcPts val="0"/>
              </a:spcBef>
              <a:spcAft>
                <a:spcPts val="600"/>
              </a:spcAft>
              <a:buFont typeface="Arial" panose="020B0604020202020204" pitchFamily="34" charset="0"/>
              <a:buChar char="•"/>
            </a:pPr>
            <a:r>
              <a:rPr lang="en-US" sz="1500" dirty="0">
                <a:solidFill>
                  <a:schemeClr val="tx1"/>
                </a:solidFill>
                <a:sym typeface="Montserrat"/>
              </a:rPr>
              <a:t>Python has a built-in package called re, which can be used to work with Regular Expressions</a:t>
            </a:r>
          </a:p>
          <a:p>
            <a:pPr marL="0"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0" indent="-228600" algn="l">
              <a:spcBef>
                <a:spcPts val="0"/>
              </a:spcBef>
              <a:spcAft>
                <a:spcPts val="600"/>
              </a:spcAft>
              <a:buFont typeface="Arial" panose="020B0604020202020204" pitchFamily="34" charset="0"/>
              <a:buChar char="•"/>
            </a:pPr>
            <a:r>
              <a:rPr lang="en-US" sz="1500" b="1" dirty="0">
                <a:solidFill>
                  <a:schemeClr val="tx1"/>
                </a:solidFill>
                <a:sym typeface="Montserrat"/>
              </a:rPr>
              <a:t>Example:</a:t>
            </a:r>
          </a:p>
          <a:p>
            <a:pPr lvl="1" indent="-228600" algn="l">
              <a:spcBef>
                <a:spcPts val="0"/>
              </a:spcBef>
              <a:spcAft>
                <a:spcPts val="600"/>
              </a:spcAft>
              <a:buFont typeface="Arial" panose="020B0604020202020204" pitchFamily="34" charset="0"/>
              <a:buChar char="•"/>
            </a:pPr>
            <a:r>
              <a:rPr lang="en-US" sz="1600" b="1" dirty="0" err="1">
                <a:solidFill>
                  <a:schemeClr val="tx1"/>
                </a:solidFill>
                <a:sym typeface="Montserrat"/>
              </a:rPr>
              <a:t>re.search</a:t>
            </a:r>
            <a:r>
              <a:rPr lang="en-US" sz="1600" b="1" dirty="0">
                <a:solidFill>
                  <a:schemeClr val="tx1"/>
                </a:solidFill>
                <a:sym typeface="Montserrat"/>
              </a:rPr>
              <a:t>()</a:t>
            </a:r>
            <a:endParaRPr lang="en-US" sz="1500" b="1" dirty="0">
              <a:solidFill>
                <a:schemeClr val="tx1"/>
              </a:solidFill>
              <a:sym typeface="Montserrat"/>
            </a:endParaRPr>
          </a:p>
          <a:p>
            <a:pPr lvl="1" algn="l">
              <a:spcBef>
                <a:spcPts val="0"/>
              </a:spcBef>
              <a:spcAft>
                <a:spcPts val="600"/>
              </a:spcAft>
            </a:pPr>
            <a:r>
              <a:rPr lang="en-US" sz="1500" dirty="0">
                <a:sym typeface="Montserrat"/>
              </a:rPr>
              <a:t>U</a:t>
            </a:r>
            <a:r>
              <a:rPr lang="en-US" sz="1500" dirty="0">
                <a:solidFill>
                  <a:schemeClr val="tx1"/>
                </a:solidFill>
                <a:sym typeface="Montserrat"/>
              </a:rPr>
              <a:t>sed for searching a string for a specified pattern. It returns a match object if the pattern is found, otherwise, it returns None.</a:t>
            </a:r>
          </a:p>
          <a:p>
            <a:pPr lvl="1" algn="l">
              <a:spcBef>
                <a:spcPts val="0"/>
              </a:spcBef>
              <a:spcAft>
                <a:spcPts val="600"/>
              </a:spcAft>
            </a:pPr>
            <a:endParaRPr lang="en-US" sz="1500" dirty="0">
              <a:solidFill>
                <a:schemeClr val="tx1"/>
              </a:solidFill>
              <a:sym typeface="Montserrat"/>
            </a:endParaRPr>
          </a:p>
          <a:p>
            <a:pPr marL="457200" lvl="2" algn="l">
              <a:spcBef>
                <a:spcPts val="0"/>
              </a:spcBef>
              <a:spcAft>
                <a:spcPts val="600"/>
              </a:spcAft>
            </a:pPr>
            <a:r>
              <a:rPr lang="en-US" sz="1300" dirty="0">
                <a:sym typeface="Montserrat"/>
              </a:rPr>
              <a:t>import re</a:t>
            </a:r>
          </a:p>
          <a:p>
            <a:pPr marL="457200" lvl="2" algn="l">
              <a:spcBef>
                <a:spcPts val="0"/>
              </a:spcBef>
              <a:spcAft>
                <a:spcPts val="600"/>
              </a:spcAft>
            </a:pPr>
            <a:r>
              <a:rPr lang="en-US" sz="1300" dirty="0">
                <a:sym typeface="Montserrat"/>
              </a:rPr>
              <a:t>string = "The quick brown fox jumps over the lazy dog.“</a:t>
            </a:r>
          </a:p>
          <a:p>
            <a:pPr marL="457200" lvl="2" algn="l">
              <a:spcBef>
                <a:spcPts val="0"/>
              </a:spcBef>
              <a:spcAft>
                <a:spcPts val="600"/>
              </a:spcAft>
            </a:pPr>
            <a:r>
              <a:rPr lang="en-US" sz="1300" dirty="0">
                <a:sym typeface="Montserrat"/>
              </a:rPr>
              <a:t>pattern = "fox“</a:t>
            </a:r>
          </a:p>
          <a:p>
            <a:pPr marL="457200" lvl="2" algn="l">
              <a:spcBef>
                <a:spcPts val="0"/>
              </a:spcBef>
              <a:spcAft>
                <a:spcPts val="600"/>
              </a:spcAft>
            </a:pPr>
            <a:r>
              <a:rPr lang="en-US" sz="1300" dirty="0">
                <a:sym typeface="Montserrat"/>
              </a:rPr>
              <a:t>result = </a:t>
            </a:r>
            <a:r>
              <a:rPr lang="en-US" sz="1300" dirty="0" err="1">
                <a:sym typeface="Montserrat"/>
              </a:rPr>
              <a:t>re.search</a:t>
            </a:r>
            <a:r>
              <a:rPr lang="en-US" sz="1300" dirty="0">
                <a:sym typeface="Montserrat"/>
              </a:rPr>
              <a:t>(pattern, string)</a:t>
            </a:r>
          </a:p>
          <a:p>
            <a:pPr marL="457200" lvl="2" algn="l">
              <a:spcBef>
                <a:spcPts val="0"/>
              </a:spcBef>
              <a:spcAft>
                <a:spcPts val="600"/>
              </a:spcAft>
            </a:pPr>
            <a:r>
              <a:rPr lang="en-US" sz="1300" dirty="0">
                <a:sym typeface="Montserrat"/>
              </a:rPr>
              <a:t>if result:</a:t>
            </a:r>
          </a:p>
          <a:p>
            <a:pPr marL="457200" lvl="2" algn="l">
              <a:spcBef>
                <a:spcPts val="0"/>
              </a:spcBef>
              <a:spcAft>
                <a:spcPts val="600"/>
              </a:spcAft>
            </a:pPr>
            <a:r>
              <a:rPr lang="en-US" sz="1300" dirty="0">
                <a:sym typeface="Montserrat"/>
              </a:rPr>
              <a:t>	print("Pattern found")</a:t>
            </a:r>
          </a:p>
          <a:p>
            <a:pPr marL="457200" lvl="2" algn="l">
              <a:spcBef>
                <a:spcPts val="0"/>
              </a:spcBef>
              <a:spcAft>
                <a:spcPts val="600"/>
              </a:spcAft>
            </a:pPr>
            <a:r>
              <a:rPr lang="en-US" sz="1300" dirty="0">
                <a:sym typeface="Montserrat"/>
              </a:rPr>
              <a:t>else:</a:t>
            </a:r>
          </a:p>
          <a:p>
            <a:pPr marL="457200" lvl="2" algn="l">
              <a:spcBef>
                <a:spcPts val="0"/>
              </a:spcBef>
              <a:spcAft>
                <a:spcPts val="600"/>
              </a:spcAft>
            </a:pPr>
            <a:r>
              <a:rPr lang="en-US" sz="1300" dirty="0">
                <a:sym typeface="Montserrat"/>
              </a:rPr>
              <a:t>	print("Pattern not found")</a:t>
            </a:r>
          </a:p>
          <a:p>
            <a:pPr marL="0"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313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10161" y="935406"/>
            <a:ext cx="6883400" cy="785472"/>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Special sequences -</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41745" y="1899284"/>
            <a:ext cx="8162061" cy="4557157"/>
          </a:xfrm>
        </p:spPr>
        <p:txBody>
          <a:bodyPr vert="horz" lIns="91440" tIns="45720" rIns="91440" bIns="45720" rtlCol="0" anchor="t">
            <a:normAutofit/>
          </a:bodyPr>
          <a:lstStyle/>
          <a:p>
            <a:pPr marL="0" lvl="0" indent="-228600" algn="l">
              <a:spcBef>
                <a:spcPts val="0"/>
              </a:spcBef>
              <a:spcAft>
                <a:spcPts val="600"/>
              </a:spcAft>
              <a:buFont typeface="Arial" panose="020B0604020202020204" pitchFamily="34" charset="0"/>
              <a:buChar char="•"/>
            </a:pPr>
            <a:r>
              <a:rPr lang="en-US" sz="1800" kern="1200" cap="none" dirty="0">
                <a:solidFill>
                  <a:schemeClr val="tx1"/>
                </a:solidFill>
                <a:latin typeface="+mj-lt"/>
                <a:ea typeface="+mj-ea"/>
                <a:cs typeface="+mj-cs"/>
                <a:sym typeface="Montserrat"/>
              </a:rPr>
              <a:t>‘\d’ - </a:t>
            </a:r>
            <a:r>
              <a:rPr lang="en-US" sz="1800" dirty="0">
                <a:effectLst/>
                <a:latin typeface="Calibri" panose="020F0502020204030204" pitchFamily="34" charset="0"/>
              </a:rPr>
              <a:t>Matches any digit character</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800" dirty="0">
                <a:solidFill>
                  <a:schemeClr val="tx1"/>
                </a:solidFill>
                <a:latin typeface="+mj-lt"/>
                <a:ea typeface="+mj-ea"/>
                <a:cs typeface="+mj-cs"/>
                <a:sym typeface="Montserrat"/>
              </a:rPr>
              <a:t>‘\s’ </a:t>
            </a:r>
            <a:r>
              <a:rPr lang="en-US" sz="1400" dirty="0">
                <a:solidFill>
                  <a:schemeClr val="tx1"/>
                </a:solidFill>
                <a:sym typeface="Montserrat"/>
              </a:rPr>
              <a:t>- </a:t>
            </a:r>
            <a:r>
              <a:rPr lang="en-US" sz="1800" dirty="0">
                <a:effectLst/>
                <a:latin typeface="Calibri" panose="020F0502020204030204" pitchFamily="34" charset="0"/>
              </a:rPr>
              <a:t>Matches any whitespace character, including spaces, tabs, and newlines</a:t>
            </a:r>
          </a:p>
          <a:p>
            <a:pPr marL="0" lvl="0" indent="-228600" algn="l">
              <a:spcBef>
                <a:spcPts val="0"/>
              </a:spcBef>
              <a:spcAft>
                <a:spcPts val="600"/>
              </a:spcAft>
              <a:buFont typeface="Arial" panose="020B0604020202020204" pitchFamily="34" charset="0"/>
              <a:buChar char="•"/>
            </a:pPr>
            <a:endParaRPr lang="en-US" sz="1800" dirty="0">
              <a:solidFill>
                <a:schemeClr val="tx1"/>
              </a:solidFill>
              <a:latin typeface="Calibri" panose="020F0502020204030204" pitchFamily="34" charset="0"/>
              <a:sym typeface="Montserrat"/>
            </a:endParaRPr>
          </a:p>
          <a:p>
            <a:pPr marL="0" lvl="0" indent="-228600" algn="l">
              <a:spcBef>
                <a:spcPts val="0"/>
              </a:spcBef>
              <a:spcAft>
                <a:spcPts val="600"/>
              </a:spcAft>
              <a:buFont typeface="Arial" panose="020B0604020202020204" pitchFamily="34" charset="0"/>
              <a:buChar char="•"/>
            </a:pPr>
            <a:endParaRPr lang="en-US" sz="1800" dirty="0">
              <a:solidFill>
                <a:schemeClr val="tx1"/>
              </a:solidFill>
              <a:latin typeface="Calibri" panose="020F0502020204030204" pitchFamily="34" charset="0"/>
              <a:sym typeface="Montserrat"/>
            </a:endParaRPr>
          </a:p>
          <a:p>
            <a:pPr marL="0" lvl="0" indent="-228600" algn="l">
              <a:spcBef>
                <a:spcPts val="0"/>
              </a:spcBef>
              <a:spcAft>
                <a:spcPts val="600"/>
              </a:spcAft>
              <a:buFont typeface="Arial" panose="020B0604020202020204" pitchFamily="34" charset="0"/>
              <a:buChar char="•"/>
            </a:pPr>
            <a:r>
              <a:rPr lang="en-US" sz="1800" dirty="0">
                <a:solidFill>
                  <a:schemeClr val="tx1"/>
                </a:solidFill>
                <a:latin typeface="Calibri" panose="020F0502020204030204" pitchFamily="34" charset="0"/>
                <a:sym typeface="Montserrat"/>
              </a:rPr>
              <a:t>NOTE: When the + sign is used with a special sequence in a regular expression pattern, it means that the special sequence should be matched one or more times.</a:t>
            </a:r>
          </a:p>
          <a:p>
            <a:pPr marL="0" lvl="0" indent="-228600" algn="l">
              <a:spcBef>
                <a:spcPts val="0"/>
              </a:spcBef>
              <a:spcAft>
                <a:spcPts val="600"/>
              </a:spcAft>
              <a:buFont typeface="Arial" panose="020B0604020202020204" pitchFamily="34" charset="0"/>
              <a:buChar char="•"/>
            </a:pPr>
            <a:r>
              <a:rPr lang="en-US" sz="1800" dirty="0">
                <a:solidFill>
                  <a:schemeClr val="tx1"/>
                </a:solidFill>
                <a:latin typeface="Calibri" panose="020F0502020204030204" pitchFamily="34" charset="0"/>
                <a:sym typeface="Montserrat"/>
              </a:rPr>
              <a:t>Ex: ‘\d+’ , ‘\s+’</a:t>
            </a:r>
            <a:endParaRPr lang="en-US" sz="1400" dirty="0">
              <a:solidFill>
                <a:schemeClr val="tx1"/>
              </a:solidFill>
              <a:sym typeface="Montserrat"/>
            </a:endParaRPr>
          </a:p>
        </p:txBody>
      </p:sp>
      <p:pic>
        <p:nvPicPr>
          <p:cNvPr id="5" name="Graphic 6" descr="Checkmark">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66068" y="2163405"/>
            <a:ext cx="3548404" cy="3548404"/>
          </a:xfrm>
          <a:prstGeom prst="rect">
            <a:avLst/>
          </a:prstGeom>
        </p:spPr>
      </p:pic>
    </p:spTree>
    <p:extLst>
      <p:ext uri="{BB962C8B-B14F-4D97-AF65-F5344CB8AC3E}">
        <p14:creationId xmlns:p14="http://schemas.microsoft.com/office/powerpoint/2010/main" val="37967227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10161" y="935406"/>
            <a:ext cx="6883400" cy="785472"/>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re module inbuilt functions</a:t>
            </a:r>
            <a:endParaRPr lang="en-US" sz="3800" kern="1200" dirty="0">
              <a:solidFill>
                <a:schemeClr val="tx1"/>
              </a:solidFill>
              <a:latin typeface="+mj-lt"/>
              <a:ea typeface="+mj-ea"/>
              <a:cs typeface="+mj-cs"/>
              <a:sym typeface="Montserrat"/>
            </a:endParaRP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41745" y="1899284"/>
            <a:ext cx="8162061" cy="4557157"/>
          </a:xfrm>
        </p:spPr>
        <p:txBody>
          <a:bodyPr vert="horz" lIns="91440" tIns="45720" rIns="91440" bIns="45720" rtlCol="0" anchor="t">
            <a:normAutofit/>
          </a:bodyPr>
          <a:lstStyle/>
          <a:p>
            <a:pPr marL="0" lvl="0" indent="-228600" algn="l">
              <a:spcBef>
                <a:spcPts val="0"/>
              </a:spcBef>
              <a:spcAft>
                <a:spcPts val="600"/>
              </a:spcAft>
              <a:buFont typeface="Arial" panose="020B0604020202020204" pitchFamily="34" charset="0"/>
              <a:buChar char="•"/>
            </a:pPr>
            <a:r>
              <a:rPr lang="en-US" sz="1400" b="1" dirty="0" err="1">
                <a:solidFill>
                  <a:schemeClr val="tx1"/>
                </a:solidFill>
                <a:sym typeface="Montserrat"/>
              </a:rPr>
              <a:t>re.match</a:t>
            </a:r>
            <a:r>
              <a:rPr lang="en-US" sz="1400" dirty="0">
                <a:solidFill>
                  <a:schemeClr val="tx1"/>
                </a:solidFill>
                <a:sym typeface="Montserrat"/>
              </a:rPr>
              <a:t>(): Matches the pattern at the beginning of the string.</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lvl="1" algn="l">
              <a:spcBef>
                <a:spcPts val="0"/>
              </a:spcBef>
              <a:spcAft>
                <a:spcPts val="600"/>
              </a:spcAft>
            </a:pPr>
            <a:r>
              <a:rPr lang="en-US" sz="1400" dirty="0">
                <a:solidFill>
                  <a:schemeClr val="tx1"/>
                </a:solidFill>
                <a:sym typeface="Montserrat"/>
              </a:rPr>
              <a:t>import re</a:t>
            </a:r>
          </a:p>
          <a:p>
            <a:pPr lvl="1" algn="l">
              <a:spcBef>
                <a:spcPts val="0"/>
              </a:spcBef>
              <a:spcAft>
                <a:spcPts val="600"/>
              </a:spcAft>
            </a:pPr>
            <a:r>
              <a:rPr lang="en-US" sz="1400" dirty="0">
                <a:solidFill>
                  <a:schemeClr val="tx1"/>
                </a:solidFill>
                <a:sym typeface="Montserrat"/>
              </a:rPr>
              <a:t>pattern = </a:t>
            </a:r>
            <a:r>
              <a:rPr lang="en-US" sz="1400" dirty="0" err="1">
                <a:solidFill>
                  <a:schemeClr val="tx1"/>
                </a:solidFill>
                <a:sym typeface="Montserrat"/>
              </a:rPr>
              <a:t>r"regular</a:t>
            </a:r>
            <a:r>
              <a:rPr lang="en-US" sz="1400" dirty="0">
                <a:solidFill>
                  <a:schemeClr val="tx1"/>
                </a:solidFill>
                <a:sym typeface="Montserrat"/>
              </a:rPr>
              <a:t> expression pattern"</a:t>
            </a:r>
          </a:p>
          <a:p>
            <a:pPr lvl="1" algn="l">
              <a:spcBef>
                <a:spcPts val="0"/>
              </a:spcBef>
              <a:spcAft>
                <a:spcPts val="600"/>
              </a:spcAft>
            </a:pPr>
            <a:r>
              <a:rPr lang="en-US" sz="1400" dirty="0">
                <a:solidFill>
                  <a:schemeClr val="tx1"/>
                </a:solidFill>
                <a:sym typeface="Montserrat"/>
              </a:rPr>
              <a:t>string = "string to match"</a:t>
            </a:r>
          </a:p>
          <a:p>
            <a:pPr lvl="1" algn="l">
              <a:spcBef>
                <a:spcPts val="0"/>
              </a:spcBef>
              <a:spcAft>
                <a:spcPts val="600"/>
              </a:spcAft>
            </a:pPr>
            <a:r>
              <a:rPr lang="en-US" sz="1400" dirty="0" err="1">
                <a:solidFill>
                  <a:schemeClr val="tx1"/>
                </a:solidFill>
                <a:sym typeface="Montserrat"/>
              </a:rPr>
              <a:t>match_object</a:t>
            </a:r>
            <a:r>
              <a:rPr lang="en-US" sz="1400" dirty="0">
                <a:solidFill>
                  <a:schemeClr val="tx1"/>
                </a:solidFill>
                <a:sym typeface="Montserrat"/>
              </a:rPr>
              <a:t> = </a:t>
            </a:r>
            <a:r>
              <a:rPr lang="en-US" sz="1400" dirty="0" err="1">
                <a:solidFill>
                  <a:schemeClr val="tx1"/>
                </a:solidFill>
                <a:sym typeface="Montserrat"/>
              </a:rPr>
              <a:t>re.match</a:t>
            </a:r>
            <a:r>
              <a:rPr lang="en-US" sz="1400" dirty="0">
                <a:solidFill>
                  <a:schemeClr val="tx1"/>
                </a:solidFill>
                <a:sym typeface="Montserrat"/>
              </a:rPr>
              <a:t>(pattern, string)</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400" b="1" dirty="0" err="1">
                <a:solidFill>
                  <a:schemeClr val="tx1"/>
                </a:solidFill>
                <a:sym typeface="Montserrat"/>
              </a:rPr>
              <a:t>re.findall</a:t>
            </a:r>
            <a:r>
              <a:rPr lang="en-US" sz="1400" b="1" dirty="0">
                <a:solidFill>
                  <a:schemeClr val="tx1"/>
                </a:solidFill>
                <a:sym typeface="Montserrat"/>
              </a:rPr>
              <a:t>(): </a:t>
            </a:r>
            <a:r>
              <a:rPr lang="en-US" sz="1400" dirty="0">
                <a:solidFill>
                  <a:schemeClr val="tx1"/>
                </a:solidFill>
                <a:sym typeface="Montserrat"/>
              </a:rPr>
              <a:t>Returns a list of all non-overlapping matches of the pattern in the string.</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685800" lvl="2" algn="l">
              <a:spcBef>
                <a:spcPts val="0"/>
              </a:spcBef>
              <a:spcAft>
                <a:spcPts val="600"/>
              </a:spcAft>
            </a:pPr>
            <a:r>
              <a:rPr lang="en-US" sz="1400" dirty="0">
                <a:solidFill>
                  <a:schemeClr val="tx1"/>
                </a:solidFill>
                <a:sym typeface="Montserrat"/>
              </a:rPr>
              <a:t>import re</a:t>
            </a:r>
          </a:p>
          <a:p>
            <a:pPr marL="685800" lvl="2" algn="l">
              <a:spcBef>
                <a:spcPts val="0"/>
              </a:spcBef>
              <a:spcAft>
                <a:spcPts val="600"/>
              </a:spcAft>
            </a:pPr>
            <a:r>
              <a:rPr lang="en-US" sz="1400" dirty="0">
                <a:solidFill>
                  <a:schemeClr val="tx1"/>
                </a:solidFill>
                <a:sym typeface="Montserrat"/>
              </a:rPr>
              <a:t>pattern = </a:t>
            </a:r>
            <a:r>
              <a:rPr lang="en-US" sz="1400" dirty="0" err="1">
                <a:solidFill>
                  <a:schemeClr val="tx1"/>
                </a:solidFill>
                <a:sym typeface="Montserrat"/>
              </a:rPr>
              <a:t>r"regular</a:t>
            </a:r>
            <a:r>
              <a:rPr lang="en-US" sz="1400" dirty="0">
                <a:solidFill>
                  <a:schemeClr val="tx1"/>
                </a:solidFill>
                <a:sym typeface="Montserrat"/>
              </a:rPr>
              <a:t> expression pattern"</a:t>
            </a:r>
          </a:p>
          <a:p>
            <a:pPr marL="685800" lvl="2" algn="l">
              <a:spcBef>
                <a:spcPts val="0"/>
              </a:spcBef>
              <a:spcAft>
                <a:spcPts val="600"/>
              </a:spcAft>
            </a:pPr>
            <a:r>
              <a:rPr lang="en-US" sz="1400" dirty="0">
                <a:solidFill>
                  <a:schemeClr val="tx1"/>
                </a:solidFill>
                <a:sym typeface="Montserrat"/>
              </a:rPr>
              <a:t>string = "string to search"</a:t>
            </a:r>
          </a:p>
          <a:p>
            <a:pPr marL="685800" lvl="2" algn="l">
              <a:spcBef>
                <a:spcPts val="0"/>
              </a:spcBef>
              <a:spcAft>
                <a:spcPts val="600"/>
              </a:spcAft>
            </a:pPr>
            <a:r>
              <a:rPr lang="en-US" sz="1400" dirty="0">
                <a:solidFill>
                  <a:schemeClr val="tx1"/>
                </a:solidFill>
                <a:sym typeface="Montserrat"/>
              </a:rPr>
              <a:t>matches = </a:t>
            </a:r>
            <a:r>
              <a:rPr lang="en-US" sz="1400" dirty="0" err="1">
                <a:solidFill>
                  <a:schemeClr val="tx1"/>
                </a:solidFill>
                <a:sym typeface="Montserrat"/>
              </a:rPr>
              <a:t>re.findall</a:t>
            </a:r>
            <a:r>
              <a:rPr lang="en-US" sz="1400" dirty="0">
                <a:solidFill>
                  <a:schemeClr val="tx1"/>
                </a:solidFill>
                <a:sym typeface="Montserrat"/>
              </a:rPr>
              <a:t>(pattern, string)</a:t>
            </a:r>
          </a:p>
          <a:p>
            <a:pPr lvl="1"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p:txBody>
      </p:sp>
      <p:pic>
        <p:nvPicPr>
          <p:cNvPr id="5" name="Graphic 6" descr="Checkmark">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66068" y="2163405"/>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01932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88817" y="824146"/>
            <a:ext cx="7234382" cy="906975"/>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re module inbuilt functions</a:t>
            </a:r>
            <a:endParaRPr lang="en-US" sz="3800" kern="1200" dirty="0">
              <a:solidFill>
                <a:schemeClr val="tx1"/>
              </a:solidFill>
              <a:latin typeface="+mj-lt"/>
              <a:ea typeface="+mj-ea"/>
              <a:cs typeface="+mj-cs"/>
              <a:sym typeface="Montserrat"/>
            </a:endParaRP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15890" y="1868634"/>
            <a:ext cx="7461603" cy="4883148"/>
          </a:xfrm>
        </p:spPr>
        <p:txBody>
          <a:bodyPr vert="horz" lIns="91440" tIns="45720" rIns="91440" bIns="45720" rtlCol="0" anchor="t">
            <a:noAutofit/>
          </a:bodyPr>
          <a:lstStyle/>
          <a:p>
            <a:pPr marL="228600" lvl="1" indent="-228600" algn="l">
              <a:spcBef>
                <a:spcPts val="0"/>
              </a:spcBef>
              <a:spcAft>
                <a:spcPts val="600"/>
              </a:spcAft>
              <a:buFont typeface="Arial" panose="020B0604020202020204" pitchFamily="34" charset="0"/>
              <a:buChar char="•"/>
            </a:pPr>
            <a:endParaRPr lang="en-US" sz="1400" dirty="0">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400" b="1" dirty="0" err="1">
                <a:solidFill>
                  <a:schemeClr val="tx1"/>
                </a:solidFill>
                <a:sym typeface="Montserrat"/>
              </a:rPr>
              <a:t>re.sub</a:t>
            </a:r>
            <a:r>
              <a:rPr lang="en-US" sz="1400" b="1" dirty="0">
                <a:solidFill>
                  <a:schemeClr val="tx1"/>
                </a:solidFill>
                <a:sym typeface="Montserrat"/>
              </a:rPr>
              <a:t>(): </a:t>
            </a:r>
            <a:r>
              <a:rPr lang="en-US" sz="1400" dirty="0">
                <a:solidFill>
                  <a:schemeClr val="tx1"/>
                </a:solidFill>
                <a:sym typeface="Montserrat"/>
              </a:rPr>
              <a:t>Replaces all occurrences of the pattern in the string with a specified replacement string.</a:t>
            </a:r>
          </a:p>
          <a:p>
            <a:pPr lvl="0" algn="l">
              <a:spcBef>
                <a:spcPts val="0"/>
              </a:spcBef>
              <a:spcAft>
                <a:spcPts val="600"/>
              </a:spcAft>
            </a:pPr>
            <a:endParaRPr lang="en-US" sz="1400" dirty="0">
              <a:solidFill>
                <a:schemeClr val="tx1"/>
              </a:solidFill>
              <a:sym typeface="Montserrat"/>
            </a:endParaRPr>
          </a:p>
          <a:p>
            <a:pPr lvl="0" algn="l">
              <a:spcBef>
                <a:spcPts val="0"/>
              </a:spcBef>
              <a:spcAft>
                <a:spcPts val="600"/>
              </a:spcAft>
            </a:pPr>
            <a:r>
              <a:rPr lang="en-US" sz="1400" dirty="0">
                <a:solidFill>
                  <a:schemeClr val="tx1"/>
                </a:solidFill>
                <a:sym typeface="Montserrat"/>
              </a:rPr>
              <a:t>	import re</a:t>
            </a:r>
          </a:p>
          <a:p>
            <a:pPr marL="228600" lvl="1" algn="l">
              <a:spcBef>
                <a:spcPts val="0"/>
              </a:spcBef>
              <a:spcAft>
                <a:spcPts val="600"/>
              </a:spcAft>
            </a:pPr>
            <a:r>
              <a:rPr lang="en-US" sz="1400" dirty="0">
                <a:sym typeface="Montserrat"/>
              </a:rPr>
              <a:t>	pattern = </a:t>
            </a:r>
            <a:r>
              <a:rPr lang="en-US" sz="1400" dirty="0" err="1">
                <a:sym typeface="Montserrat"/>
              </a:rPr>
              <a:t>r"regular</a:t>
            </a:r>
            <a:r>
              <a:rPr lang="en-US" sz="1400" dirty="0">
                <a:sym typeface="Montserrat"/>
              </a:rPr>
              <a:t> expression pattern"</a:t>
            </a:r>
          </a:p>
          <a:p>
            <a:pPr marL="228600" lvl="1" algn="l">
              <a:spcBef>
                <a:spcPts val="0"/>
              </a:spcBef>
              <a:spcAft>
                <a:spcPts val="600"/>
              </a:spcAft>
            </a:pPr>
            <a:r>
              <a:rPr lang="en-US" sz="1400" dirty="0">
                <a:sym typeface="Montserrat"/>
              </a:rPr>
              <a:t>	string = "string to search"</a:t>
            </a:r>
          </a:p>
          <a:p>
            <a:pPr marL="228600" lvl="1" algn="l">
              <a:spcBef>
                <a:spcPts val="0"/>
              </a:spcBef>
              <a:spcAft>
                <a:spcPts val="600"/>
              </a:spcAft>
            </a:pPr>
            <a:r>
              <a:rPr lang="en-US" sz="1400" dirty="0">
                <a:sym typeface="Montserrat"/>
              </a:rPr>
              <a:t>	replacement = "replacement string"</a:t>
            </a:r>
          </a:p>
          <a:p>
            <a:pPr marL="228600" lvl="1" algn="l">
              <a:spcBef>
                <a:spcPts val="0"/>
              </a:spcBef>
              <a:spcAft>
                <a:spcPts val="600"/>
              </a:spcAft>
            </a:pPr>
            <a:r>
              <a:rPr lang="en-US" sz="1400" dirty="0">
                <a:sym typeface="Montserrat"/>
              </a:rPr>
              <a:t>	</a:t>
            </a:r>
            <a:r>
              <a:rPr lang="en-US" sz="1400" dirty="0" err="1">
                <a:sym typeface="Montserrat"/>
              </a:rPr>
              <a:t>new_string</a:t>
            </a:r>
            <a:r>
              <a:rPr lang="en-US" sz="1400" dirty="0">
                <a:sym typeface="Montserrat"/>
              </a:rPr>
              <a:t> = </a:t>
            </a:r>
            <a:r>
              <a:rPr lang="en-US" sz="1400" dirty="0" err="1">
                <a:sym typeface="Montserrat"/>
              </a:rPr>
              <a:t>re.sub</a:t>
            </a:r>
            <a:r>
              <a:rPr lang="en-US" sz="1400" dirty="0">
                <a:sym typeface="Montserrat"/>
              </a:rPr>
              <a:t>(pattern, replacement, string)</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r>
              <a:rPr lang="en-US" sz="1400" b="1" dirty="0" err="1">
                <a:solidFill>
                  <a:schemeClr val="tx1"/>
                </a:solidFill>
                <a:sym typeface="Montserrat"/>
              </a:rPr>
              <a:t>re.split</a:t>
            </a:r>
            <a:r>
              <a:rPr lang="en-US" sz="1400" b="1" dirty="0">
                <a:solidFill>
                  <a:schemeClr val="tx1"/>
                </a:solidFill>
                <a:sym typeface="Montserrat"/>
              </a:rPr>
              <a:t>(): </a:t>
            </a:r>
            <a:r>
              <a:rPr lang="en-US" sz="1400" dirty="0">
                <a:solidFill>
                  <a:schemeClr val="tx1"/>
                </a:solidFill>
                <a:sym typeface="Montserrat"/>
              </a:rPr>
              <a:t>Splits the string into a list of substrings at each occurrence of the pattern.</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685800" lvl="2" algn="l">
              <a:spcBef>
                <a:spcPts val="0"/>
              </a:spcBef>
              <a:spcAft>
                <a:spcPts val="600"/>
              </a:spcAft>
            </a:pPr>
            <a:r>
              <a:rPr lang="en-US" sz="1400" dirty="0">
                <a:sym typeface="Montserrat"/>
              </a:rPr>
              <a:t>import re</a:t>
            </a:r>
          </a:p>
          <a:p>
            <a:pPr marL="685800" lvl="2" algn="l">
              <a:spcBef>
                <a:spcPts val="0"/>
              </a:spcBef>
              <a:spcAft>
                <a:spcPts val="600"/>
              </a:spcAft>
            </a:pPr>
            <a:r>
              <a:rPr lang="en-US" sz="1400" dirty="0">
                <a:sym typeface="Montserrat"/>
              </a:rPr>
              <a:t>pattern = </a:t>
            </a:r>
            <a:r>
              <a:rPr lang="en-US" sz="1400" dirty="0" err="1">
                <a:sym typeface="Montserrat"/>
              </a:rPr>
              <a:t>r"regular</a:t>
            </a:r>
            <a:r>
              <a:rPr lang="en-US" sz="1400" dirty="0">
                <a:sym typeface="Montserrat"/>
              </a:rPr>
              <a:t> expression pattern"</a:t>
            </a:r>
          </a:p>
          <a:p>
            <a:pPr marL="685800" lvl="2" algn="l">
              <a:spcBef>
                <a:spcPts val="0"/>
              </a:spcBef>
              <a:spcAft>
                <a:spcPts val="600"/>
              </a:spcAft>
            </a:pPr>
            <a:r>
              <a:rPr lang="en-US" sz="1400" dirty="0">
                <a:sym typeface="Montserrat"/>
              </a:rPr>
              <a:t>string = "string to split"</a:t>
            </a:r>
          </a:p>
          <a:p>
            <a:pPr marL="685800" lvl="2" algn="l">
              <a:spcBef>
                <a:spcPts val="0"/>
              </a:spcBef>
              <a:spcAft>
                <a:spcPts val="600"/>
              </a:spcAft>
            </a:pPr>
            <a:r>
              <a:rPr lang="en-US" sz="1400" dirty="0" err="1">
                <a:sym typeface="Montserrat"/>
              </a:rPr>
              <a:t>split_list</a:t>
            </a:r>
            <a:r>
              <a:rPr lang="en-US" sz="1400" dirty="0">
                <a:sym typeface="Montserrat"/>
              </a:rPr>
              <a:t> = </a:t>
            </a:r>
            <a:r>
              <a:rPr lang="en-US" sz="1400" dirty="0" err="1">
                <a:sym typeface="Montserrat"/>
              </a:rPr>
              <a:t>re.split</a:t>
            </a:r>
            <a:r>
              <a:rPr lang="en-US" sz="1400" dirty="0">
                <a:sym typeface="Montserrat"/>
              </a:rPr>
              <a:t>(pattern, string)</a:t>
            </a: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p:txBody>
      </p:sp>
      <p:pic>
        <p:nvPicPr>
          <p:cNvPr id="5" name="Graphic 6" descr="Checkmark">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265380" y="2454049"/>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441051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WW01D21</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144</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303247862"/>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44177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5">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3626217"/>
          </a:xfrm>
        </p:spPr>
        <p:txBody>
          <a:bodyPr vert="horz" lIns="91440" tIns="45720" rIns="91440" bIns="45720" rtlCol="0" anchor="t">
            <a:normAutofit/>
          </a:bodyPr>
          <a:lstStyle/>
          <a:p>
            <a:pPr marL="0" lvl="0" indent="0" algn="l">
              <a:spcAft>
                <a:spcPts val="0"/>
              </a:spcAft>
            </a:pPr>
            <a:r>
              <a:rPr lang="en-US" sz="5000" kern="1200" dirty="0">
                <a:latin typeface="+mj-lt"/>
                <a:ea typeface="+mj-ea"/>
                <a:cs typeface="+mj-cs"/>
                <a:sym typeface="Montserrat"/>
              </a:rPr>
              <a:t>Special Sequences</a:t>
            </a:r>
          </a:p>
        </p:txBody>
      </p:sp>
      <p:sp>
        <p:nvSpPr>
          <p:cNvPr id="5" name="Subtitle 4">
            <a:extLst>
              <a:ext uri="{FF2B5EF4-FFF2-40B4-BE49-F238E27FC236}">
                <a16:creationId xmlns:a16="http://schemas.microsoft.com/office/drawing/2014/main" xmlns="" id="{CB7578A7-E9B0-570C-3023-29EC1C5BDFA2}"/>
              </a:ext>
            </a:extLst>
          </p:cNvPr>
          <p:cNvSpPr>
            <a:spLocks noGrp="1"/>
          </p:cNvSpPr>
          <p:nvPr>
            <p:ph type="subTitle" idx="1"/>
          </p:nvPr>
        </p:nvSpPr>
        <p:spPr>
          <a:xfrm>
            <a:off x="517453" y="3378672"/>
            <a:ext cx="4412417" cy="1031537"/>
          </a:xfrm>
        </p:spPr>
        <p:txBody>
          <a:bodyPr>
            <a:normAutofit/>
          </a:bodyPr>
          <a:lstStyle/>
          <a:p>
            <a:pPr algn="l"/>
            <a:r>
              <a:rPr lang="en-US" sz="1500" dirty="0"/>
              <a:t>Special sequences in Python regular expressions are a set of predefined patterns that match specific characters or character classes.</a:t>
            </a:r>
          </a:p>
        </p:txBody>
      </p:sp>
      <p:sp>
        <p:nvSpPr>
          <p:cNvPr id="35" name="!!plus graphic">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6" name="!!Straight Connector">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7" name="!!circle graphic">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8" name="Picture 7">
            <a:extLst>
              <a:ext uri="{FF2B5EF4-FFF2-40B4-BE49-F238E27FC236}">
                <a16:creationId xmlns:a16="http://schemas.microsoft.com/office/drawing/2014/main" xmlns="" id="{47F2F6FF-7F39-D3AE-F8F2-DCF0FF11644B}"/>
              </a:ext>
            </a:extLst>
          </p:cNvPr>
          <p:cNvPicPr>
            <a:picLocks noChangeAspect="1"/>
          </p:cNvPicPr>
          <p:nvPr/>
        </p:nvPicPr>
        <p:blipFill>
          <a:blip r:embed="rId2"/>
          <a:stretch>
            <a:fillRect/>
          </a:stretch>
        </p:blipFill>
        <p:spPr>
          <a:xfrm>
            <a:off x="5680193" y="1097267"/>
            <a:ext cx="6354789" cy="5624047"/>
          </a:xfrm>
          <a:prstGeom prst="rect">
            <a:avLst/>
          </a:prstGeom>
        </p:spPr>
      </p:pic>
    </p:spTree>
    <p:extLst>
      <p:ext uri="{BB962C8B-B14F-4D97-AF65-F5344CB8AC3E}">
        <p14:creationId xmlns:p14="http://schemas.microsoft.com/office/powerpoint/2010/main" val="16941948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WW01D22</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146</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156309574"/>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xmlns="" id="{B61F71DE-E9A1-5529-A8D3-267F0D4BC84D}"/>
              </a:ext>
            </a:extLst>
          </p:cNvPr>
          <p:cNvGrpSpPr/>
          <p:nvPr/>
        </p:nvGrpSpPr>
        <p:grpSpPr>
          <a:xfrm>
            <a:off x="5693664" y="2598973"/>
            <a:ext cx="5833872" cy="1018730"/>
            <a:chOff x="619260" y="1021559"/>
            <a:chExt cx="5833872" cy="1018730"/>
          </a:xfrm>
        </p:grpSpPr>
        <p:sp>
          <p:nvSpPr>
            <p:cNvPr id="4" name="Rectangle: Rounded Corners 3">
              <a:extLst>
                <a:ext uri="{FF2B5EF4-FFF2-40B4-BE49-F238E27FC236}">
                  <a16:creationId xmlns:a16="http://schemas.microsoft.com/office/drawing/2014/main" xmlns="" id="{457325F3-9061-2724-F899-A4682CBC2470}"/>
                </a:ext>
              </a:extLst>
            </p:cNvPr>
            <p:cNvSpPr/>
            <p:nvPr/>
          </p:nvSpPr>
          <p:spPr>
            <a:xfrm>
              <a:off x="619260" y="1021559"/>
              <a:ext cx="5833872" cy="10187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ectangle: Rounded Corners 4">
              <a:extLst>
                <a:ext uri="{FF2B5EF4-FFF2-40B4-BE49-F238E27FC236}">
                  <a16:creationId xmlns:a16="http://schemas.microsoft.com/office/drawing/2014/main" xmlns="" id="{0D01F9C4-0685-0D95-4633-7BEA107231C2}"/>
                </a:ext>
              </a:extLst>
            </p:cNvPr>
            <p:cNvSpPr txBox="1"/>
            <p:nvPr/>
          </p:nvSpPr>
          <p:spPr>
            <a:xfrm>
              <a:off x="718720" y="1071289"/>
              <a:ext cx="5734412" cy="9192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solidFill>
                    <a:prstClr val="white"/>
                  </a:solidFill>
                  <a:latin typeface="Univers"/>
                  <a:ea typeface="+mn-ea"/>
                  <a:cs typeface="+mn-cs"/>
                </a:rPr>
                <a:t>Regex Metacharacters</a:t>
              </a:r>
            </a:p>
          </p:txBody>
        </p:sp>
      </p:grpSp>
    </p:spTree>
    <p:extLst>
      <p:ext uri="{BB962C8B-B14F-4D97-AF65-F5344CB8AC3E}">
        <p14:creationId xmlns:p14="http://schemas.microsoft.com/office/powerpoint/2010/main" val="10625905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0" y="1587003"/>
            <a:ext cx="4412419" cy="3626217"/>
          </a:xfrm>
        </p:spPr>
        <p:txBody>
          <a:bodyPr vert="horz" lIns="91440" tIns="45720" rIns="91440" bIns="45720" rtlCol="0" anchor="t">
            <a:normAutofit/>
          </a:bodyPr>
          <a:lstStyle/>
          <a:p>
            <a:pPr marL="0" lvl="0" indent="0" algn="r">
              <a:spcAft>
                <a:spcPts val="0"/>
              </a:spcAft>
            </a:pPr>
            <a:r>
              <a:rPr lang="en-US" sz="3200" kern="1200" dirty="0">
                <a:latin typeface="+mj-lt"/>
                <a:ea typeface="+mj-ea"/>
                <a:cs typeface="+mj-cs"/>
                <a:sym typeface="Montserrat"/>
              </a:rPr>
              <a:t>Metacharacters</a:t>
            </a:r>
          </a:p>
        </p:txBody>
      </p:sp>
      <p:sp>
        <p:nvSpPr>
          <p:cNvPr id="5" name="Subtitle 4">
            <a:extLst>
              <a:ext uri="{FF2B5EF4-FFF2-40B4-BE49-F238E27FC236}">
                <a16:creationId xmlns:a16="http://schemas.microsoft.com/office/drawing/2014/main" xmlns="" id="{CB7578A7-E9B0-570C-3023-29EC1C5BDFA2}"/>
              </a:ext>
            </a:extLst>
          </p:cNvPr>
          <p:cNvSpPr>
            <a:spLocks noGrp="1"/>
          </p:cNvSpPr>
          <p:nvPr>
            <p:ph type="subTitle" idx="1"/>
          </p:nvPr>
        </p:nvSpPr>
        <p:spPr>
          <a:xfrm>
            <a:off x="399695" y="2649346"/>
            <a:ext cx="4952019" cy="1031537"/>
          </a:xfrm>
        </p:spPr>
        <p:txBody>
          <a:bodyPr>
            <a:normAutofit/>
          </a:bodyPr>
          <a:lstStyle/>
          <a:p>
            <a:pPr algn="l"/>
            <a:r>
              <a:rPr lang="en-US" sz="1800" dirty="0"/>
              <a:t>Metacharacters are characters with a special meaning</a:t>
            </a:r>
          </a:p>
        </p:txBody>
      </p:sp>
      <p:sp>
        <p:nvSpPr>
          <p:cNvPr id="14"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3D73CCA0-8C10-7132-A631-CDCE31BF13FF}"/>
              </a:ext>
            </a:extLst>
          </p:cNvPr>
          <p:cNvPicPr>
            <a:picLocks noChangeAspect="1"/>
          </p:cNvPicPr>
          <p:nvPr/>
        </p:nvPicPr>
        <p:blipFill>
          <a:blip r:embed="rId2"/>
          <a:stretch>
            <a:fillRect/>
          </a:stretch>
        </p:blipFill>
        <p:spPr>
          <a:xfrm>
            <a:off x="5751409" y="1871133"/>
            <a:ext cx="6001392" cy="4165600"/>
          </a:xfrm>
          <a:prstGeom prst="rect">
            <a:avLst/>
          </a:prstGeom>
        </p:spPr>
      </p:pic>
      <p:sp>
        <p:nvSpPr>
          <p:cNvPr id="18"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8449704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35710" y="1490793"/>
            <a:ext cx="2277533" cy="817530"/>
          </a:xfrm>
        </p:spPr>
        <p:txBody>
          <a:bodyPr vert="horz" lIns="91440" tIns="45720" rIns="91440" bIns="45720" rtlCol="0" anchor="t">
            <a:normAutofit/>
          </a:bodyPr>
          <a:lstStyle/>
          <a:p>
            <a:pPr marL="0" lvl="0" indent="0" algn="l">
              <a:spcAft>
                <a:spcPts val="0"/>
              </a:spcAft>
            </a:pPr>
            <a:r>
              <a:rPr lang="en-US" sz="3200" kern="1200" dirty="0">
                <a:latin typeface="+mj-lt"/>
                <a:ea typeface="+mj-ea"/>
                <a:cs typeface="+mj-cs"/>
                <a:sym typeface="Montserrat"/>
              </a:rPr>
              <a:t>	SETS</a:t>
            </a:r>
          </a:p>
        </p:txBody>
      </p:sp>
      <p:sp>
        <p:nvSpPr>
          <p:cNvPr id="5" name="Subtitle 4">
            <a:extLst>
              <a:ext uri="{FF2B5EF4-FFF2-40B4-BE49-F238E27FC236}">
                <a16:creationId xmlns:a16="http://schemas.microsoft.com/office/drawing/2014/main" xmlns="" id="{CB7578A7-E9B0-570C-3023-29EC1C5BDFA2}"/>
              </a:ext>
            </a:extLst>
          </p:cNvPr>
          <p:cNvSpPr>
            <a:spLocks noGrp="1"/>
          </p:cNvSpPr>
          <p:nvPr>
            <p:ph type="subTitle" idx="1"/>
          </p:nvPr>
        </p:nvSpPr>
        <p:spPr>
          <a:xfrm>
            <a:off x="399695" y="2649346"/>
            <a:ext cx="4952019" cy="1031537"/>
          </a:xfrm>
        </p:spPr>
        <p:txBody>
          <a:bodyPr>
            <a:normAutofit/>
          </a:bodyPr>
          <a:lstStyle/>
          <a:p>
            <a:pPr algn="l"/>
            <a:r>
              <a:rPr lang="en-US" sz="1800" dirty="0"/>
              <a:t>A set is a set of characters inside a pair of square brackets [] with a special meaning:</a:t>
            </a:r>
          </a:p>
        </p:txBody>
      </p:sp>
      <p:pic>
        <p:nvPicPr>
          <p:cNvPr id="4" name="Picture 3">
            <a:extLst>
              <a:ext uri="{FF2B5EF4-FFF2-40B4-BE49-F238E27FC236}">
                <a16:creationId xmlns:a16="http://schemas.microsoft.com/office/drawing/2014/main" xmlns="" id="{748484E9-F3A7-E62B-CA89-DF9AFCF8DDE9}"/>
              </a:ext>
            </a:extLst>
          </p:cNvPr>
          <p:cNvPicPr>
            <a:picLocks noChangeAspect="1"/>
          </p:cNvPicPr>
          <p:nvPr/>
        </p:nvPicPr>
        <p:blipFill>
          <a:blip r:embed="rId2"/>
          <a:stretch>
            <a:fillRect/>
          </a:stretch>
        </p:blipFill>
        <p:spPr>
          <a:xfrm>
            <a:off x="5520501" y="1296373"/>
            <a:ext cx="6375936" cy="5122900"/>
          </a:xfrm>
          <a:prstGeom prst="rect">
            <a:avLst/>
          </a:prstGeom>
        </p:spPr>
      </p:pic>
    </p:spTree>
    <p:extLst>
      <p:ext uri="{BB962C8B-B14F-4D97-AF65-F5344CB8AC3E}">
        <p14:creationId xmlns:p14="http://schemas.microsoft.com/office/powerpoint/2010/main" val="967832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175293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CE3C5560-7A9C-489F-9148-18C5E1D0F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78043" y="590062"/>
            <a:ext cx="5309140" cy="2041171"/>
          </a:xfrm>
        </p:spPr>
        <p:txBody>
          <a:bodyPr vert="horz" lIns="91440" tIns="45720" rIns="91440" bIns="45720" rtlCol="0">
            <a:normAutofit/>
          </a:bodyPr>
          <a:lstStyle/>
          <a:p>
            <a:pPr algn="l"/>
            <a:r>
              <a:rPr lang="en-US" b="0" i="0" kern="1200" cap="none" baseline="0" dirty="0">
                <a:latin typeface="+mj-lt"/>
                <a:ea typeface="+mj-ea"/>
                <a:cs typeface="+mj-cs"/>
              </a:rPr>
              <a:t>print</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590741" y="2545446"/>
            <a:ext cx="6108693" cy="1681322"/>
          </a:xfrm>
        </p:spPr>
        <p:txBody>
          <a:bodyPr vert="horz" lIns="91440" tIns="45720" rIns="91440" bIns="45720" rtlCol="0">
            <a:noAutofit/>
          </a:bodyPr>
          <a:lstStyle/>
          <a:p>
            <a:pPr marL="57150" algn="l"/>
            <a:r>
              <a:rPr lang="en-US" dirty="0"/>
              <a:t>print() is a built-in function in Python that is used to output messages or values to the console or other standard output devices. It can be used to display strings, numbers, variables, and expressions.</a:t>
            </a:r>
          </a:p>
        </p:txBody>
      </p:sp>
      <p:cxnSp>
        <p:nvCxnSpPr>
          <p:cNvPr id="14" name="Straight Connector 13">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Printer">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
        <p:nvSpPr>
          <p:cNvPr id="16" name="Graphic 22">
            <a:extLst>
              <a:ext uri="{FF2B5EF4-FFF2-40B4-BE49-F238E27FC236}">
                <a16:creationId xmlns:a16="http://schemas.microsoft.com/office/drawing/2014/main" xmlns="" id="{508BEF50-7B1E-49A4-BC19-5F4F1D755E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23">
            <a:extLst>
              <a:ext uri="{FF2B5EF4-FFF2-40B4-BE49-F238E27FC236}">
                <a16:creationId xmlns:a16="http://schemas.microsoft.com/office/drawing/2014/main" xmlns="" id="{3FBAD350-5664-4811-A208-657FB882D3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0" name="Graphic 21">
            <a:extLst>
              <a:ext uri="{FF2B5EF4-FFF2-40B4-BE49-F238E27FC236}">
                <a16:creationId xmlns:a16="http://schemas.microsoft.com/office/drawing/2014/main" xmlns="" id="{C39ADB8F-D187-49D7-BDCF-C1B6DC7270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Tree>
    <p:extLst>
      <p:ext uri="{BB962C8B-B14F-4D97-AF65-F5344CB8AC3E}">
        <p14:creationId xmlns:p14="http://schemas.microsoft.com/office/powerpoint/2010/main" val="21484553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88817" y="824146"/>
            <a:ext cx="7234382" cy="906975"/>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Grouping and capturing</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15890" y="1868634"/>
            <a:ext cx="8233377" cy="4883148"/>
          </a:xfrm>
        </p:spPr>
        <p:txBody>
          <a:bodyPr vert="horz" lIns="91440" tIns="45720" rIns="91440" bIns="45720" rtlCol="0" anchor="t">
            <a:noAutofit/>
          </a:bodyPr>
          <a:lstStyle/>
          <a:p>
            <a:pPr marL="0" lvl="1" algn="l">
              <a:spcBef>
                <a:spcPts val="0"/>
              </a:spcBef>
              <a:spcAft>
                <a:spcPts val="600"/>
              </a:spcAft>
            </a:pPr>
            <a:r>
              <a:rPr lang="en-US" sz="1400" dirty="0">
                <a:sym typeface="Montserrat"/>
              </a:rPr>
              <a:t>Grouping and capturing in Python regular expressions allow you to create subgroups within a regular expression and capture the matched text in those subgroup</a:t>
            </a:r>
          </a:p>
          <a:p>
            <a:pPr marL="0" lvl="1" algn="l">
              <a:spcBef>
                <a:spcPts val="0"/>
              </a:spcBef>
              <a:spcAft>
                <a:spcPts val="600"/>
              </a:spcAft>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dirty="0">
                <a:sym typeface="Montserrat"/>
              </a:rPr>
              <a:t>Using </a:t>
            </a:r>
            <a:r>
              <a:rPr lang="en-US" sz="1400" b="1" dirty="0">
                <a:sym typeface="Montserrat"/>
              </a:rPr>
              <a:t>parentheses</a:t>
            </a:r>
            <a:r>
              <a:rPr lang="en-US" sz="1400" dirty="0">
                <a:sym typeface="Montserrat"/>
              </a:rPr>
              <a:t> to create subgroups.</a:t>
            </a:r>
          </a:p>
          <a:p>
            <a:pPr marL="457200" lvl="2" algn="l">
              <a:spcBef>
                <a:spcPts val="0"/>
              </a:spcBef>
              <a:spcAft>
                <a:spcPts val="600"/>
              </a:spcAft>
            </a:pPr>
            <a:r>
              <a:rPr lang="en-US" sz="1400" dirty="0">
                <a:sym typeface="Montserrat"/>
              </a:rPr>
              <a:t>string = "The price of an apple is $0.75 and the price of a banana is $0.50."</a:t>
            </a:r>
          </a:p>
          <a:p>
            <a:pPr marL="457200" lvl="2" algn="l">
              <a:spcBef>
                <a:spcPts val="0"/>
              </a:spcBef>
              <a:spcAft>
                <a:spcPts val="600"/>
              </a:spcAft>
            </a:pPr>
            <a:r>
              <a:rPr lang="en-US" sz="1400" dirty="0">
                <a:sym typeface="Montserrat"/>
              </a:rPr>
              <a:t>pattern = </a:t>
            </a:r>
            <a:r>
              <a:rPr lang="en-US" sz="1400" dirty="0" err="1">
                <a:sym typeface="Montserrat"/>
              </a:rPr>
              <a:t>r"The</a:t>
            </a:r>
            <a:r>
              <a:rPr lang="en-US" sz="1400" dirty="0">
                <a:sym typeface="Montserrat"/>
              </a:rPr>
              <a:t> price of (</a:t>
            </a:r>
            <a:r>
              <a:rPr lang="en-US" sz="1400" dirty="0" err="1">
                <a:sym typeface="Montserrat"/>
              </a:rPr>
              <a:t>an|a</a:t>
            </a:r>
            <a:r>
              <a:rPr lang="en-US" sz="1400" dirty="0">
                <a:sym typeface="Montserrat"/>
              </a:rPr>
              <a:t>) (\w+) is \$(\d+\.\d{2})“</a:t>
            </a:r>
          </a:p>
          <a:p>
            <a:pPr marL="685800" lvl="2" indent="-228600" algn="l">
              <a:spcBef>
                <a:spcPts val="0"/>
              </a:spcBef>
              <a:spcAft>
                <a:spcPts val="600"/>
              </a:spcAft>
              <a:buFont typeface="Arial" panose="020B0604020202020204" pitchFamily="34" charset="0"/>
              <a:buChar char="•"/>
            </a:pPr>
            <a:endParaRPr lang="en-US" sz="1400" dirty="0">
              <a:solidFill>
                <a:schemeClr val="tx1"/>
              </a:solidFill>
              <a:sym typeface="Montserrat"/>
            </a:endParaRPr>
          </a:p>
        </p:txBody>
      </p:sp>
      <p:pic>
        <p:nvPicPr>
          <p:cNvPr id="5" name="Graphic 4" descr="Filter">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93666" y="2454049"/>
            <a:ext cx="3220117" cy="3548404"/>
          </a:xfrm>
          <a:prstGeom prst="rect">
            <a:avLst/>
          </a:prstGeom>
        </p:spPr>
      </p:pic>
    </p:spTree>
    <p:extLst>
      <p:ext uri="{BB962C8B-B14F-4D97-AF65-F5344CB8AC3E}">
        <p14:creationId xmlns:p14="http://schemas.microsoft.com/office/powerpoint/2010/main" val="3971040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WW01D23</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151</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704415658"/>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35985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dirty="0">
                <a:sym typeface="Montserrat"/>
              </a:rPr>
              <a:t>map</a:t>
            </a:r>
            <a:endParaRPr lang="en-US" sz="7200" kern="1200" dirty="0">
              <a:latin typeface="+mj-lt"/>
              <a:ea typeface="+mj-ea"/>
              <a:cs typeface="+mj-cs"/>
              <a:sym typeface="Montserrat"/>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9953" y="381935"/>
            <a:ext cx="5133002" cy="5974415"/>
          </a:xfrm>
        </p:spPr>
        <p:txBody>
          <a:bodyPr vert="horz" lIns="91440" tIns="45720" rIns="91440" bIns="45720" rtlCol="0" anchor="ctr">
            <a:normAutofit/>
          </a:bodyPr>
          <a:lstStyle/>
          <a:p>
            <a:pPr lvl="1" indent="-228600" algn="l">
              <a:spcBef>
                <a:spcPts val="0"/>
              </a:spcBef>
              <a:spcAft>
                <a:spcPts val="600"/>
              </a:spcAft>
              <a:buFont typeface="Arial" panose="020B0604020202020204" pitchFamily="34" charset="0"/>
              <a:buChar char="•"/>
            </a:pPr>
            <a:r>
              <a:rPr lang="en-US" sz="1500" dirty="0">
                <a:solidFill>
                  <a:schemeClr val="tx1"/>
                </a:solidFill>
                <a:sym typeface="Montserrat"/>
              </a:rPr>
              <a:t>The </a:t>
            </a:r>
            <a:r>
              <a:rPr lang="en-US" sz="1500" b="1" dirty="0">
                <a:solidFill>
                  <a:schemeClr val="tx1"/>
                </a:solidFill>
                <a:sym typeface="Montserrat"/>
              </a:rPr>
              <a:t>map() </a:t>
            </a:r>
            <a:r>
              <a:rPr lang="en-US" sz="1500" dirty="0">
                <a:solidFill>
                  <a:schemeClr val="tx1"/>
                </a:solidFill>
                <a:sym typeface="Montserrat"/>
              </a:rPr>
              <a:t>function takes a function and applies it to each element of an iterable (e.g., list, tuple, etc.) and returns a new iterable with the results.</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Syntax: </a:t>
            </a:r>
          </a:p>
          <a:p>
            <a:pPr marL="685800" lvl="2" algn="l">
              <a:spcBef>
                <a:spcPts val="0"/>
              </a:spcBef>
              <a:spcAft>
                <a:spcPts val="600"/>
              </a:spcAft>
            </a:pPr>
            <a:r>
              <a:rPr lang="en-US" sz="1300" dirty="0">
                <a:solidFill>
                  <a:schemeClr val="tx1"/>
                </a:solidFill>
                <a:sym typeface="Montserrat"/>
              </a:rPr>
              <a:t>map(function, iterable)</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For example, </a:t>
            </a:r>
            <a:r>
              <a:rPr lang="en-US" sz="1500" dirty="0">
                <a:solidFill>
                  <a:schemeClr val="tx1"/>
                </a:solidFill>
                <a:sym typeface="Montserrat"/>
              </a:rPr>
              <a:t>if we want to square each element in a list of numbers, we could use the map() function as follows:</a:t>
            </a:r>
          </a:p>
          <a:p>
            <a:pPr lvl="0" indent="-228600" algn="l">
              <a:spcBef>
                <a:spcPts val="0"/>
              </a:spcBef>
              <a:spcAft>
                <a:spcPts val="600"/>
              </a:spcAft>
              <a:buFont typeface="Arial" panose="020B0604020202020204" pitchFamily="34" charset="0"/>
              <a:buChar char="•"/>
            </a:pPr>
            <a:endParaRPr lang="en-US" sz="1500" b="1" dirty="0">
              <a:solidFill>
                <a:schemeClr val="tx1"/>
              </a:solidFill>
              <a:sym typeface="Montserrat"/>
            </a:endParaRPr>
          </a:p>
          <a:p>
            <a:pPr lvl="2" algn="l">
              <a:spcBef>
                <a:spcPts val="0"/>
              </a:spcBef>
              <a:spcAft>
                <a:spcPts val="600"/>
              </a:spcAft>
            </a:pPr>
            <a:r>
              <a:rPr lang="en-US" sz="1300" dirty="0">
                <a:solidFill>
                  <a:schemeClr val="tx1"/>
                </a:solidFill>
                <a:sym typeface="Montserrat"/>
              </a:rPr>
              <a:t>numbers = [1, 2, 3, 4, 5]</a:t>
            </a:r>
          </a:p>
          <a:p>
            <a:pPr lvl="2" algn="l">
              <a:spcBef>
                <a:spcPts val="0"/>
              </a:spcBef>
              <a:spcAft>
                <a:spcPts val="600"/>
              </a:spcAft>
            </a:pPr>
            <a:r>
              <a:rPr lang="en-US" sz="1300" dirty="0" err="1">
                <a:solidFill>
                  <a:schemeClr val="tx1"/>
                </a:solidFill>
                <a:sym typeface="Montserrat"/>
              </a:rPr>
              <a:t>squared_numbers</a:t>
            </a:r>
            <a:r>
              <a:rPr lang="en-US" sz="1300" dirty="0">
                <a:solidFill>
                  <a:schemeClr val="tx1"/>
                </a:solidFill>
                <a:sym typeface="Montserrat"/>
              </a:rPr>
              <a:t> = map(lambda x: x**2, numbers)</a:t>
            </a:r>
          </a:p>
          <a:p>
            <a:pPr lvl="2" algn="l">
              <a:spcBef>
                <a:spcPts val="0"/>
              </a:spcBef>
              <a:spcAft>
                <a:spcPts val="600"/>
              </a:spcAft>
            </a:pPr>
            <a:r>
              <a:rPr lang="en-US" sz="1300" dirty="0">
                <a:solidFill>
                  <a:schemeClr val="tx1"/>
                </a:solidFill>
                <a:sym typeface="Montserrat"/>
              </a:rPr>
              <a:t>print(list(</a:t>
            </a:r>
            <a:r>
              <a:rPr lang="en-US" sz="1300" dirty="0" err="1">
                <a:solidFill>
                  <a:schemeClr val="tx1"/>
                </a:solidFill>
                <a:sym typeface="Montserrat"/>
              </a:rPr>
              <a:t>squared_numbers</a:t>
            </a:r>
            <a:r>
              <a:rPr lang="en-US" sz="1300" dirty="0">
                <a:solidFill>
                  <a:schemeClr val="tx1"/>
                </a:solidFill>
                <a:sym typeface="Montserrat"/>
              </a:rPr>
              <a:t>)) # Output: [1, 4, 9, 16, 25]</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5238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dirty="0">
                <a:latin typeface="+mj-lt"/>
                <a:ea typeface="+mj-ea"/>
                <a:cs typeface="+mj-cs"/>
                <a:sym typeface="Montserrat"/>
              </a:rPr>
              <a:t>FILTER</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9953" y="381935"/>
            <a:ext cx="5133002" cy="5974415"/>
          </a:xfrm>
        </p:spPr>
        <p:txBody>
          <a:bodyPr vert="horz" lIns="91440" tIns="45720" rIns="91440" bIns="45720" rtlCol="0" anchor="ctr">
            <a:normAutofit/>
          </a:bodyPr>
          <a:lstStyle/>
          <a:p>
            <a:pPr lvl="1" indent="-228600" algn="l">
              <a:spcBef>
                <a:spcPts val="0"/>
              </a:spcBef>
              <a:spcAft>
                <a:spcPts val="600"/>
              </a:spcAft>
              <a:buFont typeface="Arial" panose="020B0604020202020204" pitchFamily="34" charset="0"/>
              <a:buChar char="•"/>
            </a:pPr>
            <a:r>
              <a:rPr lang="en-US" sz="1500" dirty="0">
                <a:solidFill>
                  <a:schemeClr val="tx1"/>
                </a:solidFill>
                <a:sym typeface="Montserrat"/>
              </a:rPr>
              <a:t>The </a:t>
            </a:r>
            <a:r>
              <a:rPr lang="en-US" sz="1500" b="1" dirty="0">
                <a:solidFill>
                  <a:schemeClr val="tx1"/>
                </a:solidFill>
                <a:sym typeface="Montserrat"/>
              </a:rPr>
              <a:t>filter() </a:t>
            </a:r>
            <a:r>
              <a:rPr lang="en-US" sz="1500" dirty="0">
                <a:solidFill>
                  <a:schemeClr val="tx1"/>
                </a:solidFill>
                <a:sym typeface="Montserrat"/>
              </a:rPr>
              <a:t>function takes a function and applies it to each element of an iterable, returning only the elements for which the function returns True.</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Syntax: </a:t>
            </a:r>
          </a:p>
          <a:p>
            <a:pPr marL="685800" lvl="2" algn="l">
              <a:spcBef>
                <a:spcPts val="0"/>
              </a:spcBef>
              <a:spcAft>
                <a:spcPts val="600"/>
              </a:spcAft>
            </a:pPr>
            <a:r>
              <a:rPr lang="en-US" sz="1300" dirty="0">
                <a:solidFill>
                  <a:schemeClr val="tx1"/>
                </a:solidFill>
                <a:sym typeface="Montserrat"/>
              </a:rPr>
              <a:t>filter(function, iterable)</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For example</a:t>
            </a:r>
            <a:r>
              <a:rPr lang="en-US" sz="1500" dirty="0">
                <a:solidFill>
                  <a:schemeClr val="tx1"/>
                </a:solidFill>
                <a:sym typeface="Montserrat"/>
              </a:rPr>
              <a:t>, if we want to filter out all the even numbers in a list, we could use the filter() function as follows:</a:t>
            </a:r>
          </a:p>
          <a:p>
            <a:pPr lvl="1"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2" algn="l">
              <a:spcBef>
                <a:spcPts val="0"/>
              </a:spcBef>
              <a:spcAft>
                <a:spcPts val="600"/>
              </a:spcAft>
            </a:pPr>
            <a:r>
              <a:rPr lang="en-US" sz="1300" dirty="0">
                <a:solidFill>
                  <a:schemeClr val="tx1"/>
                </a:solidFill>
                <a:sym typeface="Montserrat"/>
              </a:rPr>
              <a:t>numbers = [1, 2, 3, 4, 5]</a:t>
            </a:r>
          </a:p>
          <a:p>
            <a:pPr lvl="2" algn="l">
              <a:spcBef>
                <a:spcPts val="0"/>
              </a:spcBef>
              <a:spcAft>
                <a:spcPts val="600"/>
              </a:spcAft>
            </a:pPr>
            <a:r>
              <a:rPr lang="en-US" sz="1300" dirty="0" err="1">
                <a:solidFill>
                  <a:schemeClr val="tx1"/>
                </a:solidFill>
                <a:sym typeface="Montserrat"/>
              </a:rPr>
              <a:t>even_numbers</a:t>
            </a:r>
            <a:r>
              <a:rPr lang="en-US" sz="1300" dirty="0">
                <a:solidFill>
                  <a:schemeClr val="tx1"/>
                </a:solidFill>
                <a:sym typeface="Montserrat"/>
              </a:rPr>
              <a:t> = filter(lambda x: x % 2 == 0, numbers)</a:t>
            </a:r>
          </a:p>
          <a:p>
            <a:pPr lvl="2" algn="l">
              <a:spcBef>
                <a:spcPts val="0"/>
              </a:spcBef>
              <a:spcAft>
                <a:spcPts val="600"/>
              </a:spcAft>
            </a:pPr>
            <a:r>
              <a:rPr lang="en-US" sz="1300" dirty="0">
                <a:solidFill>
                  <a:schemeClr val="tx1"/>
                </a:solidFill>
                <a:sym typeface="Montserrat"/>
              </a:rPr>
              <a:t>print(list(</a:t>
            </a:r>
            <a:r>
              <a:rPr lang="en-US" sz="1300" dirty="0" err="1">
                <a:solidFill>
                  <a:schemeClr val="tx1"/>
                </a:solidFill>
                <a:sym typeface="Montserrat"/>
              </a:rPr>
              <a:t>even_numbers</a:t>
            </a:r>
            <a:r>
              <a:rPr lang="en-US" sz="1300" dirty="0">
                <a:solidFill>
                  <a:schemeClr val="tx1"/>
                </a:solidFill>
                <a:sym typeface="Montserrat"/>
              </a:rPr>
              <a:t>)) # Output: [2, 4]</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6511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05837" y="1289765"/>
            <a:ext cx="4511105" cy="4270963"/>
          </a:xfrm>
        </p:spPr>
        <p:txBody>
          <a:bodyPr vert="horz" lIns="91440" tIns="45720" rIns="91440" bIns="45720" rtlCol="0" anchor="ctr">
            <a:normAutofit/>
          </a:bodyPr>
          <a:lstStyle/>
          <a:p>
            <a:pPr marL="0" lvl="0" indent="0">
              <a:spcAft>
                <a:spcPts val="0"/>
              </a:spcAft>
            </a:pPr>
            <a:r>
              <a:rPr lang="en-US" sz="7200" kern="1200" dirty="0">
                <a:latin typeface="+mj-lt"/>
                <a:ea typeface="+mj-ea"/>
                <a:cs typeface="+mj-cs"/>
                <a:sym typeface="Montserrat"/>
              </a:rPr>
              <a:t>LAMBDA</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8" y="668867"/>
            <a:ext cx="5141238" cy="5357283"/>
          </a:xfrm>
        </p:spPr>
        <p:txBody>
          <a:bodyPr vert="horz" lIns="91440" tIns="45720" rIns="91440" bIns="45720" rtlCol="0" anchor="ctr">
            <a:normAutofit/>
          </a:bodyPr>
          <a:lstStyle/>
          <a:p>
            <a:pPr lvl="1" indent="-228600" algn="l">
              <a:spcBef>
                <a:spcPts val="0"/>
              </a:spcBef>
              <a:spcAft>
                <a:spcPts val="600"/>
              </a:spcAft>
              <a:buFont typeface="Arial" panose="020B0604020202020204" pitchFamily="34" charset="0"/>
              <a:buChar char="•"/>
            </a:pPr>
            <a:r>
              <a:rPr lang="en-US" sz="1500" dirty="0">
                <a:solidFill>
                  <a:schemeClr val="tx1"/>
                </a:solidFill>
                <a:sym typeface="Montserrat"/>
              </a:rPr>
              <a:t>A </a:t>
            </a:r>
            <a:r>
              <a:rPr lang="en-US" sz="1500" b="1" dirty="0">
                <a:solidFill>
                  <a:schemeClr val="tx1"/>
                </a:solidFill>
                <a:sym typeface="Montserrat"/>
              </a:rPr>
              <a:t>lambda</a:t>
            </a:r>
            <a:r>
              <a:rPr lang="en-US" sz="1500" dirty="0">
                <a:solidFill>
                  <a:schemeClr val="tx1"/>
                </a:solidFill>
                <a:sym typeface="Montserrat"/>
              </a:rPr>
              <a:t> function is a small anonymous function that can have any number of arguments but can only have one expression. </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dirty="0">
                <a:solidFill>
                  <a:schemeClr val="tx1"/>
                </a:solidFill>
                <a:sym typeface="Montserrat"/>
              </a:rPr>
              <a:t>Lambda functions are often used as arguments to higher-order functions like map() and filter()</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Syntax:</a:t>
            </a:r>
          </a:p>
          <a:p>
            <a:pPr marL="228600" lvl="1" algn="l">
              <a:spcBef>
                <a:spcPts val="0"/>
              </a:spcBef>
              <a:spcAft>
                <a:spcPts val="600"/>
              </a:spcAft>
            </a:pPr>
            <a:r>
              <a:rPr lang="en-US" sz="1500" dirty="0">
                <a:solidFill>
                  <a:schemeClr val="tx1"/>
                </a:solidFill>
                <a:sym typeface="Montserrat"/>
              </a:rPr>
              <a:t> 	lambda arguments: expression</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1" indent="-228600" algn="l">
              <a:spcBef>
                <a:spcPts val="0"/>
              </a:spcBef>
              <a:spcAft>
                <a:spcPts val="600"/>
              </a:spcAft>
              <a:buFont typeface="Arial" panose="020B0604020202020204" pitchFamily="34" charset="0"/>
              <a:buChar char="•"/>
            </a:pPr>
            <a:r>
              <a:rPr lang="en-US" sz="1500" b="1" dirty="0">
                <a:solidFill>
                  <a:schemeClr val="tx1"/>
                </a:solidFill>
                <a:sym typeface="Montserrat"/>
              </a:rPr>
              <a:t>For example</a:t>
            </a:r>
            <a:r>
              <a:rPr lang="en-US" sz="1500" dirty="0">
                <a:solidFill>
                  <a:schemeClr val="tx1"/>
                </a:solidFill>
                <a:sym typeface="Montserrat"/>
              </a:rPr>
              <a:t>, we can define a lambda function that squares a number as follows:</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a:p>
            <a:pPr lvl="2" algn="l">
              <a:spcBef>
                <a:spcPts val="0"/>
              </a:spcBef>
              <a:spcAft>
                <a:spcPts val="600"/>
              </a:spcAft>
            </a:pPr>
            <a:r>
              <a:rPr lang="en-US" sz="1300" dirty="0">
                <a:solidFill>
                  <a:schemeClr val="tx1"/>
                </a:solidFill>
                <a:sym typeface="Montserrat"/>
              </a:rPr>
              <a:t>square = lambda x: x**2</a:t>
            </a:r>
          </a:p>
          <a:p>
            <a:pPr lvl="2" algn="l">
              <a:spcBef>
                <a:spcPts val="0"/>
              </a:spcBef>
              <a:spcAft>
                <a:spcPts val="600"/>
              </a:spcAft>
            </a:pPr>
            <a:r>
              <a:rPr lang="en-US" sz="1300" dirty="0">
                <a:solidFill>
                  <a:schemeClr val="tx1"/>
                </a:solidFill>
                <a:sym typeface="Montserrat"/>
              </a:rPr>
              <a:t>print(square(5)) </a:t>
            </a:r>
          </a:p>
          <a:p>
            <a:pPr lvl="2" algn="l">
              <a:spcBef>
                <a:spcPts val="0"/>
              </a:spcBef>
              <a:spcAft>
                <a:spcPts val="600"/>
              </a:spcAft>
            </a:pPr>
            <a:r>
              <a:rPr lang="en-US" sz="1300" dirty="0">
                <a:solidFill>
                  <a:schemeClr val="tx1"/>
                </a:solidFill>
                <a:sym typeface="Montserrat"/>
              </a:rPr>
              <a:t># Output: 25</a:t>
            </a:r>
          </a:p>
          <a:p>
            <a:pPr lvl="0" indent="-228600" algn="l">
              <a:spcBef>
                <a:spcPts val="0"/>
              </a:spcBef>
              <a:spcAft>
                <a:spcPts val="600"/>
              </a:spcAft>
              <a:buFont typeface="Arial" panose="020B0604020202020204" pitchFamily="34" charset="0"/>
              <a:buChar char="•"/>
            </a:pPr>
            <a:endParaRPr lang="en-US" sz="15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1098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WW01D24</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155</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398279294"/>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08426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10161" y="935406"/>
            <a:ext cx="6883400" cy="785472"/>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Revision/Doubts</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41745" y="1899284"/>
            <a:ext cx="8162061" cy="4557157"/>
          </a:xfrm>
        </p:spPr>
        <p:txBody>
          <a:bodyPr vert="horz" lIns="91440" tIns="45720" rIns="91440" bIns="45720" rtlCol="0" anchor="t">
            <a:normAutofit/>
          </a:bodyPr>
          <a:lstStyle/>
          <a:p>
            <a:pPr marL="228600" lvl="1" algn="l">
              <a:spcBef>
                <a:spcPts val="0"/>
              </a:spcBef>
              <a:spcAft>
                <a:spcPts val="600"/>
              </a:spcAft>
            </a:pPr>
            <a:r>
              <a:rPr lang="en-US" sz="2400" dirty="0">
                <a:solidFill>
                  <a:schemeClr val="tx1"/>
                </a:solidFill>
                <a:sym typeface="Montserrat"/>
              </a:rPr>
              <a:t>1- Function return statement</a:t>
            </a:r>
          </a:p>
          <a:p>
            <a:pPr marL="228600" lvl="1" algn="l">
              <a:spcBef>
                <a:spcPts val="0"/>
              </a:spcBef>
              <a:spcAft>
                <a:spcPts val="600"/>
              </a:spcAft>
            </a:pPr>
            <a:endParaRPr lang="en-US" sz="2400" dirty="0">
              <a:sym typeface="Montserrat"/>
            </a:endParaRPr>
          </a:p>
          <a:p>
            <a:pPr marL="228600" lvl="1" algn="l">
              <a:spcBef>
                <a:spcPts val="0"/>
              </a:spcBef>
              <a:spcAft>
                <a:spcPts val="600"/>
              </a:spcAft>
            </a:pPr>
            <a:r>
              <a:rPr lang="en-US" sz="2400" dirty="0">
                <a:solidFill>
                  <a:schemeClr val="tx1"/>
                </a:solidFill>
                <a:sym typeface="Montserrat"/>
              </a:rPr>
              <a:t>2- Matrix Problem</a:t>
            </a:r>
          </a:p>
          <a:p>
            <a:pPr marL="0" lvl="0" indent="-228600" algn="l">
              <a:spcBef>
                <a:spcPts val="0"/>
              </a:spcBef>
              <a:spcAft>
                <a:spcPts val="600"/>
              </a:spcAft>
              <a:buFont typeface="Arial" panose="020B0604020202020204" pitchFamily="34" charset="0"/>
              <a:buChar char="•"/>
            </a:pPr>
            <a:endParaRPr lang="en-US" sz="2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2400" dirty="0">
              <a:solidFill>
                <a:schemeClr val="tx1"/>
              </a:solidFill>
              <a:sym typeface="Montserrat"/>
            </a:endParaRPr>
          </a:p>
          <a:p>
            <a:pPr marL="0" lvl="0" indent="-228600" algn="l">
              <a:spcBef>
                <a:spcPts val="0"/>
              </a:spcBef>
              <a:spcAft>
                <a:spcPts val="600"/>
              </a:spcAft>
              <a:buFont typeface="Arial" panose="020B0604020202020204" pitchFamily="34" charset="0"/>
              <a:buChar char="•"/>
            </a:pPr>
            <a:endParaRPr lang="en-US" sz="2400" dirty="0">
              <a:solidFill>
                <a:schemeClr val="tx1"/>
              </a:solidFill>
              <a:sym typeface="Montserrat"/>
            </a:endParaRPr>
          </a:p>
        </p:txBody>
      </p:sp>
      <p:pic>
        <p:nvPicPr>
          <p:cNvPr id="5" name="Graphic 6" descr="Checkmark">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66068" y="2163405"/>
            <a:ext cx="3548404" cy="3548404"/>
          </a:xfrm>
          <a:prstGeom prst="rect">
            <a:avLst/>
          </a:prstGeom>
        </p:spPr>
      </p:pic>
    </p:spTree>
    <p:extLst>
      <p:ext uri="{BB962C8B-B14F-4D97-AF65-F5344CB8AC3E}">
        <p14:creationId xmlns:p14="http://schemas.microsoft.com/office/powerpoint/2010/main" val="4017716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4830334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3" y="1289765"/>
            <a:ext cx="3483946" cy="4270963"/>
          </a:xfrm>
        </p:spPr>
        <p:txBody>
          <a:bodyPr vert="horz" lIns="91440" tIns="45720" rIns="91440" bIns="45720" rtlCol="0" anchor="ctr">
            <a:normAutofit/>
          </a:bodyPr>
          <a:lstStyle/>
          <a:p>
            <a:pPr marL="0" lvl="0" indent="0">
              <a:spcAft>
                <a:spcPts val="0"/>
              </a:spcAft>
            </a:pPr>
            <a:r>
              <a:rPr lang="en-US" sz="2900" kern="1200" dirty="0">
                <a:latin typeface="+mj-lt"/>
                <a:ea typeface="+mj-ea"/>
                <a:cs typeface="+mj-cs"/>
                <a:sym typeface="Montserrat"/>
              </a:rPr>
              <a:t>List comprehension</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37381" y="381935"/>
            <a:ext cx="5848782" cy="5974415"/>
          </a:xfrm>
        </p:spPr>
        <p:txBody>
          <a:bodyPr vert="horz" lIns="91440" tIns="45720" rIns="91440" bIns="45720" rtlCol="0" anchor="ctr">
            <a:normAutofit/>
          </a:bodyPr>
          <a:lstStyle/>
          <a:p>
            <a:pPr lvl="1" indent="-228600" algn="l">
              <a:spcBef>
                <a:spcPts val="0"/>
              </a:spcBef>
              <a:spcAft>
                <a:spcPts val="600"/>
              </a:spcAft>
              <a:buFont typeface="Arial" panose="020B0604020202020204" pitchFamily="34" charset="0"/>
              <a:buChar char="•"/>
            </a:pPr>
            <a:r>
              <a:rPr lang="en-US" sz="1800" b="1" dirty="0">
                <a:sym typeface="Montserrat"/>
              </a:rPr>
              <a:t>List comprehension </a:t>
            </a:r>
            <a:r>
              <a:rPr lang="en-US" sz="1800" dirty="0">
                <a:sym typeface="Montserrat"/>
              </a:rPr>
              <a:t>is a concise way of creating a new list in Python by applying an expression to each item in an existing list or iterable.</a:t>
            </a: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r>
              <a:rPr lang="en-US" sz="1600" b="1" dirty="0">
                <a:sym typeface="Montserrat"/>
              </a:rPr>
              <a:t>Syntax</a:t>
            </a:r>
            <a:r>
              <a:rPr lang="en-US" sz="1600" dirty="0">
                <a:sym typeface="Montserrat"/>
              </a:rPr>
              <a:t>:</a:t>
            </a:r>
          </a:p>
          <a:p>
            <a:pPr marL="685800" lvl="2" algn="l">
              <a:spcBef>
                <a:spcPts val="0"/>
              </a:spcBef>
              <a:spcAft>
                <a:spcPts val="600"/>
              </a:spcAft>
            </a:pPr>
            <a:r>
              <a:rPr lang="en-US" sz="1400" dirty="0" err="1">
                <a:sym typeface="Montserrat"/>
              </a:rPr>
              <a:t>new_list</a:t>
            </a:r>
            <a:r>
              <a:rPr lang="en-US" sz="1400" dirty="0">
                <a:sym typeface="Montserrat"/>
              </a:rPr>
              <a:t> = [expression for item in iterable if condition]</a:t>
            </a:r>
          </a:p>
          <a:p>
            <a:pPr marL="685800" lvl="2" algn="l">
              <a:spcBef>
                <a:spcPts val="0"/>
              </a:spcBef>
              <a:spcAft>
                <a:spcPts val="600"/>
              </a:spcAft>
            </a:pPr>
            <a:r>
              <a:rPr lang="en-US" sz="1400" b="1" dirty="0">
                <a:sym typeface="Montserrat"/>
              </a:rPr>
              <a:t>where:</a:t>
            </a:r>
          </a:p>
          <a:p>
            <a:pPr lvl="2" indent="-228600" algn="l">
              <a:spcBef>
                <a:spcPts val="0"/>
              </a:spcBef>
              <a:spcAft>
                <a:spcPts val="600"/>
              </a:spcAft>
              <a:buFont typeface="Arial" panose="020B0604020202020204" pitchFamily="34" charset="0"/>
              <a:buChar char="•"/>
            </a:pPr>
            <a:r>
              <a:rPr lang="en-US" sz="1400" b="1" dirty="0" err="1">
                <a:sym typeface="Montserrat"/>
              </a:rPr>
              <a:t>new_list</a:t>
            </a:r>
            <a:r>
              <a:rPr lang="en-US" sz="1400" b="1" dirty="0">
                <a:sym typeface="Montserrat"/>
              </a:rPr>
              <a:t> </a:t>
            </a:r>
            <a:r>
              <a:rPr lang="en-US" sz="1400" dirty="0">
                <a:sym typeface="Montserrat"/>
              </a:rPr>
              <a:t>is the name of the new list being created</a:t>
            </a:r>
          </a:p>
          <a:p>
            <a:pPr lvl="2" indent="-228600" algn="l">
              <a:spcBef>
                <a:spcPts val="0"/>
              </a:spcBef>
              <a:spcAft>
                <a:spcPts val="600"/>
              </a:spcAft>
              <a:buFont typeface="Arial" panose="020B0604020202020204" pitchFamily="34" charset="0"/>
              <a:buChar char="•"/>
            </a:pPr>
            <a:r>
              <a:rPr lang="en-US" sz="1400" b="1" dirty="0">
                <a:sym typeface="Montserrat"/>
              </a:rPr>
              <a:t>expression</a:t>
            </a:r>
            <a:r>
              <a:rPr lang="en-US" sz="1400" dirty="0">
                <a:sym typeface="Montserrat"/>
              </a:rPr>
              <a:t> is the operation to be performed on each item in the iterable</a:t>
            </a:r>
          </a:p>
          <a:p>
            <a:pPr lvl="2" indent="-228600" algn="l">
              <a:spcBef>
                <a:spcPts val="0"/>
              </a:spcBef>
              <a:spcAft>
                <a:spcPts val="600"/>
              </a:spcAft>
              <a:buFont typeface="Arial" panose="020B0604020202020204" pitchFamily="34" charset="0"/>
              <a:buChar char="•"/>
            </a:pPr>
            <a:r>
              <a:rPr lang="en-US" sz="1400" b="1" dirty="0">
                <a:sym typeface="Montserrat"/>
              </a:rPr>
              <a:t>item</a:t>
            </a:r>
            <a:r>
              <a:rPr lang="en-US" sz="1400" dirty="0">
                <a:sym typeface="Montserrat"/>
              </a:rPr>
              <a:t> is the current item being processed in the iterable</a:t>
            </a:r>
          </a:p>
          <a:p>
            <a:pPr lvl="2" indent="-228600" algn="l">
              <a:spcBef>
                <a:spcPts val="0"/>
              </a:spcBef>
              <a:spcAft>
                <a:spcPts val="600"/>
              </a:spcAft>
              <a:buFont typeface="Arial" panose="020B0604020202020204" pitchFamily="34" charset="0"/>
              <a:buChar char="•"/>
            </a:pPr>
            <a:r>
              <a:rPr lang="en-US" sz="1400" b="1" dirty="0">
                <a:sym typeface="Montserrat"/>
              </a:rPr>
              <a:t>iterable</a:t>
            </a:r>
            <a:r>
              <a:rPr lang="en-US" sz="1400" dirty="0">
                <a:sym typeface="Montserrat"/>
              </a:rPr>
              <a:t> is the original list or other iterable to be processed</a:t>
            </a:r>
          </a:p>
          <a:p>
            <a:pPr lvl="2" indent="-228600" algn="l">
              <a:spcBef>
                <a:spcPts val="0"/>
              </a:spcBef>
              <a:spcAft>
                <a:spcPts val="600"/>
              </a:spcAft>
              <a:buFont typeface="Arial" panose="020B0604020202020204" pitchFamily="34" charset="0"/>
              <a:buChar char="•"/>
            </a:pPr>
            <a:r>
              <a:rPr lang="en-US" sz="1400" b="1" dirty="0">
                <a:sym typeface="Montserrat"/>
              </a:rPr>
              <a:t>if condition </a:t>
            </a:r>
            <a:r>
              <a:rPr lang="en-US" sz="1400" dirty="0">
                <a:sym typeface="Montserrat"/>
              </a:rPr>
              <a:t>is an optional condition that filters the items in the iterable before processing them</a:t>
            </a:r>
          </a:p>
          <a:p>
            <a:pPr marL="685800" lvl="2" algn="l">
              <a:spcBef>
                <a:spcPts val="0"/>
              </a:spcBef>
              <a:spcAft>
                <a:spcPts val="600"/>
              </a:spcAft>
            </a:pPr>
            <a:endParaRPr lang="en-US" sz="1400" dirty="0">
              <a:sym typeface="Montserrat"/>
            </a:endParaRPr>
          </a:p>
          <a:p>
            <a:pPr marL="514350" lvl="1" indent="-285750" algn="l">
              <a:spcBef>
                <a:spcPts val="0"/>
              </a:spcBef>
              <a:spcAft>
                <a:spcPts val="600"/>
              </a:spcAft>
              <a:buFont typeface="Arial" panose="020B0604020202020204" pitchFamily="34" charset="0"/>
              <a:buChar char="•"/>
            </a:pPr>
            <a:r>
              <a:rPr lang="en-US" sz="1600" b="1" dirty="0">
                <a:sym typeface="Montserrat"/>
              </a:rPr>
              <a:t>Example:</a:t>
            </a:r>
          </a:p>
          <a:p>
            <a:pPr marL="685800" lvl="2" algn="l">
              <a:spcBef>
                <a:spcPts val="0"/>
              </a:spcBef>
              <a:spcAft>
                <a:spcPts val="600"/>
              </a:spcAft>
            </a:pPr>
            <a:r>
              <a:rPr lang="en-US" sz="1400" dirty="0">
                <a:sym typeface="Montserrat"/>
              </a:rPr>
              <a:t>numbers = [1, 2, 3, 4, 5, 6, 7, 8, 9, 10]</a:t>
            </a:r>
          </a:p>
          <a:p>
            <a:pPr marL="685800" lvl="2" algn="l">
              <a:spcBef>
                <a:spcPts val="0"/>
              </a:spcBef>
              <a:spcAft>
                <a:spcPts val="600"/>
              </a:spcAft>
            </a:pPr>
            <a:r>
              <a:rPr lang="en-US" sz="1400" dirty="0" err="1">
                <a:sym typeface="Montserrat"/>
              </a:rPr>
              <a:t>even_numbers</a:t>
            </a:r>
            <a:r>
              <a:rPr lang="en-US" sz="1400" dirty="0">
                <a:sym typeface="Montserrat"/>
              </a:rPr>
              <a:t> = [x for x in numbers if x % 2 == 0]</a:t>
            </a:r>
          </a:p>
          <a:p>
            <a:pPr marL="685800" lvl="2" algn="l">
              <a:spcBef>
                <a:spcPts val="0"/>
              </a:spcBef>
              <a:spcAft>
                <a:spcPts val="600"/>
              </a:spcAft>
            </a:pPr>
            <a:r>
              <a:rPr lang="en-US" sz="1400" dirty="0">
                <a:sym typeface="Montserrat"/>
              </a:rPr>
              <a:t>print(</a:t>
            </a:r>
            <a:r>
              <a:rPr lang="en-US" sz="1400" dirty="0" err="1">
                <a:sym typeface="Montserrat"/>
              </a:rPr>
              <a:t>even_numbers</a:t>
            </a:r>
            <a:r>
              <a:rPr lang="en-US" sz="1400" dirty="0">
                <a:sym typeface="Montserrat"/>
              </a:rPr>
              <a:t>) # Output: [2, 4, 6, 8, 10]</a:t>
            </a:r>
          </a:p>
          <a:p>
            <a:pPr lvl="1" indent="-228600" algn="l">
              <a:spcBef>
                <a:spcPts val="0"/>
              </a:spcBef>
              <a:spcAft>
                <a:spcPts val="600"/>
              </a:spcAft>
              <a:buFont typeface="Arial" panose="020B0604020202020204" pitchFamily="34" charset="0"/>
              <a:buChar char="•"/>
            </a:pPr>
            <a:endParaRPr lang="en-US"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9911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88817" y="824146"/>
            <a:ext cx="7234382" cy="906975"/>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Difference/</a:t>
            </a:r>
            <a:r>
              <a:rPr lang="en-US" sz="3800" kern="1200" cap="none" dirty="0" err="1">
                <a:solidFill>
                  <a:schemeClr val="tx1"/>
                </a:solidFill>
                <a:latin typeface="+mj-lt"/>
                <a:ea typeface="+mj-ea"/>
                <a:cs typeface="+mj-cs"/>
                <a:sym typeface="Montserrat"/>
              </a:rPr>
              <a:t>Usecase</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15890" y="1868634"/>
            <a:ext cx="8233377" cy="4883148"/>
          </a:xfrm>
        </p:spPr>
        <p:txBody>
          <a:bodyPr vert="horz" lIns="91440" tIns="45720" rIns="91440" bIns="45720" rtlCol="0" anchor="t">
            <a:noAutofit/>
          </a:bodyPr>
          <a:lstStyle/>
          <a:p>
            <a:pPr marL="0" lvl="1" algn="l">
              <a:spcBef>
                <a:spcPts val="0"/>
              </a:spcBef>
              <a:spcAft>
                <a:spcPts val="600"/>
              </a:spcAft>
            </a:pPr>
            <a:r>
              <a:rPr lang="en-US" sz="2400" dirty="0">
                <a:sym typeface="Montserrat"/>
              </a:rPr>
              <a:t>List comprehension is used to create new lists based on existing lists, lambda functions are used to define small anonymous functions, map is used to apply a function to every element in a list, and filter is used to extract elements from a list based on a condition</a:t>
            </a:r>
            <a:endParaRPr lang="en-US" sz="2400" dirty="0">
              <a:solidFill>
                <a:schemeClr val="tx1"/>
              </a:solidFill>
              <a:sym typeface="Montserrat"/>
            </a:endParaRPr>
          </a:p>
        </p:txBody>
      </p:sp>
      <p:pic>
        <p:nvPicPr>
          <p:cNvPr id="5" name="Graphic 4" descr="Filter">
            <a:extLst>
              <a:ext uri="{FF2B5EF4-FFF2-40B4-BE49-F238E27FC236}">
                <a16:creationId xmlns:a16="http://schemas.microsoft.com/office/drawing/2014/main" xmlns="" id="{AE1982F8-E37A-CCA0-0D5B-A910A63F8A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93666" y="2454049"/>
            <a:ext cx="3220117" cy="3548404"/>
          </a:xfrm>
          <a:prstGeom prst="rect">
            <a:avLst/>
          </a:prstGeom>
        </p:spPr>
      </p:pic>
    </p:spTree>
    <p:extLst>
      <p:ext uri="{BB962C8B-B14F-4D97-AF65-F5344CB8AC3E}">
        <p14:creationId xmlns:p14="http://schemas.microsoft.com/office/powerpoint/2010/main" val="410826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
        <p:nvSpPr>
          <p:cNvPr id="32"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xmlns="" id="{8550FED7-7C32-42BB-98DB-30272A63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6"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4919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WW01D25</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160</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062889268"/>
              </p:ext>
            </p:extLst>
          </p:nvPr>
        </p:nvGraphicFramePr>
        <p:xfrm>
          <a:off x="5693664" y="1344550"/>
          <a:ext cx="5833872" cy="337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7041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05750" y="256879"/>
            <a:ext cx="7234382" cy="906975"/>
          </a:xfrm>
        </p:spPr>
        <p:txBody>
          <a:bodyPr vert="horz" lIns="91440" tIns="45720" rIns="91440" bIns="45720" rtlCol="0" anchor="b">
            <a:normAutofit/>
          </a:bodyPr>
          <a:lstStyle/>
          <a:p>
            <a:pPr marL="0" lvl="0" indent="0" algn="l">
              <a:spcAft>
                <a:spcPts val="0"/>
              </a:spcAft>
            </a:pPr>
            <a:r>
              <a:rPr lang="en-US" sz="3800" cap="none" dirty="0">
                <a:solidFill>
                  <a:schemeClr val="tx1"/>
                </a:solidFill>
                <a:sym typeface="Montserrat"/>
              </a:rPr>
              <a:t>Implementing a project</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5750" y="1335233"/>
            <a:ext cx="10002910" cy="5184099"/>
          </a:xfrm>
        </p:spPr>
        <p:txBody>
          <a:bodyPr vert="horz" lIns="91440" tIns="45720" rIns="91440" bIns="45720" rtlCol="0" anchor="t">
            <a:noAutofit/>
          </a:bodyPr>
          <a:lstStyle/>
          <a:p>
            <a:pPr marL="0" lvl="1" algn="l">
              <a:spcBef>
                <a:spcPts val="0"/>
              </a:spcBef>
              <a:spcAft>
                <a:spcPts val="600"/>
              </a:spcAft>
            </a:pPr>
            <a:r>
              <a:rPr lang="en-US" sz="1800" b="1" dirty="0">
                <a:sym typeface="Montserrat"/>
              </a:rPr>
              <a:t>Understand the project requirements: </a:t>
            </a:r>
          </a:p>
          <a:p>
            <a:pPr marL="0" lvl="1" algn="l">
              <a:spcBef>
                <a:spcPts val="0"/>
              </a:spcBef>
              <a:spcAft>
                <a:spcPts val="600"/>
              </a:spcAft>
            </a:pPr>
            <a:r>
              <a:rPr lang="en-US" sz="1800" dirty="0">
                <a:sym typeface="Montserrat"/>
              </a:rPr>
              <a:t>Before you start writing any code, make sure you understand what the project is asking for. Read the project instructions carefully and take note of any specific requirements, such as what functions you need to create, what input/output formats you need to use, and any limitations or constraints.</a:t>
            </a:r>
          </a:p>
          <a:p>
            <a:pPr marL="0" lvl="1" algn="l">
              <a:spcBef>
                <a:spcPts val="0"/>
              </a:spcBef>
              <a:spcAft>
                <a:spcPts val="600"/>
              </a:spcAft>
            </a:pPr>
            <a:endParaRPr lang="en-US" sz="1800" dirty="0">
              <a:sym typeface="Montserrat"/>
            </a:endParaRPr>
          </a:p>
          <a:p>
            <a:pPr marL="0" lvl="1" algn="l">
              <a:spcBef>
                <a:spcPts val="0"/>
              </a:spcBef>
              <a:spcAft>
                <a:spcPts val="600"/>
              </a:spcAft>
            </a:pPr>
            <a:r>
              <a:rPr lang="en-US" sz="1800" b="1" dirty="0">
                <a:sym typeface="Montserrat"/>
              </a:rPr>
              <a:t>Plan your approach: </a:t>
            </a:r>
          </a:p>
          <a:p>
            <a:pPr marL="0" lvl="1" algn="l">
              <a:spcBef>
                <a:spcPts val="0"/>
              </a:spcBef>
              <a:spcAft>
                <a:spcPts val="600"/>
              </a:spcAft>
            </a:pPr>
            <a:r>
              <a:rPr lang="en-US" sz="1800" dirty="0">
                <a:sym typeface="Montserrat"/>
              </a:rPr>
              <a:t>Once you have a clear understanding of the requirements, plan out how you will approach the project. Think about what modules, libraries, and data structures you may need to use, and how you will break the project down into smaller tasks. Consider writing an outline or pseudocode to help you organize your thoughts.</a:t>
            </a:r>
          </a:p>
          <a:p>
            <a:pPr marL="0" lvl="1" algn="l">
              <a:spcBef>
                <a:spcPts val="0"/>
              </a:spcBef>
              <a:spcAft>
                <a:spcPts val="600"/>
              </a:spcAft>
            </a:pPr>
            <a:endParaRPr lang="en-US" sz="1800" dirty="0">
              <a:sym typeface="Montserrat"/>
            </a:endParaRPr>
          </a:p>
          <a:p>
            <a:pPr marL="0" lvl="1" algn="l">
              <a:spcBef>
                <a:spcPts val="0"/>
              </a:spcBef>
              <a:spcAft>
                <a:spcPts val="600"/>
              </a:spcAft>
            </a:pPr>
            <a:r>
              <a:rPr lang="en-US" sz="1800" b="1" dirty="0">
                <a:sym typeface="Montserrat"/>
              </a:rPr>
              <a:t>Write the code: </a:t>
            </a:r>
          </a:p>
          <a:p>
            <a:pPr marL="0" lvl="1" algn="l">
              <a:spcBef>
                <a:spcPts val="0"/>
              </a:spcBef>
              <a:spcAft>
                <a:spcPts val="600"/>
              </a:spcAft>
            </a:pPr>
            <a:r>
              <a:rPr lang="en-US" sz="1800" dirty="0">
                <a:sym typeface="Montserrat"/>
              </a:rPr>
              <a:t>With a plan in place, start writing your code. Begin with the simplest tasks first, and work your way up to more complex ones. Make sure to test your code frequently as you go, to catch any errors early on.</a:t>
            </a:r>
          </a:p>
          <a:p>
            <a:pPr marL="0" lvl="1" algn="l">
              <a:spcBef>
                <a:spcPts val="0"/>
              </a:spcBef>
              <a:spcAft>
                <a:spcPts val="600"/>
              </a:spcAft>
            </a:pPr>
            <a:endParaRPr lang="en-US" sz="1800" dirty="0">
              <a:sym typeface="Montserrat"/>
            </a:endParaRPr>
          </a:p>
        </p:txBody>
      </p:sp>
    </p:spTree>
    <p:extLst>
      <p:ext uri="{BB962C8B-B14F-4D97-AF65-F5344CB8AC3E}">
        <p14:creationId xmlns:p14="http://schemas.microsoft.com/office/powerpoint/2010/main" val="40639225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80349" y="282280"/>
            <a:ext cx="7234382" cy="906975"/>
          </a:xfrm>
        </p:spPr>
        <p:txBody>
          <a:bodyPr vert="horz" lIns="91440" tIns="45720" rIns="91440" bIns="45720" rtlCol="0" anchor="b">
            <a:normAutofit/>
          </a:bodyPr>
          <a:lstStyle/>
          <a:p>
            <a:pPr marL="0" lvl="0" indent="0" algn="l">
              <a:spcAft>
                <a:spcPts val="0"/>
              </a:spcAft>
            </a:pPr>
            <a:r>
              <a:rPr lang="en-US" sz="3800" cap="none" dirty="0">
                <a:solidFill>
                  <a:schemeClr val="tx1"/>
                </a:solidFill>
                <a:sym typeface="Montserrat"/>
              </a:rPr>
              <a:t>Implementing a project</a:t>
            </a:r>
            <a:endParaRPr lang="en-US" sz="3800" kern="1200" dirty="0">
              <a:solidFill>
                <a:schemeClr val="tx1"/>
              </a:solidFill>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48156" y="1430106"/>
            <a:ext cx="8233377" cy="4883148"/>
          </a:xfrm>
        </p:spPr>
        <p:txBody>
          <a:bodyPr vert="horz" lIns="91440" tIns="45720" rIns="91440" bIns="45720" rtlCol="0" anchor="t">
            <a:noAutofit/>
          </a:bodyPr>
          <a:lstStyle/>
          <a:p>
            <a:pPr marL="0" lvl="1" algn="l">
              <a:spcBef>
                <a:spcPts val="0"/>
              </a:spcBef>
              <a:spcAft>
                <a:spcPts val="600"/>
              </a:spcAft>
            </a:pPr>
            <a:r>
              <a:rPr lang="en-US" sz="1800" b="1" dirty="0">
                <a:sym typeface="Montserrat"/>
              </a:rPr>
              <a:t>Debug and troubleshoot: </a:t>
            </a:r>
          </a:p>
          <a:p>
            <a:pPr marL="0" lvl="1" algn="l">
              <a:spcBef>
                <a:spcPts val="0"/>
              </a:spcBef>
              <a:spcAft>
                <a:spcPts val="600"/>
              </a:spcAft>
            </a:pPr>
            <a:r>
              <a:rPr lang="en-US" sz="1800" dirty="0">
                <a:sym typeface="Montserrat"/>
              </a:rPr>
              <a:t>As you test your code, you will likely encounter errors and bugs. Use the error messages and debugging tools available in Python to identify and fix these issues.</a:t>
            </a:r>
          </a:p>
          <a:p>
            <a:pPr marL="0" lvl="1" algn="l">
              <a:spcBef>
                <a:spcPts val="0"/>
              </a:spcBef>
              <a:spcAft>
                <a:spcPts val="600"/>
              </a:spcAft>
            </a:pPr>
            <a:endParaRPr lang="en-US" sz="1800" dirty="0">
              <a:sym typeface="Montserrat"/>
            </a:endParaRPr>
          </a:p>
          <a:p>
            <a:pPr marL="0" lvl="1" algn="l">
              <a:spcBef>
                <a:spcPts val="0"/>
              </a:spcBef>
              <a:spcAft>
                <a:spcPts val="600"/>
              </a:spcAft>
            </a:pPr>
            <a:r>
              <a:rPr lang="en-US" sz="1800" b="1" dirty="0">
                <a:sym typeface="Montserrat"/>
              </a:rPr>
              <a:t>Refactor and optimize: </a:t>
            </a:r>
          </a:p>
          <a:p>
            <a:pPr marL="0" lvl="1" algn="l">
              <a:spcBef>
                <a:spcPts val="0"/>
              </a:spcBef>
              <a:spcAft>
                <a:spcPts val="600"/>
              </a:spcAft>
            </a:pPr>
            <a:r>
              <a:rPr lang="en-US" sz="1800" dirty="0">
                <a:sym typeface="Montserrat"/>
              </a:rPr>
              <a:t>Once your code is working correctly, look for ways to improve it. This may involve refactoring your code to make it more efficient, or optimizing it to reduce memory usage or improve runtime performance.</a:t>
            </a:r>
          </a:p>
          <a:p>
            <a:pPr marL="0" lvl="1" algn="l">
              <a:spcBef>
                <a:spcPts val="0"/>
              </a:spcBef>
              <a:spcAft>
                <a:spcPts val="600"/>
              </a:spcAft>
            </a:pPr>
            <a:endParaRPr lang="en-US" sz="1800" dirty="0">
              <a:sym typeface="Montserrat"/>
            </a:endParaRPr>
          </a:p>
          <a:p>
            <a:pPr marL="0" lvl="1" algn="l">
              <a:spcBef>
                <a:spcPts val="0"/>
              </a:spcBef>
              <a:spcAft>
                <a:spcPts val="600"/>
              </a:spcAft>
            </a:pPr>
            <a:r>
              <a:rPr lang="en-US" sz="1800" b="1" dirty="0">
                <a:sym typeface="Montserrat"/>
              </a:rPr>
              <a:t>Document and test: </a:t>
            </a:r>
          </a:p>
          <a:p>
            <a:pPr marL="0" lvl="1" algn="l">
              <a:spcBef>
                <a:spcPts val="0"/>
              </a:spcBef>
              <a:spcAft>
                <a:spcPts val="600"/>
              </a:spcAft>
            </a:pPr>
            <a:r>
              <a:rPr lang="en-US" sz="1800" dirty="0">
                <a:sym typeface="Montserrat"/>
              </a:rPr>
              <a:t>Finally, make sure to document your code thoroughly, so that others can understand and use it. Write comments, docstrings, and README files to explain what your code does and how to use it. Test your code thoroughly to ensure it is working as expected and meets the project requirements.</a:t>
            </a:r>
          </a:p>
        </p:txBody>
      </p:sp>
    </p:spTree>
    <p:extLst>
      <p:ext uri="{BB962C8B-B14F-4D97-AF65-F5344CB8AC3E}">
        <p14:creationId xmlns:p14="http://schemas.microsoft.com/office/powerpoint/2010/main" val="25876246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515974" y="896324"/>
            <a:ext cx="6607375" cy="5952797"/>
          </a:xfrm>
        </p:spPr>
        <p:txBody>
          <a:bodyPr vert="horz" lIns="91440" tIns="45720" rIns="91440" bIns="45720" rtlCol="0">
            <a:normAutofit fontScale="40000" lnSpcReduction="20000"/>
          </a:bodyPr>
          <a:lstStyle/>
          <a:p>
            <a:pPr lvl="0" algn="l">
              <a:spcBef>
                <a:spcPts val="0"/>
              </a:spcBef>
              <a:spcAft>
                <a:spcPts val="600"/>
              </a:spcAft>
            </a:pPr>
            <a:r>
              <a:rPr lang="en-US" sz="9800" b="1" dirty="0">
                <a:sym typeface="Montserrat"/>
              </a:rPr>
              <a:t>FACTS</a:t>
            </a:r>
          </a:p>
          <a:p>
            <a:pPr lvl="0" algn="l">
              <a:spcBef>
                <a:spcPts val="0"/>
              </a:spcBef>
              <a:spcAft>
                <a:spcPts val="600"/>
              </a:spcAft>
            </a:pPr>
            <a:endParaRPr lang="en-US" sz="2700" dirty="0">
              <a:sym typeface="Montserrat"/>
            </a:endParaRPr>
          </a:p>
          <a:p>
            <a:pPr marL="514350" lvl="0" indent="-514350" algn="l">
              <a:spcBef>
                <a:spcPts val="0"/>
              </a:spcBef>
              <a:spcAft>
                <a:spcPts val="600"/>
              </a:spcAft>
              <a:buFont typeface="+mj-lt"/>
              <a:buAutoNum type="arabicPeriod"/>
            </a:pPr>
            <a:r>
              <a:rPr lang="en-US" sz="4500" dirty="0">
                <a:sym typeface="Montserrat"/>
              </a:rPr>
              <a:t>The deck is unlimited in size.</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There are no jokers. </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The Jack/Queen/King all count as 10.</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The Ace can count as 11 or 1.</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Use the following list as the deck of cards:</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cards = [11, 2, 3, 4, 5, 6, 7, 8, 9, 10, 10, 10, 10]</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The cards in the list have equal probability of being drawn.</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Cards are not removed from the deck as they are drawn.</a:t>
            </a:r>
          </a:p>
          <a:p>
            <a:pPr marL="514350" lvl="0" indent="-514350" algn="l">
              <a:spcBef>
                <a:spcPts val="0"/>
              </a:spcBef>
              <a:spcAft>
                <a:spcPts val="600"/>
              </a:spcAft>
              <a:buFont typeface="+mj-lt"/>
              <a:buAutoNum type="arabicPeriod"/>
            </a:pPr>
            <a:endParaRPr lang="en-US" sz="4500" dirty="0">
              <a:sym typeface="Montserrat"/>
            </a:endParaRPr>
          </a:p>
          <a:p>
            <a:pPr marL="514350" lvl="0" indent="-514350" algn="l">
              <a:spcBef>
                <a:spcPts val="0"/>
              </a:spcBef>
              <a:spcAft>
                <a:spcPts val="600"/>
              </a:spcAft>
              <a:buFont typeface="+mj-lt"/>
              <a:buAutoNum type="arabicPeriod"/>
            </a:pPr>
            <a:r>
              <a:rPr lang="en-US" sz="4500" dirty="0">
                <a:sym typeface="Montserrat"/>
              </a:rPr>
              <a:t>The computer is the dealer.</a:t>
            </a:r>
          </a:p>
          <a:p>
            <a:pPr lvl="0" algn="l">
              <a:spcBef>
                <a:spcPts val="0"/>
              </a:spcBef>
              <a:spcAft>
                <a:spcPts val="600"/>
              </a:spcAft>
            </a:pPr>
            <a:endParaRPr lang="en-US" sz="2700" dirty="0">
              <a:sym typeface="Montserrat"/>
            </a:endParaRPr>
          </a:p>
          <a:p>
            <a:pPr lvl="0" algn="l">
              <a:spcBef>
                <a:spcPts val="0"/>
              </a:spcBef>
              <a:spcAft>
                <a:spcPts val="600"/>
              </a:spcAft>
            </a:pPr>
            <a:endParaRPr lang="en-US" sz="2700" dirty="0">
              <a:sym typeface="Montserrat"/>
            </a:endParaRPr>
          </a:p>
          <a:p>
            <a:pPr marL="0" lvl="0" indent="-228600" algn="r">
              <a:spcBef>
                <a:spcPts val="0"/>
              </a:spcBef>
              <a:spcAft>
                <a:spcPts val="600"/>
              </a:spcAft>
              <a:buFont typeface="Arial" panose="020B0604020202020204" pitchFamily="34" charset="0"/>
              <a:buChar char="•"/>
            </a:pPr>
            <a:endParaRPr lang="en-US" sz="2700" dirty="0">
              <a:sym typeface="Montserrat"/>
            </a:endParaRPr>
          </a:p>
          <a:p>
            <a:pPr marL="0" lvl="0" indent="-228600" algn="r">
              <a:spcBef>
                <a:spcPts val="0"/>
              </a:spcBef>
              <a:spcAft>
                <a:spcPts val="600"/>
              </a:spcAft>
              <a:buFont typeface="Arial" panose="020B0604020202020204" pitchFamily="34" charset="0"/>
              <a:buChar char="•"/>
            </a:pPr>
            <a:endParaRPr lang="en-US" sz="2700" dirty="0">
              <a:sym typeface="Montserrat"/>
            </a:endParaRPr>
          </a:p>
        </p:txBody>
      </p:sp>
      <p:sp>
        <p:nvSpPr>
          <p:cNvPr id="17"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71A090F1-BD7D-E365-67ED-3F868FD70209}"/>
              </a:ext>
            </a:extLst>
          </p:cNvPr>
          <p:cNvPicPr>
            <a:picLocks noChangeAspect="1"/>
          </p:cNvPicPr>
          <p:nvPr/>
        </p:nvPicPr>
        <p:blipFill>
          <a:blip r:embed="rId2"/>
          <a:stretch>
            <a:fillRect/>
          </a:stretch>
        </p:blipFill>
        <p:spPr>
          <a:xfrm>
            <a:off x="232253" y="858796"/>
            <a:ext cx="4982816" cy="4783504"/>
          </a:xfrm>
          <a:prstGeom prst="rect">
            <a:avLst/>
          </a:prstGeom>
        </p:spPr>
      </p:pic>
      <p:sp>
        <p:nvSpPr>
          <p:cNvPr id="21"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xmlns="" id="{F9FD7835-1EE7-DBC7-2249-737B457D2AED}"/>
              </a:ext>
            </a:extLst>
          </p:cNvPr>
          <p:cNvSpPr txBox="1"/>
          <p:nvPr/>
        </p:nvSpPr>
        <p:spPr>
          <a:xfrm>
            <a:off x="232253" y="5863370"/>
            <a:ext cx="6096000" cy="369332"/>
          </a:xfrm>
          <a:prstGeom prst="rect">
            <a:avLst/>
          </a:prstGeom>
          <a:noFill/>
        </p:spPr>
        <p:txBody>
          <a:bodyPr wrap="square">
            <a:spAutoFit/>
          </a:bodyPr>
          <a:lstStyle/>
          <a:p>
            <a:pPr lvl="0" algn="l">
              <a:spcBef>
                <a:spcPts val="0"/>
              </a:spcBef>
              <a:spcAft>
                <a:spcPts val="600"/>
              </a:spcAft>
            </a:pPr>
            <a:r>
              <a:rPr lang="en-US" sz="1800" dirty="0">
                <a:sym typeface="Montserrat"/>
                <a:hlinkClick r:id="rId3"/>
              </a:rPr>
              <a:t>http://blackjack-final.appbrewery.repl.run</a:t>
            </a:r>
            <a:endParaRPr lang="en-US" sz="1800" dirty="0">
              <a:sym typeface="Montserrat"/>
            </a:endParaRPr>
          </a:p>
        </p:txBody>
      </p:sp>
    </p:spTree>
    <p:extLst>
      <p:ext uri="{BB962C8B-B14F-4D97-AF65-F5344CB8AC3E}">
        <p14:creationId xmlns:p14="http://schemas.microsoft.com/office/powerpoint/2010/main" val="31177215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10161" y="588272"/>
            <a:ext cx="8684639" cy="785472"/>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RULES</a:t>
            </a:r>
            <a:endParaRPr lang="en-US" sz="3800" kern="1200" dirty="0">
              <a:solidFill>
                <a:schemeClr val="tx1"/>
              </a:solidFill>
              <a:latin typeface="+mj-lt"/>
              <a:ea typeface="+mj-ea"/>
              <a:cs typeface="+mj-cs"/>
              <a:sym typeface="Montserrat"/>
            </a:endParaRPr>
          </a:p>
        </p:txBody>
      </p:sp>
      <p:sp>
        <p:nvSpPr>
          <p:cNvPr id="4" name="Rectangle 1">
            <a:extLst>
              <a:ext uri="{FF2B5EF4-FFF2-40B4-BE49-F238E27FC236}">
                <a16:creationId xmlns:a16="http://schemas.microsoft.com/office/drawing/2014/main" xmlns="" id="{B282C570-732C-930D-90DA-32CACD5499A7}"/>
              </a:ext>
            </a:extLst>
          </p:cNvPr>
          <p:cNvSpPr>
            <a:spLocks noGrp="1" noChangeArrowheads="1"/>
          </p:cNvSpPr>
          <p:nvPr>
            <p:ph type="subTitle" idx="1"/>
          </p:nvPr>
        </p:nvSpPr>
        <p:spPr bwMode="auto">
          <a:xfrm>
            <a:off x="510161" y="1675448"/>
            <a:ext cx="106065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rgbClr val="000000"/>
                </a:solidFill>
                <a:effectLst/>
                <a:latin typeface="Verdana" panose="020B0604030504040204" pitchFamily="34" charset="0"/>
              </a:rPr>
              <a:t>Deal both user and computer a starting hand of 2 random card values.</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rgbClr val="000000"/>
                </a:solidFill>
                <a:effectLst/>
                <a:latin typeface="Verdana" panose="020B0604030504040204" pitchFamily="34" charset="0"/>
              </a:rPr>
              <a:t>Detect when computer or user has a blackjack. (Ace + 10 value card).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rgbClr val="000000"/>
                </a:solidFill>
                <a:effectLst/>
                <a:latin typeface="Verdana" panose="020B0604030504040204" pitchFamily="34" charset="0"/>
              </a:rPr>
              <a:t>If computer gets blackjack, then the user loses (even if the user also has a blackjack</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   If the user gets a blackjack, then they win (unless the computer also has a blackjack).</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rgbClr val="000000"/>
                </a:solidFill>
                <a:effectLst/>
                <a:latin typeface="Verdana" panose="020B0604030504040204" pitchFamily="34" charset="0"/>
              </a:rPr>
              <a:t>Calculate the user's and computer's scores based on their card values.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5.Game ends immediately when user score goes over 21 or if the user or computer gets a blackjack.</a:t>
            </a:r>
          </a:p>
          <a:p>
            <a:pPr marL="0" marR="0" lvl="0" indent="0" algn="l" defTabSz="914400" rtl="0" eaLnBrk="0" fontAlgn="base" latinLnBrk="0" hangingPunct="0">
              <a:lnSpc>
                <a:spcPct val="100000"/>
              </a:lnSpc>
              <a:spcBef>
                <a:spcPct val="0"/>
              </a:spcBef>
              <a:spcAft>
                <a:spcPct val="0"/>
              </a:spcAft>
              <a:buClrTx/>
              <a:buSzTx/>
              <a:tabLst/>
            </a:pPr>
            <a:endParaRPr lang="en-US" altLang="en-US" sz="1400" dirty="0">
              <a:solidFill>
                <a:srgbClr val="000000"/>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6. Ask the user if they want to get another card.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7. Let the computer play.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   The computer should keep drawing cards unless their score goes over 16.</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8. Compare user and computer scores and see if it's a win, loss, or draw.</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Verdana" panose="020B0604030504040204" pitchFamily="34" charset="0"/>
              </a:rPr>
              <a:t>9. Print out the player's and computer's final hand and their scores at the end of the game.</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endParaRPr kumimoji="0" lang="en-US" altLang="en-US" sz="1400" b="0" i="0" u="none" strike="noStrike" cap="none" normalizeH="0" baseline="0" dirty="0">
              <a:ln>
                <a:noFill/>
              </a:ln>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5016298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13049" y="120485"/>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WW01D26</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a:xfrm>
            <a:off x="1375397" y="2449375"/>
            <a:ext cx="3707972" cy="3707971"/>
          </a:xfrm>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a:xfrm>
            <a:off x="8619565" y="120485"/>
            <a:ext cx="2743200" cy="365125"/>
          </a:xfrm>
        </p:spPr>
        <p:txBody>
          <a:bodyPr/>
          <a:lstStyle/>
          <a:p>
            <a:fld id="{D8DA9DAA-006C-4F4B-980E-E3DF019B24E2}" type="slidenum">
              <a:rPr lang="en-US" smtClean="0"/>
              <a:pPr/>
              <a:t>165</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680595220"/>
              </p:ext>
            </p:extLst>
          </p:nvPr>
        </p:nvGraphicFramePr>
        <p:xfrm>
          <a:off x="5702629" y="1299881"/>
          <a:ext cx="5833872" cy="5477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3474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15890" y="962192"/>
            <a:ext cx="6155988" cy="1182927"/>
          </a:xfrm>
        </p:spPr>
        <p:txBody>
          <a:bodyPr vert="horz" lIns="91440" tIns="45720" rIns="91440" bIns="45720" rtlCol="0" anchor="b">
            <a:normAutofit/>
          </a:bodyPr>
          <a:lstStyle/>
          <a:p>
            <a:pPr marL="0" lvl="0" indent="0" algn="l">
              <a:spcAft>
                <a:spcPts val="0"/>
              </a:spcAft>
            </a:pPr>
            <a:r>
              <a:rPr lang="en-US" sz="5400" kern="1200" dirty="0">
                <a:solidFill>
                  <a:schemeClr val="tx1"/>
                </a:solidFill>
                <a:latin typeface="+mj-lt"/>
                <a:ea typeface="+mj-ea"/>
                <a:cs typeface="+mj-cs"/>
                <a:sym typeface="Montserrat"/>
              </a:rPr>
              <a:t>Why OOP</a:t>
            </a:r>
          </a:p>
        </p:txBody>
      </p:sp>
      <p:cxnSp>
        <p:nvCxnSpPr>
          <p:cNvPr id="25" name="Straight Connector 24">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15889" y="2551349"/>
            <a:ext cx="7037457" cy="3344459"/>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800" dirty="0">
                <a:sym typeface="Montserrat"/>
              </a:rPr>
              <a:t>Complexity because of Procedural Programming .</a:t>
            </a:r>
          </a:p>
          <a:p>
            <a:pPr lvl="1" indent="-228600" algn="l">
              <a:spcBef>
                <a:spcPts val="0"/>
              </a:spcBef>
              <a:spcAft>
                <a:spcPts val="600"/>
              </a:spcAft>
              <a:buFont typeface="Arial" panose="020B0604020202020204" pitchFamily="34" charset="0"/>
              <a:buChar char="•"/>
            </a:pPr>
            <a:r>
              <a:rPr lang="en-US" sz="1800" dirty="0">
                <a:sym typeface="Montserrat"/>
              </a:rPr>
              <a:t>Complexity leads to confusion.</a:t>
            </a:r>
          </a:p>
          <a:p>
            <a:pPr lvl="1" indent="-228600" algn="l">
              <a:spcBef>
                <a:spcPts val="0"/>
              </a:spcBef>
              <a:spcAft>
                <a:spcPts val="600"/>
              </a:spcAft>
              <a:buFont typeface="Arial" panose="020B0604020202020204" pitchFamily="34" charset="0"/>
              <a:buChar char="•"/>
            </a:pPr>
            <a:r>
              <a:rPr lang="en-US" sz="1800" dirty="0">
                <a:sym typeface="Montserrat"/>
              </a:rPr>
              <a:t>Code manageability becomes tough</a:t>
            </a:r>
          </a:p>
          <a:p>
            <a:pPr lvl="1" indent="-228600" algn="l">
              <a:spcBef>
                <a:spcPts val="0"/>
              </a:spcBef>
              <a:spcAft>
                <a:spcPts val="600"/>
              </a:spcAft>
              <a:buFont typeface="Arial" panose="020B0604020202020204" pitchFamily="34" charset="0"/>
              <a:buChar char="•"/>
            </a:pPr>
            <a:r>
              <a:rPr lang="en-US" sz="1800" dirty="0">
                <a:sym typeface="Montserrat"/>
              </a:rPr>
              <a:t>Parallel coding when multiple members of a team working on same project.</a:t>
            </a:r>
          </a:p>
          <a:p>
            <a:pPr lvl="1" indent="-228600" algn="l">
              <a:spcBef>
                <a:spcPts val="0"/>
              </a:spcBef>
              <a:spcAft>
                <a:spcPts val="600"/>
              </a:spcAft>
              <a:buFont typeface="Arial" panose="020B0604020202020204" pitchFamily="34" charset="0"/>
              <a:buChar char="•"/>
            </a:pPr>
            <a:r>
              <a:rPr lang="en-US" sz="1800" dirty="0">
                <a:sym typeface="Montserrat"/>
              </a:rPr>
              <a:t>Ex: A restaurant</a:t>
            </a:r>
          </a:p>
        </p:txBody>
      </p:sp>
      <p:pic>
        <p:nvPicPr>
          <p:cNvPr id="7" name="Graphic 6" descr="Questions">
            <a:extLst>
              <a:ext uri="{FF2B5EF4-FFF2-40B4-BE49-F238E27FC236}">
                <a16:creationId xmlns:a16="http://schemas.microsoft.com/office/drawing/2014/main" xmlns="" id="{650B5CA7-5841-76AA-7D75-0E3455EE0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27"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1417813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954989" y="223585"/>
            <a:ext cx="5265559" cy="1189206"/>
          </a:xfrm>
        </p:spPr>
        <p:txBody>
          <a:bodyPr vert="horz" lIns="91440" tIns="45720" rIns="91440" bIns="45720" rtlCol="0" anchor="b">
            <a:normAutofit/>
          </a:bodyPr>
          <a:lstStyle/>
          <a:p>
            <a:pPr marL="0" lvl="0" indent="0" algn="l">
              <a:spcAft>
                <a:spcPts val="0"/>
              </a:spcAft>
            </a:pPr>
            <a:r>
              <a:rPr lang="en-US" sz="5400" kern="1200" dirty="0">
                <a:solidFill>
                  <a:schemeClr val="tx1"/>
                </a:solidFill>
                <a:latin typeface="+mj-lt"/>
                <a:ea typeface="+mj-ea"/>
                <a:cs typeface="+mj-cs"/>
                <a:sym typeface="Montserrat"/>
              </a:rPr>
              <a:t>What is OOP</a:t>
            </a:r>
          </a:p>
        </p:txBody>
      </p:sp>
      <p:sp>
        <p:nvSpPr>
          <p:cNvPr id="16" name="Rectangle 15">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s">
            <a:extLst>
              <a:ext uri="{FF2B5EF4-FFF2-40B4-BE49-F238E27FC236}">
                <a16:creationId xmlns:a16="http://schemas.microsoft.com/office/drawing/2014/main" xmlns="" id="{650B5CA7-5841-76AA-7D75-0E3455EE0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54989" y="1573786"/>
            <a:ext cx="5631173" cy="4236464"/>
          </a:xfrm>
        </p:spPr>
        <p:txBody>
          <a:bodyPr vert="horz" lIns="91440" tIns="45720" rIns="91440" bIns="45720" rtlCol="0" anchor="t">
            <a:normAutofit/>
          </a:bodyPr>
          <a:lstStyle/>
          <a:p>
            <a:pPr marL="285750" lvl="1" indent="-228600" algn="l">
              <a:spcBef>
                <a:spcPts val="0"/>
              </a:spcBef>
              <a:spcAft>
                <a:spcPts val="600"/>
              </a:spcAft>
              <a:buFont typeface="Arial" panose="020B0604020202020204" pitchFamily="34" charset="0"/>
              <a:buChar char="•"/>
            </a:pPr>
            <a:r>
              <a:rPr lang="en-US" sz="1800" dirty="0">
                <a:sym typeface="Montserrat"/>
              </a:rPr>
              <a:t>OOP is a powerful programming model for software development because it makes it easier to write, maintain, and reuse code.</a:t>
            </a:r>
          </a:p>
          <a:p>
            <a:pPr marL="285750" lvl="1" indent="-228600" algn="l">
              <a:spcBef>
                <a:spcPts val="0"/>
              </a:spcBef>
              <a:spcAft>
                <a:spcPts val="600"/>
              </a:spcAft>
              <a:buFont typeface="Arial" panose="020B0604020202020204" pitchFamily="34" charset="0"/>
              <a:buChar char="•"/>
            </a:pPr>
            <a:endParaRPr lang="en-US" sz="1800" dirty="0">
              <a:sym typeface="Montserrat"/>
            </a:endParaRPr>
          </a:p>
          <a:p>
            <a:pPr marL="285750" lvl="1" indent="-228600" algn="l">
              <a:spcBef>
                <a:spcPts val="0"/>
              </a:spcBef>
              <a:spcAft>
                <a:spcPts val="600"/>
              </a:spcAft>
              <a:buFont typeface="Arial" panose="020B0604020202020204" pitchFamily="34" charset="0"/>
              <a:buChar char="•"/>
            </a:pPr>
            <a:r>
              <a:rPr lang="en-US" sz="1800" dirty="0">
                <a:sym typeface="Montserrat"/>
              </a:rPr>
              <a:t>OOP allows programmers to create their own objects that have methods and attributes.</a:t>
            </a:r>
          </a:p>
          <a:p>
            <a:pPr marL="285750" lvl="1" indent="-228600" algn="l">
              <a:spcBef>
                <a:spcPts val="0"/>
              </a:spcBef>
              <a:spcAft>
                <a:spcPts val="600"/>
              </a:spcAft>
              <a:buFont typeface="Arial" panose="020B0604020202020204" pitchFamily="34" charset="0"/>
              <a:buChar char="•"/>
            </a:pPr>
            <a:endParaRPr lang="en-US" sz="1800" dirty="0">
              <a:sym typeface="Montserrat"/>
            </a:endParaRPr>
          </a:p>
          <a:p>
            <a:pPr marL="285750" lvl="1" indent="-228600" algn="l">
              <a:spcBef>
                <a:spcPts val="0"/>
              </a:spcBef>
              <a:spcAft>
                <a:spcPts val="600"/>
              </a:spcAft>
              <a:buFont typeface="Arial" panose="020B0604020202020204" pitchFamily="34" charset="0"/>
              <a:buChar char="•"/>
            </a:pPr>
            <a:r>
              <a:rPr lang="en-US" sz="1800" dirty="0">
                <a:sym typeface="Montserrat"/>
              </a:rPr>
              <a:t>In general , OOP allows us to create code that is repeatable and organized.</a:t>
            </a:r>
          </a:p>
          <a:p>
            <a:pPr marL="0"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endParaRPr lang="en-US" sz="1800" dirty="0">
              <a:sym typeface="Montserrat"/>
            </a:endParaRPr>
          </a:p>
        </p:txBody>
      </p:sp>
      <p:cxnSp>
        <p:nvCxnSpPr>
          <p:cNvPr id="18" name="Straight Connector 17">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8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65040" y="802075"/>
            <a:ext cx="7083778" cy="881704"/>
          </a:xfrm>
        </p:spPr>
        <p:txBody>
          <a:bodyPr vert="horz" lIns="91440" tIns="45720" rIns="91440" bIns="45720" rtlCol="0" anchor="b">
            <a:noAutofit/>
          </a:bodyPr>
          <a:lstStyle/>
          <a:p>
            <a:pPr marL="0" lvl="0" indent="0" algn="l">
              <a:spcAft>
                <a:spcPts val="0"/>
              </a:spcAft>
            </a:pPr>
            <a:r>
              <a:rPr lang="en-US" sz="4000" kern="1200" dirty="0">
                <a:solidFill>
                  <a:schemeClr val="tx1"/>
                </a:solidFill>
                <a:latin typeface="+mj-lt"/>
                <a:ea typeface="+mj-ea"/>
                <a:cs typeface="+mj-cs"/>
                <a:sym typeface="Montserrat"/>
              </a:rPr>
              <a:t>Objects and classes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68228" y="1687114"/>
            <a:ext cx="8399254" cy="4814073"/>
          </a:xfrm>
        </p:spPr>
        <p:txBody>
          <a:bodyPr vert="horz" lIns="91440" tIns="45720" rIns="91440" bIns="45720" rtlCol="0" anchor="t">
            <a:noAutofit/>
          </a:bodyPr>
          <a:lstStyle/>
          <a:p>
            <a:pPr marL="0" lvl="1" algn="l">
              <a:spcBef>
                <a:spcPts val="0"/>
              </a:spcBef>
              <a:spcAft>
                <a:spcPts val="600"/>
              </a:spcAft>
            </a:pPr>
            <a:r>
              <a:rPr lang="en-US" dirty="0">
                <a:sym typeface="Montserrat"/>
              </a:rPr>
              <a:t>What is </a:t>
            </a:r>
            <a:r>
              <a:rPr lang="en-US" b="1" dirty="0">
                <a:sym typeface="Montserrat"/>
              </a:rPr>
              <a:t>class</a:t>
            </a:r>
            <a:r>
              <a:rPr lang="en-US" dirty="0">
                <a:sym typeface="Montserrat"/>
              </a:rPr>
              <a:t>?</a:t>
            </a:r>
          </a:p>
          <a:p>
            <a:pPr marL="457200" lvl="2" indent="-228600" algn="l">
              <a:spcBef>
                <a:spcPts val="0"/>
              </a:spcBef>
              <a:spcAft>
                <a:spcPts val="600"/>
              </a:spcAft>
              <a:buFont typeface="Arial" panose="020B0604020202020204" pitchFamily="34" charset="0"/>
              <a:buChar char="•"/>
            </a:pPr>
            <a:r>
              <a:rPr lang="en-US" sz="2000" dirty="0">
                <a:sym typeface="Montserrat"/>
              </a:rPr>
              <a:t>A class is a blueprint or a template that defines the attributes and behaviors of a certain type of object.</a:t>
            </a:r>
          </a:p>
          <a:p>
            <a:pPr marL="457200" lvl="2" indent="-228600" algn="l">
              <a:spcBef>
                <a:spcPts val="0"/>
              </a:spcBef>
              <a:spcAft>
                <a:spcPts val="600"/>
              </a:spcAft>
              <a:buFont typeface="Arial" panose="020B0604020202020204" pitchFamily="34" charset="0"/>
              <a:buChar char="•"/>
            </a:pPr>
            <a:endParaRPr lang="en-US" sz="2000" dirty="0">
              <a:sym typeface="Montserrat"/>
            </a:endParaRPr>
          </a:p>
          <a:p>
            <a:pPr marL="685800" lvl="3" algn="l">
              <a:spcBef>
                <a:spcPts val="0"/>
              </a:spcBef>
              <a:spcAft>
                <a:spcPts val="600"/>
              </a:spcAft>
            </a:pPr>
            <a:r>
              <a:rPr lang="en-US" sz="2000" dirty="0">
                <a:sym typeface="Montserrat"/>
              </a:rPr>
              <a:t>class Car:</a:t>
            </a:r>
          </a:p>
          <a:p>
            <a:pPr marL="685800" lvl="3" algn="l">
              <a:spcBef>
                <a:spcPts val="0"/>
              </a:spcBef>
              <a:spcAft>
                <a:spcPts val="600"/>
              </a:spcAft>
            </a:pPr>
            <a:r>
              <a:rPr lang="en-US" sz="2000" dirty="0">
                <a:sym typeface="Montserrat"/>
              </a:rPr>
              <a:t>	pass </a:t>
            </a:r>
          </a:p>
          <a:p>
            <a:pPr marL="0" lvl="1" algn="l">
              <a:spcBef>
                <a:spcPts val="0"/>
              </a:spcBef>
              <a:spcAft>
                <a:spcPts val="600"/>
              </a:spcAft>
            </a:pPr>
            <a:endParaRPr lang="en-US" dirty="0">
              <a:sym typeface="Montserrat"/>
            </a:endParaRPr>
          </a:p>
          <a:p>
            <a:pPr marL="0" lvl="1" algn="l">
              <a:spcBef>
                <a:spcPts val="0"/>
              </a:spcBef>
              <a:spcAft>
                <a:spcPts val="600"/>
              </a:spcAft>
            </a:pPr>
            <a:r>
              <a:rPr lang="en-US" dirty="0">
                <a:sym typeface="Montserrat"/>
              </a:rPr>
              <a:t>What is </a:t>
            </a:r>
            <a:r>
              <a:rPr lang="en-US" b="1" dirty="0">
                <a:sym typeface="Montserrat"/>
              </a:rPr>
              <a:t>Object</a:t>
            </a:r>
            <a:r>
              <a:rPr lang="en-US" dirty="0">
                <a:sym typeface="Montserrat"/>
              </a:rPr>
              <a:t> ?</a:t>
            </a:r>
          </a:p>
          <a:p>
            <a:pPr marL="457200" lvl="2" indent="-228600" algn="l">
              <a:spcBef>
                <a:spcPts val="0"/>
              </a:spcBef>
              <a:spcAft>
                <a:spcPts val="600"/>
              </a:spcAft>
              <a:buFont typeface="Arial" panose="020B0604020202020204" pitchFamily="34" charset="0"/>
              <a:buChar char="•"/>
            </a:pPr>
            <a:r>
              <a:rPr lang="en-US" sz="2000" dirty="0"/>
              <a:t>An object is an instance of a class. When we create an object, we are creating a unique instance of that class, with its own set of attributes and behaviors.</a:t>
            </a:r>
            <a:endParaRPr lang="en-US" sz="2000" dirty="0">
              <a:sym typeface="Montserrat"/>
            </a:endParaRPr>
          </a:p>
          <a:p>
            <a:pPr marL="685800" lvl="3" algn="l">
              <a:spcBef>
                <a:spcPts val="0"/>
              </a:spcBef>
              <a:spcAft>
                <a:spcPts val="600"/>
              </a:spcAft>
            </a:pPr>
            <a:r>
              <a:rPr lang="en-US" sz="1800" dirty="0" err="1">
                <a:sym typeface="Montserrat"/>
              </a:rPr>
              <a:t>my_car</a:t>
            </a:r>
            <a:r>
              <a:rPr lang="en-US" sz="1800" dirty="0">
                <a:sym typeface="Montserrat"/>
              </a:rPr>
              <a:t> = Car()</a:t>
            </a:r>
          </a:p>
          <a:p>
            <a:pPr marL="685800" lvl="3" algn="l">
              <a:spcBef>
                <a:spcPts val="0"/>
              </a:spcBef>
              <a:spcAft>
                <a:spcPts val="600"/>
              </a:spcAft>
            </a:pPr>
            <a:endParaRPr lang="en-US" sz="1800" dirty="0">
              <a:sym typeface="Montserrat"/>
            </a:endParaRPr>
          </a:p>
          <a:p>
            <a:pPr marL="571500" lvl="2" indent="-342900" algn="l">
              <a:spcBef>
                <a:spcPts val="0"/>
              </a:spcBef>
              <a:spcAft>
                <a:spcPts val="600"/>
              </a:spcAft>
              <a:buFont typeface="Arial" panose="020B0604020202020204" pitchFamily="34" charset="0"/>
              <a:buChar char="•"/>
            </a:pPr>
            <a:r>
              <a:rPr lang="en-US" sz="2000" dirty="0">
                <a:sym typeface="Montserrat"/>
              </a:rPr>
              <a:t>Multiple objects of a class can be created.</a:t>
            </a:r>
          </a:p>
          <a:p>
            <a:pPr marL="228600" lvl="2" algn="l">
              <a:spcBef>
                <a:spcPts val="0"/>
              </a:spcBef>
              <a:spcAft>
                <a:spcPts val="600"/>
              </a:spcAft>
            </a:pPr>
            <a:endParaRPr lang="en-US" sz="2000" dirty="0">
              <a:sym typeface="Montserrat"/>
            </a:endParaRPr>
          </a:p>
          <a:p>
            <a:pPr marL="457200" lvl="2" indent="-228600" algn="l">
              <a:spcBef>
                <a:spcPts val="0"/>
              </a:spcBef>
              <a:spcAft>
                <a:spcPts val="600"/>
              </a:spcAft>
              <a:buFont typeface="Arial" panose="020B0604020202020204" pitchFamily="34" charset="0"/>
              <a:buChar char="•"/>
            </a:pPr>
            <a:endParaRPr lang="en-US" sz="2000" dirty="0">
              <a:sym typeface="Montserrat"/>
            </a:endParaRPr>
          </a:p>
          <a:p>
            <a:pPr lvl="1" indent="-228600" algn="l">
              <a:spcBef>
                <a:spcPts val="0"/>
              </a:spcBef>
              <a:spcAft>
                <a:spcPts val="600"/>
              </a:spcAft>
              <a:buFont typeface="Arial" panose="020B0604020202020204" pitchFamily="34" charset="0"/>
              <a:buChar char="•"/>
            </a:pPr>
            <a:endParaRPr lang="en-US" dirty="0">
              <a:sym typeface="Montserrat"/>
            </a:endParaRPr>
          </a:p>
          <a:p>
            <a:pPr lvl="1" indent="-228600" algn="l">
              <a:spcBef>
                <a:spcPts val="0"/>
              </a:spcBef>
              <a:spcAft>
                <a:spcPts val="600"/>
              </a:spcAft>
              <a:buFont typeface="Arial" panose="020B0604020202020204" pitchFamily="34" charset="0"/>
              <a:buChar char="•"/>
            </a:pPr>
            <a:endParaRPr lang="en-US" dirty="0">
              <a:sym typeface="Montserrat"/>
            </a:endParaRPr>
          </a:p>
        </p:txBody>
      </p:sp>
      <p:pic>
        <p:nvPicPr>
          <p:cNvPr id="7" name="Graphic 6" descr="Questions">
            <a:extLst>
              <a:ext uri="{FF2B5EF4-FFF2-40B4-BE49-F238E27FC236}">
                <a16:creationId xmlns:a16="http://schemas.microsoft.com/office/drawing/2014/main" xmlns="" id="{650B5CA7-5841-76AA-7D75-0E3455EE0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42592" y="2281066"/>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9341967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4000" kern="1200" dirty="0">
                <a:latin typeface="+mj-lt"/>
                <a:ea typeface="+mj-ea"/>
                <a:cs typeface="+mj-cs"/>
                <a:sym typeface="Montserrat"/>
              </a:rPr>
              <a:t>Attributes</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6" y="381935"/>
            <a:ext cx="5636209" cy="5974415"/>
          </a:xfrm>
        </p:spPr>
        <p:txBody>
          <a:bodyPr vert="horz" lIns="91440" tIns="45720" rIns="91440" bIns="45720" rtlCol="0" anchor="ctr">
            <a:normAutofit/>
          </a:bodyPr>
          <a:lstStyle/>
          <a:p>
            <a:pPr marL="0" lvl="1" algn="l">
              <a:spcBef>
                <a:spcPts val="0"/>
              </a:spcBef>
              <a:spcAft>
                <a:spcPts val="600"/>
              </a:spcAft>
            </a:pPr>
            <a:r>
              <a:rPr lang="en-US" dirty="0">
                <a:sym typeface="Montserrat"/>
              </a:rPr>
              <a:t>What is </a:t>
            </a:r>
            <a:r>
              <a:rPr lang="en-US" b="1" dirty="0">
                <a:sym typeface="Montserrat"/>
              </a:rPr>
              <a:t>attributes</a:t>
            </a:r>
            <a:r>
              <a:rPr lang="en-US" dirty="0">
                <a:sym typeface="Montserrat"/>
              </a:rPr>
              <a:t>?</a:t>
            </a:r>
          </a:p>
          <a:p>
            <a:pPr marL="457200" lvl="2" indent="-228600" algn="l">
              <a:spcBef>
                <a:spcPts val="0"/>
              </a:spcBef>
              <a:spcAft>
                <a:spcPts val="600"/>
              </a:spcAft>
              <a:buFont typeface="Arial" panose="020B0604020202020204" pitchFamily="34" charset="0"/>
              <a:buChar char="•"/>
            </a:pPr>
            <a:r>
              <a:rPr lang="en-US" sz="2000" dirty="0"/>
              <a:t>An attribute is a characteristic of an object.</a:t>
            </a:r>
          </a:p>
          <a:p>
            <a:pPr marL="457200" lvl="2" indent="-228600" algn="l">
              <a:spcBef>
                <a:spcPts val="0"/>
              </a:spcBef>
              <a:spcAft>
                <a:spcPts val="600"/>
              </a:spcAft>
              <a:buFont typeface="Arial" panose="020B0604020202020204" pitchFamily="34" charset="0"/>
              <a:buChar char="•"/>
            </a:pPr>
            <a:r>
              <a:rPr lang="en-US" sz="2000" dirty="0"/>
              <a:t>In general variables are attributes.</a:t>
            </a:r>
          </a:p>
          <a:p>
            <a:pPr marL="57150" lvl="1" algn="l">
              <a:spcBef>
                <a:spcPts val="0"/>
              </a:spcBef>
              <a:spcAft>
                <a:spcPts val="600"/>
              </a:spcAft>
            </a:pPr>
            <a:endParaRPr lang="en-US" dirty="0">
              <a:sym typeface="Montserrat"/>
            </a:endParaRPr>
          </a:p>
          <a:p>
            <a:pPr marL="285750" lvl="1" indent="-228600" algn="l">
              <a:spcBef>
                <a:spcPts val="0"/>
              </a:spcBef>
              <a:spcAft>
                <a:spcPts val="600"/>
              </a:spcAft>
              <a:buFont typeface="Arial" panose="020B0604020202020204" pitchFamily="34" charset="0"/>
              <a:buChar char="•"/>
            </a:pPr>
            <a:r>
              <a:rPr lang="en-US" dirty="0">
                <a:sym typeface="Montserrat"/>
              </a:rPr>
              <a:t>The syntax for creating an attribute is:</a:t>
            </a:r>
          </a:p>
          <a:p>
            <a:pPr marL="228600" lvl="2" algn="l">
              <a:spcBef>
                <a:spcPts val="0"/>
              </a:spcBef>
              <a:spcAft>
                <a:spcPts val="600"/>
              </a:spcAft>
            </a:pPr>
            <a:r>
              <a:rPr lang="en-US" sz="2000" dirty="0">
                <a:sym typeface="Montserrat"/>
              </a:rPr>
              <a:t>	</a:t>
            </a:r>
            <a:r>
              <a:rPr lang="en-US" sz="2000" dirty="0" err="1"/>
              <a:t>self.attribute</a:t>
            </a:r>
            <a:r>
              <a:rPr lang="en-US" sz="2000" dirty="0"/>
              <a:t> = something</a:t>
            </a:r>
          </a:p>
          <a:p>
            <a:pPr marL="0" lvl="1" indent="-228600" algn="l">
              <a:spcBef>
                <a:spcPts val="0"/>
              </a:spcBef>
              <a:spcAft>
                <a:spcPts val="600"/>
              </a:spcAft>
              <a:buFont typeface="Arial" panose="020B0604020202020204" pitchFamily="34" charset="0"/>
              <a:buChar char="•"/>
            </a:pPr>
            <a:endParaRPr lang="en-US" dirty="0">
              <a:sym typeface="Montserrat"/>
            </a:endParaRPr>
          </a:p>
          <a:p>
            <a:pPr marL="285750" indent="-228600" algn="l">
              <a:buFont typeface="Arial" panose="020B0604020202020204" pitchFamily="34" charset="0"/>
              <a:buChar char="•"/>
            </a:pPr>
            <a:r>
              <a:rPr lang="en-US" dirty="0">
                <a:solidFill>
                  <a:schemeClr val="tx1"/>
                </a:solidFill>
              </a:rPr>
              <a:t>There is a special method called:</a:t>
            </a:r>
            <a:br>
              <a:rPr lang="en-US" dirty="0">
                <a:solidFill>
                  <a:schemeClr val="tx1"/>
                </a:solidFill>
              </a:rPr>
            </a:br>
            <a:r>
              <a:rPr lang="en-US" dirty="0">
                <a:solidFill>
                  <a:schemeClr val="tx1"/>
                </a:solidFill>
              </a:rPr>
              <a:t>    	__</a:t>
            </a:r>
            <a:r>
              <a:rPr lang="en-US" dirty="0" err="1">
                <a:solidFill>
                  <a:schemeClr val="tx1"/>
                </a:solidFill>
              </a:rPr>
              <a:t>init</a:t>
            </a:r>
            <a:r>
              <a:rPr lang="en-US" dirty="0">
                <a:solidFill>
                  <a:schemeClr val="tx1"/>
                </a:solidFill>
              </a:rPr>
              <a:t>__()</a:t>
            </a:r>
          </a:p>
          <a:p>
            <a:pPr marL="342900" indent="-285750" algn="l">
              <a:buFont typeface="Arial" panose="020B0604020202020204" pitchFamily="34" charset="0"/>
              <a:buChar char="•"/>
            </a:pPr>
            <a:r>
              <a:rPr lang="en-US" dirty="0">
                <a:solidFill>
                  <a:schemeClr val="tx1"/>
                </a:solidFill>
              </a:rPr>
              <a:t>This method is used to initialize the attributes of an object. </a:t>
            </a:r>
          </a:p>
          <a:p>
            <a:pPr marL="57150" algn="l"/>
            <a:r>
              <a:rPr lang="en-US" dirty="0">
                <a:solidFill>
                  <a:schemeClr val="tx1"/>
                </a:solidFill>
              </a:rPr>
              <a:t>    </a:t>
            </a:r>
          </a:p>
          <a:p>
            <a:pPr marL="57150" algn="l"/>
            <a:r>
              <a:rPr lang="en-US" dirty="0">
                <a:solidFill>
                  <a:schemeClr val="tx1"/>
                </a:solidFill>
              </a:rPr>
              <a:t>For example:</a:t>
            </a:r>
          </a:p>
          <a:p>
            <a:pPr marL="0" lvl="1" algn="l">
              <a:spcBef>
                <a:spcPts val="0"/>
              </a:spcBef>
              <a:spcAft>
                <a:spcPts val="600"/>
              </a:spcAft>
            </a:pPr>
            <a:r>
              <a:rPr lang="en-US" dirty="0">
                <a:sym typeface="Montserrat"/>
              </a:rPr>
              <a:t> </a:t>
            </a:r>
          </a:p>
          <a:p>
            <a:pPr marL="0" lvl="1" algn="l">
              <a:spcBef>
                <a:spcPts val="0"/>
              </a:spcBef>
              <a:spcAft>
                <a:spcPts val="600"/>
              </a:spcAft>
            </a:pPr>
            <a:r>
              <a:rPr lang="en-US" dirty="0"/>
              <a:t>	</a:t>
            </a:r>
            <a:r>
              <a:rPr lang="en-US" dirty="0" err="1"/>
              <a:t>self.color</a:t>
            </a:r>
            <a:r>
              <a:rPr lang="en-US" dirty="0"/>
              <a:t> = color</a:t>
            </a:r>
          </a:p>
          <a:p>
            <a:pPr marL="0" lvl="1" algn="l">
              <a:spcBef>
                <a:spcPts val="0"/>
              </a:spcBef>
              <a:spcAft>
                <a:spcPts val="600"/>
              </a:spcAft>
            </a:pPr>
            <a:r>
              <a:rPr lang="en-US" dirty="0">
                <a:sym typeface="Montserrat"/>
              </a:rPr>
              <a:t>	</a:t>
            </a:r>
            <a:r>
              <a:rPr lang="en-US" dirty="0" err="1"/>
              <a:t>self.speed</a:t>
            </a:r>
            <a:r>
              <a:rPr lang="en-US" dirty="0"/>
              <a:t> = 0</a:t>
            </a:r>
            <a:endParaRPr lang="en-US" dirty="0">
              <a:sym typeface="Montserrat"/>
            </a:endParaRPr>
          </a:p>
          <a:p>
            <a:pPr lvl="1" indent="-228600" algn="l">
              <a:spcBef>
                <a:spcPts val="0"/>
              </a:spcBef>
              <a:spcAft>
                <a:spcPts val="600"/>
              </a:spcAft>
              <a:buFont typeface="Arial" panose="020B0604020202020204" pitchFamily="34" charset="0"/>
              <a:buChar char="•"/>
            </a:pPr>
            <a:endParaRPr lang="en-US"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6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CE3C5560-7A9C-489F-9148-18C5E1D0F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78043" y="590062"/>
            <a:ext cx="6031260" cy="1945412"/>
          </a:xfrm>
        </p:spPr>
        <p:txBody>
          <a:bodyPr vert="horz" lIns="91440" tIns="45720" rIns="91440" bIns="45720" rtlCol="0">
            <a:normAutofit/>
          </a:bodyPr>
          <a:lstStyle/>
          <a:p>
            <a:pPr algn="l"/>
            <a:r>
              <a:rPr lang="en-US" sz="4800" b="0" i="0" kern="1200" cap="all" baseline="0" dirty="0">
                <a:latin typeface="+mj-lt"/>
                <a:ea typeface="+mj-ea"/>
                <a:cs typeface="+mj-cs"/>
              </a:rPr>
              <a:t>DATA STRUCTRES</a:t>
            </a:r>
            <a:br>
              <a:rPr lang="en-US" sz="4800" b="0" i="0" kern="1200" cap="all" baseline="0" dirty="0">
                <a:latin typeface="+mj-lt"/>
                <a:ea typeface="+mj-ea"/>
                <a:cs typeface="+mj-cs"/>
              </a:rPr>
            </a:br>
            <a:endParaRPr lang="en-US" sz="48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680681" y="2230880"/>
            <a:ext cx="6651556" cy="2863634"/>
          </a:xfrm>
        </p:spPr>
        <p:txBody>
          <a:bodyPr vert="horz" lIns="91440" tIns="45720" rIns="91440" bIns="45720" rtlCol="0">
            <a:normAutofit/>
          </a:bodyPr>
          <a:lstStyle/>
          <a:p>
            <a:pPr marL="285750" indent="-228600" algn="l">
              <a:buFont typeface="Arial" panose="020B0604020202020204" pitchFamily="34" charset="0"/>
              <a:buChar char="•"/>
            </a:pPr>
            <a:r>
              <a:rPr lang="en-US" dirty="0"/>
              <a:t>Various data structures are used to organize and manipulate data. Some common data structures in Python include lists, tuples, dictionaries, sets, arrays, and queues.</a:t>
            </a:r>
          </a:p>
          <a:p>
            <a:pPr marL="285750" indent="-228600" algn="l">
              <a:buFont typeface="Arial" panose="020B0604020202020204" pitchFamily="34" charset="0"/>
              <a:buChar char="•"/>
            </a:pPr>
            <a:endParaRPr lang="en-US" dirty="0"/>
          </a:p>
          <a:p>
            <a:pPr marL="285750" indent="-228600" algn="l">
              <a:buFont typeface="Arial" panose="020B0604020202020204" pitchFamily="34" charset="0"/>
              <a:buChar char="•"/>
            </a:pPr>
            <a:r>
              <a:rPr lang="en-US" dirty="0"/>
              <a:t>To access an element in a data structure, you can use its index. The index of an element refers to its position in the data structure.</a:t>
            </a:r>
          </a:p>
        </p:txBody>
      </p:sp>
      <p:cxnSp>
        <p:nvCxnSpPr>
          <p:cNvPr id="14" name="Straight Connector 13">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Database">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
        <p:nvSpPr>
          <p:cNvPr id="16" name="Graphic 22">
            <a:extLst>
              <a:ext uri="{FF2B5EF4-FFF2-40B4-BE49-F238E27FC236}">
                <a16:creationId xmlns:a16="http://schemas.microsoft.com/office/drawing/2014/main" xmlns="" id="{508BEF50-7B1E-49A4-BC19-5F4F1D755E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23">
            <a:extLst>
              <a:ext uri="{FF2B5EF4-FFF2-40B4-BE49-F238E27FC236}">
                <a16:creationId xmlns:a16="http://schemas.microsoft.com/office/drawing/2014/main" xmlns="" id="{3FBAD350-5664-4811-A208-657FB882D3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0" name="Graphic 21">
            <a:extLst>
              <a:ext uri="{FF2B5EF4-FFF2-40B4-BE49-F238E27FC236}">
                <a16:creationId xmlns:a16="http://schemas.microsoft.com/office/drawing/2014/main" xmlns="" id="{C39ADB8F-D187-49D7-BDCF-C1B6DC7270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Tree>
    <p:extLst>
      <p:ext uri="{BB962C8B-B14F-4D97-AF65-F5344CB8AC3E}">
        <p14:creationId xmlns:p14="http://schemas.microsoft.com/office/powerpoint/2010/main" val="14445791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33273420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4000" kern="1200" dirty="0">
                <a:latin typeface="+mj-lt"/>
                <a:ea typeface="+mj-ea"/>
                <a:cs typeface="+mj-cs"/>
                <a:sym typeface="Montserrat"/>
              </a:rPr>
              <a:t>Methods</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0" lvl="1" algn="l">
              <a:spcBef>
                <a:spcPts val="0"/>
              </a:spcBef>
              <a:spcAft>
                <a:spcPts val="600"/>
              </a:spcAft>
            </a:pPr>
            <a:r>
              <a:rPr lang="en-US" sz="1600" dirty="0">
                <a:sym typeface="Montserrat"/>
              </a:rPr>
              <a:t>What is </a:t>
            </a:r>
            <a:r>
              <a:rPr lang="en-US" sz="1600" b="1" dirty="0">
                <a:sym typeface="Montserrat"/>
              </a:rPr>
              <a:t>methods</a:t>
            </a:r>
            <a:r>
              <a:rPr lang="en-US" sz="1600" dirty="0">
                <a:sym typeface="Montserrat"/>
              </a:rPr>
              <a:t>?</a:t>
            </a:r>
          </a:p>
          <a:p>
            <a:pPr marL="457200" lvl="2" indent="-228600" algn="l">
              <a:spcBef>
                <a:spcPts val="0"/>
              </a:spcBef>
              <a:spcAft>
                <a:spcPts val="600"/>
              </a:spcAft>
              <a:buFont typeface="Arial" panose="020B0604020202020204" pitchFamily="34" charset="0"/>
              <a:buChar char="•"/>
            </a:pPr>
            <a:r>
              <a:rPr lang="en-US" sz="1600" dirty="0"/>
              <a:t>A method is the  behavior of the object.</a:t>
            </a:r>
          </a:p>
          <a:p>
            <a:pPr marL="457200" lvl="2" indent="-228600" algn="l">
              <a:spcBef>
                <a:spcPts val="0"/>
              </a:spcBef>
              <a:spcAft>
                <a:spcPts val="600"/>
              </a:spcAft>
              <a:buFont typeface="Arial" panose="020B0604020202020204" pitchFamily="34" charset="0"/>
              <a:buChar char="•"/>
            </a:pPr>
            <a:r>
              <a:rPr lang="en-US" sz="1600" dirty="0">
                <a:sym typeface="Montserrat"/>
              </a:rPr>
              <a:t>In general functions are methods.</a:t>
            </a:r>
          </a:p>
          <a:p>
            <a:pPr marL="457200" lvl="2" indent="-228600" algn="l">
              <a:spcBef>
                <a:spcPts val="0"/>
              </a:spcBef>
              <a:spcAft>
                <a:spcPts val="600"/>
              </a:spcAft>
              <a:buFont typeface="Arial" panose="020B0604020202020204" pitchFamily="34" charset="0"/>
              <a:buChar char="•"/>
            </a:pPr>
            <a:r>
              <a:rPr lang="en-US" sz="1600" dirty="0">
                <a:solidFill>
                  <a:schemeClr val="tx1"/>
                </a:solidFill>
              </a:rPr>
              <a:t>They are used to perform operations with the attributes of our objects.</a:t>
            </a:r>
          </a:p>
          <a:p>
            <a:pPr marL="228600" lvl="2" algn="l">
              <a:spcBef>
                <a:spcPts val="0"/>
              </a:spcBef>
              <a:spcAft>
                <a:spcPts val="600"/>
              </a:spcAft>
            </a:pPr>
            <a:endParaRPr lang="en-US" sz="1600" dirty="0"/>
          </a:p>
          <a:p>
            <a:pPr marL="228600" lvl="2" algn="l">
              <a:spcBef>
                <a:spcPts val="0"/>
              </a:spcBef>
              <a:spcAft>
                <a:spcPts val="600"/>
              </a:spcAft>
            </a:pPr>
            <a:r>
              <a:rPr lang="en-US" sz="1600" b="1" dirty="0"/>
              <a:t>Example</a:t>
            </a:r>
            <a:r>
              <a:rPr lang="en-US" sz="1600" dirty="0"/>
              <a:t>:</a:t>
            </a:r>
          </a:p>
          <a:p>
            <a:pPr marL="228600" lvl="2" algn="l">
              <a:spcBef>
                <a:spcPts val="0"/>
              </a:spcBef>
              <a:spcAft>
                <a:spcPts val="600"/>
              </a:spcAft>
            </a:pPr>
            <a:endParaRPr lang="en-US" sz="1600" dirty="0">
              <a:solidFill>
                <a:schemeClr val="tx1"/>
              </a:solidFill>
            </a:endParaRPr>
          </a:p>
          <a:p>
            <a:pPr marL="457200" lvl="2" algn="l">
              <a:spcBef>
                <a:spcPts val="0"/>
              </a:spcBef>
              <a:spcAft>
                <a:spcPts val="600"/>
              </a:spcAft>
            </a:pPr>
            <a:r>
              <a:rPr lang="en-US" sz="1600" dirty="0">
                <a:sym typeface="Montserrat"/>
              </a:rPr>
              <a:t>def accelerate(self, acceleration):</a:t>
            </a:r>
          </a:p>
          <a:p>
            <a:pPr marL="457200" lvl="2" algn="l">
              <a:spcBef>
                <a:spcPts val="0"/>
              </a:spcBef>
              <a:spcAft>
                <a:spcPts val="600"/>
              </a:spcAft>
            </a:pPr>
            <a:r>
              <a:rPr lang="en-US" sz="1600" dirty="0">
                <a:sym typeface="Montserrat"/>
              </a:rPr>
              <a:t>        </a:t>
            </a:r>
            <a:r>
              <a:rPr lang="en-US" sz="1600" dirty="0" err="1">
                <a:sym typeface="Montserrat"/>
              </a:rPr>
              <a:t>self.speed</a:t>
            </a:r>
            <a:r>
              <a:rPr lang="en-US" sz="1600" dirty="0">
                <a:sym typeface="Montserrat"/>
              </a:rPr>
              <a:t> += acceleration</a:t>
            </a:r>
          </a:p>
          <a:p>
            <a:pPr lvl="1" indent="-228600" algn="l">
              <a:spcBef>
                <a:spcPts val="0"/>
              </a:spcBef>
              <a:spcAft>
                <a:spcPts val="600"/>
              </a:spcAft>
              <a:buFont typeface="Arial" panose="020B0604020202020204" pitchFamily="34" charset="0"/>
              <a:buChar char="•"/>
            </a:pPr>
            <a:endParaRPr lang="en-US" sz="1800"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61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WW01D27</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172</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448194142"/>
              </p:ext>
            </p:extLst>
          </p:nvPr>
        </p:nvGraphicFramePr>
        <p:xfrm>
          <a:off x="5693664" y="1217550"/>
          <a:ext cx="5833872" cy="55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22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4000" kern="1200" cap="none" dirty="0">
                <a:latin typeface="+mj-lt"/>
                <a:ea typeface="+mj-ea"/>
                <a:cs typeface="+mj-cs"/>
                <a:sym typeface="Montserrat"/>
              </a:rPr>
              <a:t>__</a:t>
            </a:r>
            <a:r>
              <a:rPr lang="en-US" sz="4000" kern="1200" cap="none" dirty="0" err="1">
                <a:latin typeface="+mj-lt"/>
                <a:ea typeface="+mj-ea"/>
                <a:cs typeface="+mj-cs"/>
                <a:sym typeface="Montserrat"/>
              </a:rPr>
              <a:t>init</a:t>
            </a:r>
            <a:r>
              <a:rPr lang="en-US" sz="4000" kern="1200" cap="none" dirty="0">
                <a:latin typeface="+mj-lt"/>
                <a:ea typeface="+mj-ea"/>
                <a:cs typeface="+mj-cs"/>
                <a:sym typeface="Montserrat"/>
              </a:rPr>
              <a:t>__()</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9952" y="381935"/>
            <a:ext cx="5636207" cy="5974415"/>
          </a:xfrm>
        </p:spPr>
        <p:txBody>
          <a:bodyPr vert="horz" lIns="91440" tIns="45720" rIns="91440" bIns="45720" rtlCol="0" anchor="ctr">
            <a:normAutofit/>
          </a:bodyPr>
          <a:lstStyle/>
          <a:p>
            <a:pPr marL="0" lvl="1" indent="-228600" algn="l">
              <a:spcBef>
                <a:spcPts val="0"/>
              </a:spcBef>
              <a:spcAft>
                <a:spcPts val="600"/>
              </a:spcAft>
              <a:buFont typeface="Arial" panose="020B0604020202020204" pitchFamily="34" charset="0"/>
              <a:buChar char="•"/>
            </a:pPr>
            <a:r>
              <a:rPr lang="en-US" sz="1800" dirty="0">
                <a:sym typeface="Montserrat"/>
              </a:rPr>
              <a:t> </a:t>
            </a:r>
            <a:r>
              <a:rPr lang="en-US" b="1" dirty="0">
                <a:sym typeface="Montserrat"/>
              </a:rPr>
              <a:t>__</a:t>
            </a:r>
            <a:r>
              <a:rPr lang="en-US" b="1" dirty="0" err="1">
                <a:sym typeface="Montserrat"/>
              </a:rPr>
              <a:t>init</a:t>
            </a:r>
            <a:r>
              <a:rPr lang="en-US" b="1" dirty="0">
                <a:sym typeface="Montserrat"/>
              </a:rPr>
              <a:t>__ method </a:t>
            </a:r>
            <a:r>
              <a:rPr lang="en-US" sz="1800" dirty="0">
                <a:sym typeface="Montserrat"/>
              </a:rPr>
              <a:t>is a special method that is automatically called when an object of a class is created.</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It is used to initialize the object's attributes or properties.</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The __</a:t>
            </a:r>
            <a:r>
              <a:rPr lang="en-US" sz="1800" dirty="0" err="1">
                <a:sym typeface="Montserrat"/>
              </a:rPr>
              <a:t>init</a:t>
            </a:r>
            <a:r>
              <a:rPr lang="en-US" sz="1800" dirty="0">
                <a:sym typeface="Montserrat"/>
              </a:rPr>
              <a:t>__ method is often referred to as the "constructor" method because it is similar to the constructor method in other programming languages.</a:t>
            </a:r>
          </a:p>
          <a:p>
            <a:pPr marL="0" lvl="1" algn="l">
              <a:spcBef>
                <a:spcPts val="0"/>
              </a:spcBef>
              <a:spcAft>
                <a:spcPts val="600"/>
              </a:spcAft>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However, it is important to note that __</a:t>
            </a:r>
            <a:r>
              <a:rPr lang="en-US" sz="1800" dirty="0" err="1">
                <a:sym typeface="Montserrat"/>
              </a:rPr>
              <a:t>init</a:t>
            </a:r>
            <a:r>
              <a:rPr lang="en-US" sz="1800" dirty="0">
                <a:sym typeface="Montserrat"/>
              </a:rPr>
              <a:t>__ is not a true constructor, as the object has already been created before __</a:t>
            </a:r>
            <a:r>
              <a:rPr lang="en-US" sz="1800" dirty="0" err="1">
                <a:sym typeface="Montserrat"/>
              </a:rPr>
              <a:t>init</a:t>
            </a:r>
            <a:r>
              <a:rPr lang="en-US" sz="1800" dirty="0">
                <a:sym typeface="Montserrat"/>
              </a:rPr>
              <a:t>__ is called.</a:t>
            </a: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253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83748" y="912512"/>
            <a:ext cx="6155988" cy="1013761"/>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self</a:t>
            </a: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83748" y="2281066"/>
            <a:ext cx="7631552" cy="3344459"/>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800" dirty="0">
                <a:sym typeface="Montserrat"/>
              </a:rPr>
              <a:t>The self keyword is used to refer to the instance of a class. It is a reference to the current object that the method or attribute is being called on.</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When you create a class in Python, you can define methods and attributes that are associated with instances of that class.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When you create an instance of the class, you can then call those methods and access those attributes using the self keyword.</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endParaRPr lang="en-US" sz="1800" dirty="0">
              <a:sym typeface="Montserrat"/>
            </a:endParaRPr>
          </a:p>
        </p:txBody>
      </p:sp>
      <p:pic>
        <p:nvPicPr>
          <p:cNvPr id="7" name="Graphic 6" descr="User">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2563588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3626217"/>
          </a:xfrm>
        </p:spPr>
        <p:txBody>
          <a:bodyPr vert="horz" lIns="91440" tIns="45720" rIns="91440" bIns="45720" rtlCol="0" anchor="t">
            <a:normAutofit/>
          </a:bodyPr>
          <a:lstStyle/>
          <a:p>
            <a:pPr algn="r"/>
            <a:r>
              <a:rPr lang="en-US" sz="6800" b="0" i="0" kern="1200" cap="none" baseline="0">
                <a:latin typeface="+mj-lt"/>
                <a:ea typeface="+mj-ea"/>
                <a:cs typeface="+mj-cs"/>
              </a:rPr>
              <a:t>PRACTICE</a:t>
            </a:r>
            <a:endParaRPr lang="en-US" sz="6800" b="0" i="0" kern="1200" cap="all" baseline="0">
              <a:latin typeface="+mj-lt"/>
              <a:ea typeface="+mj-ea"/>
              <a:cs typeface="+mj-cs"/>
            </a:endParaRPr>
          </a:p>
        </p:txBody>
      </p:sp>
      <p:sp>
        <p:nvSpPr>
          <p:cNvPr id="11"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Graphic 5" descr="Teacher">
            <a:extLst>
              <a:ext uri="{FF2B5EF4-FFF2-40B4-BE49-F238E27FC236}">
                <a16:creationId xmlns:a16="http://schemas.microsoft.com/office/drawing/2014/main" xmlns="" id="{5EBC9070-D7F7-5151-8B44-3846A16E4C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0106" y="1598246"/>
            <a:ext cx="4783504" cy="4783504"/>
          </a:xfrm>
          <a:prstGeom prst="rect">
            <a:avLst/>
          </a:prstGeom>
        </p:spPr>
      </p:pic>
      <p:sp>
        <p:nvSpPr>
          <p:cNvPr id="15"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5860103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32510" y="906528"/>
            <a:ext cx="8617526" cy="888990"/>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Class attributes vs object attributes</a:t>
            </a:r>
          </a:p>
        </p:txBody>
      </p:sp>
      <p:cxnSp>
        <p:nvCxnSpPr>
          <p:cNvPr id="28"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05800" y="2152330"/>
            <a:ext cx="8145467" cy="3850123"/>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800" b="1" dirty="0">
                <a:sym typeface="Montserrat"/>
              </a:rPr>
              <a:t>Class attributes</a:t>
            </a:r>
            <a:r>
              <a:rPr lang="en-US" sz="1800" dirty="0">
                <a:sym typeface="Montserrat"/>
              </a:rPr>
              <a:t> are attributes that are defined at the class level and are shared by all instances of the class. </a:t>
            </a:r>
          </a:p>
          <a:p>
            <a:pPr marL="0" lvl="1" indent="-228600" algn="l">
              <a:spcBef>
                <a:spcPts val="0"/>
              </a:spcBef>
              <a:spcAft>
                <a:spcPts val="600"/>
              </a:spcAft>
              <a:buFont typeface="Arial" panose="020B0604020202020204" pitchFamily="34" charset="0"/>
              <a:buChar char="•"/>
            </a:pPr>
            <a:r>
              <a:rPr lang="en-US" sz="1800" dirty="0"/>
              <a:t>They are defined outside of any method and are accessed using the class name.</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b="1" dirty="0"/>
              <a:t>Object attributes</a:t>
            </a:r>
            <a:r>
              <a:rPr lang="en-US" sz="1800" dirty="0"/>
              <a:t> are attributes that are defined at the object level and are specific to each instance of the class. </a:t>
            </a:r>
          </a:p>
          <a:p>
            <a:pPr marL="0" lvl="1" indent="-228600" algn="l">
              <a:spcBef>
                <a:spcPts val="0"/>
              </a:spcBef>
              <a:spcAft>
                <a:spcPts val="600"/>
              </a:spcAft>
              <a:buFont typeface="Arial" panose="020B0604020202020204" pitchFamily="34" charset="0"/>
              <a:buChar char="•"/>
            </a:pPr>
            <a:r>
              <a:rPr lang="en-US" sz="1800" dirty="0"/>
              <a:t>They are defined inside the class methods and are accessed using the instance name.</a:t>
            </a:r>
            <a:endParaRPr lang="en-US" sz="1800" dirty="0">
              <a:sym typeface="Montserrat"/>
            </a:endParaRPr>
          </a:p>
        </p:txBody>
      </p:sp>
      <p:pic>
        <p:nvPicPr>
          <p:cNvPr id="7" name="Graphic 6" descr="House">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72391" y="2454049"/>
            <a:ext cx="3548404" cy="3548404"/>
          </a:xfrm>
          <a:prstGeom prst="rect">
            <a:avLst/>
          </a:prstGeom>
        </p:spPr>
      </p:pic>
      <p:sp>
        <p:nvSpPr>
          <p:cNvPr id="29"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5355017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WW01D28</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177</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691369458"/>
              </p:ext>
            </p:extLst>
          </p:nvPr>
        </p:nvGraphicFramePr>
        <p:xfrm>
          <a:off x="5693664" y="1217550"/>
          <a:ext cx="5833872" cy="55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57324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cap="none">
                <a:latin typeface="+mj-lt"/>
                <a:ea typeface="+mj-ea"/>
                <a:cs typeface="+mj-cs"/>
                <a:sym typeface="Montserrat"/>
              </a:rPr>
              <a:t>Getter and setter</a:t>
            </a:r>
          </a:p>
        </p:txBody>
      </p:sp>
      <p:sp>
        <p:nvSpPr>
          <p:cNvPr id="25"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8" y="381935"/>
            <a:ext cx="5644444" cy="6342138"/>
          </a:xfrm>
        </p:spPr>
        <p:txBody>
          <a:bodyPr vert="horz" lIns="91440" tIns="45720" rIns="91440" bIns="45720" rtlCol="0" anchor="ctr">
            <a:normAutofit fontScale="92500" lnSpcReduction="10000"/>
          </a:bodyPr>
          <a:lstStyle/>
          <a:p>
            <a:pPr marL="0" lvl="1" indent="-228600" algn="l">
              <a:spcBef>
                <a:spcPts val="0"/>
              </a:spcBef>
              <a:spcAft>
                <a:spcPts val="600"/>
              </a:spcAft>
              <a:buFont typeface="Arial" panose="020B0604020202020204" pitchFamily="34" charset="0"/>
              <a:buChar char="•"/>
            </a:pPr>
            <a:endParaRPr lang="en-US" sz="1800" b="1" dirty="0">
              <a:sym typeface="Montserrat"/>
            </a:endParaRPr>
          </a:p>
          <a:p>
            <a:pPr marL="0" lvl="1" indent="-228600" algn="l">
              <a:spcBef>
                <a:spcPts val="0"/>
              </a:spcBef>
              <a:spcAft>
                <a:spcPts val="600"/>
              </a:spcAft>
              <a:buFont typeface="Arial" panose="020B0604020202020204" pitchFamily="34" charset="0"/>
              <a:buChar char="•"/>
            </a:pPr>
            <a:endParaRPr lang="en-US" sz="1800" b="1" dirty="0">
              <a:sym typeface="Montserrat"/>
            </a:endParaRPr>
          </a:p>
          <a:p>
            <a:pPr marL="0" lvl="1" indent="-228600" algn="l">
              <a:spcBef>
                <a:spcPts val="0"/>
              </a:spcBef>
              <a:spcAft>
                <a:spcPts val="600"/>
              </a:spcAft>
              <a:buFont typeface="Arial" panose="020B0604020202020204" pitchFamily="34" charset="0"/>
              <a:buChar char="•"/>
            </a:pPr>
            <a:endParaRPr lang="en-US" sz="1800" b="1"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In python there is no strict concept of </a:t>
            </a:r>
            <a:r>
              <a:rPr lang="en-US" sz="1800" b="1" dirty="0">
                <a:highlight>
                  <a:srgbClr val="FFFF00"/>
                </a:highlight>
                <a:sym typeface="Montserrat"/>
              </a:rPr>
              <a:t>private attributes</a:t>
            </a:r>
            <a:r>
              <a:rPr lang="en-US" sz="1800" dirty="0">
                <a:sym typeface="Montserrat"/>
              </a:rPr>
              <a:t> like in some other programming languages. However, we can use a convention to make an attribute private by adding a double underscore (__) prefix to its name.</a:t>
            </a:r>
          </a:p>
          <a:p>
            <a:pPr marL="0" lvl="1" algn="l">
              <a:spcBef>
                <a:spcPts val="0"/>
              </a:spcBef>
              <a:spcAft>
                <a:spcPts val="600"/>
              </a:spcAft>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b="1" dirty="0">
                <a:sym typeface="Montserrat"/>
              </a:rPr>
              <a:t>Getter and setter methods </a:t>
            </a:r>
            <a:r>
              <a:rPr lang="en-US" sz="1800" dirty="0">
                <a:sym typeface="Montserrat"/>
              </a:rPr>
              <a:t>are used to access and modify class attributes in a controlled way. Getter and setter methods are also known as accessor and mutator methods, respectively.</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algn="l">
              <a:spcBef>
                <a:spcPts val="0"/>
              </a:spcBef>
              <a:spcAft>
                <a:spcPts val="600"/>
              </a:spcAft>
            </a:pPr>
            <a:r>
              <a:rPr lang="en-US" sz="1800" b="1" dirty="0">
                <a:sym typeface="Montserrat"/>
              </a:rPr>
              <a:t>Getter Method:</a:t>
            </a: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A getter method is used to retrieve the value of a class attribute. In Python, getter methods are implemented using the </a:t>
            </a:r>
            <a:r>
              <a:rPr lang="en-US" sz="1800" b="1" dirty="0">
                <a:sym typeface="Montserrat"/>
              </a:rPr>
              <a:t>@property</a:t>
            </a:r>
            <a:r>
              <a:rPr lang="en-US" sz="1800" dirty="0">
                <a:sym typeface="Montserrat"/>
              </a:rPr>
              <a:t> decorator.</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algn="l">
              <a:spcBef>
                <a:spcPts val="0"/>
              </a:spcBef>
              <a:spcAft>
                <a:spcPts val="600"/>
              </a:spcAft>
            </a:pPr>
            <a:r>
              <a:rPr lang="en-US" sz="1800" b="1" dirty="0"/>
              <a:t>Setter Method:</a:t>
            </a:r>
            <a:endParaRPr lang="en-US" sz="1800" dirty="0"/>
          </a:p>
          <a:p>
            <a:pPr marL="0" lvl="1" indent="-228600" algn="l">
              <a:spcBef>
                <a:spcPts val="0"/>
              </a:spcBef>
              <a:spcAft>
                <a:spcPts val="600"/>
              </a:spcAft>
              <a:buFont typeface="Arial" panose="020B0604020202020204" pitchFamily="34" charset="0"/>
              <a:buChar char="•"/>
            </a:pPr>
            <a:r>
              <a:rPr lang="en-US" sz="1800" dirty="0"/>
              <a:t>A setter method is used to modify the value of a class attribute. In Python, setter methods are implemented using the </a:t>
            </a:r>
            <a:r>
              <a:rPr lang="en-US" sz="1800" b="1" dirty="0"/>
              <a:t>@&lt;attribute_name&gt;.setter decorator</a:t>
            </a:r>
            <a:r>
              <a:rPr lang="en-US" sz="1800" dirty="0"/>
              <a:t>.</a:t>
            </a:r>
          </a:p>
          <a:p>
            <a:pPr marL="0" lvl="1" indent="-228600" algn="l">
              <a:spcBef>
                <a:spcPts val="0"/>
              </a:spcBef>
              <a:spcAft>
                <a:spcPts val="600"/>
              </a:spcAft>
              <a:buFont typeface="Arial" panose="020B0604020202020204" pitchFamily="34" charset="0"/>
              <a:buChar char="•"/>
            </a:pPr>
            <a:endParaRPr lang="en-US" sz="1800" dirty="0"/>
          </a:p>
          <a:p>
            <a:pPr marL="0" lvl="1" indent="-228600" algn="l">
              <a:spcBef>
                <a:spcPts val="0"/>
              </a:spcBef>
              <a:spcAft>
                <a:spcPts val="600"/>
              </a:spcAft>
              <a:buFont typeface="Arial" panose="020B0604020202020204" pitchFamily="34" charset="0"/>
              <a:buChar char="•"/>
            </a:pPr>
            <a:endParaRPr lang="en-US" sz="1800" dirty="0"/>
          </a:p>
          <a:p>
            <a:pPr marL="0" lvl="1" indent="-228600" algn="l">
              <a:spcBef>
                <a:spcPts val="0"/>
              </a:spcBef>
              <a:spcAft>
                <a:spcPts val="600"/>
              </a:spcAft>
              <a:buFont typeface="Arial" panose="020B0604020202020204" pitchFamily="34" charset="0"/>
              <a:buChar char="•"/>
            </a:pPr>
            <a:endParaRPr lang="en-US" sz="1800" b="1" dirty="0">
              <a:sym typeface="Montserrat"/>
            </a:endParaRPr>
          </a:p>
          <a:p>
            <a:pPr marL="0" lvl="1" indent="-228600" algn="l">
              <a:spcBef>
                <a:spcPts val="0"/>
              </a:spcBef>
              <a:spcAft>
                <a:spcPts val="600"/>
              </a:spcAft>
              <a:buFont typeface="Arial" panose="020B0604020202020204" pitchFamily="34" charset="0"/>
              <a:buChar char="•"/>
            </a:pPr>
            <a:endParaRPr lang="en-US" sz="1800" dirty="0">
              <a:sym typeface="Montserrat"/>
            </a:endParaRPr>
          </a:p>
        </p:txBody>
      </p:sp>
      <p:sp>
        <p:nvSpPr>
          <p:cNvPr id="27"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0141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28625" y="836278"/>
            <a:ext cx="8477246" cy="875040"/>
          </a:xfrm>
        </p:spPr>
        <p:txBody>
          <a:bodyPr vert="horz" lIns="91440" tIns="45720" rIns="91440" bIns="45720" rtlCol="0" anchor="b">
            <a:noAutofit/>
          </a:bodyPr>
          <a:lstStyle/>
          <a:p>
            <a:pPr marL="0" lvl="0" indent="0" algn="l">
              <a:spcAft>
                <a:spcPts val="0"/>
              </a:spcAft>
            </a:pPr>
            <a:r>
              <a:rPr lang="en-US" sz="4800" kern="1200" dirty="0">
                <a:solidFill>
                  <a:schemeClr val="tx1"/>
                </a:solidFill>
                <a:latin typeface="+mj-lt"/>
                <a:ea typeface="+mj-ea"/>
                <a:cs typeface="+mj-cs"/>
                <a:sym typeface="Montserrat"/>
              </a:rPr>
              <a:t>Characteristics  of OOP</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52400" y="2038324"/>
            <a:ext cx="8477247" cy="4552976"/>
          </a:xfrm>
        </p:spPr>
        <p:txBody>
          <a:bodyPr vert="horz" lIns="91440" tIns="45720" rIns="91440" bIns="45720" rtlCol="0" anchor="t">
            <a:noAutofit/>
          </a:bodyPr>
          <a:lstStyle/>
          <a:p>
            <a:pPr marL="228600" lvl="1" indent="-228600" algn="l">
              <a:spcBef>
                <a:spcPts val="0"/>
              </a:spcBef>
              <a:spcAft>
                <a:spcPts val="600"/>
              </a:spcAft>
              <a:buFont typeface="Arial" panose="020B0604020202020204" pitchFamily="34" charset="0"/>
              <a:buChar char="•"/>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sym typeface="Montserrat"/>
              </a:rPr>
              <a:t>Inheritance</a:t>
            </a:r>
            <a:r>
              <a:rPr lang="en-US" sz="1600" dirty="0">
                <a:sym typeface="Montserrat"/>
              </a:rPr>
              <a:t>: Inheritance is a way to form new classes using classes that have already been defined. The newly formed classes are called derived classes, the classes that we derive from are called base classes.</a:t>
            </a:r>
          </a:p>
          <a:p>
            <a:pPr marL="571500" lvl="1" indent="-228600" algn="l">
              <a:spcBef>
                <a:spcPts val="0"/>
              </a:spcBef>
              <a:spcAft>
                <a:spcPts val="600"/>
              </a:spcAft>
              <a:buFont typeface="Arial" panose="020B0604020202020204" pitchFamily="34" charset="0"/>
              <a:buChar char="•"/>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sym typeface="Montserrat"/>
              </a:rPr>
              <a:t>Polymorphism</a:t>
            </a:r>
            <a:r>
              <a:rPr lang="en-US" sz="1600" dirty="0">
                <a:sym typeface="Montserrat"/>
              </a:rPr>
              <a:t>:  Polymorphism refers to the way in which different object classes can share the same method name, and those methods can be called from the same place</a:t>
            </a:r>
          </a:p>
          <a:p>
            <a:pPr marL="571500" lvl="1" indent="-228600" algn="l">
              <a:spcBef>
                <a:spcPts val="0"/>
              </a:spcBef>
              <a:spcAft>
                <a:spcPts val="600"/>
              </a:spcAft>
              <a:buFont typeface="Arial" panose="020B0604020202020204" pitchFamily="34" charset="0"/>
              <a:buChar char="•"/>
            </a:pPr>
            <a:endParaRPr lang="en-US" sz="1600" b="1" dirty="0">
              <a:sym typeface="Montserrat"/>
            </a:endParaRPr>
          </a:p>
          <a:p>
            <a:pPr marL="571500" lvl="1" indent="-228600" algn="l">
              <a:spcBef>
                <a:spcPts val="0"/>
              </a:spcBef>
              <a:spcAft>
                <a:spcPts val="600"/>
              </a:spcAft>
              <a:buFont typeface="Arial" panose="020B0604020202020204" pitchFamily="34" charset="0"/>
              <a:buChar char="•"/>
            </a:pPr>
            <a:r>
              <a:rPr lang="en-US" sz="1600" b="1" dirty="0">
                <a:sym typeface="Montserrat"/>
              </a:rPr>
              <a:t>Modularity</a:t>
            </a:r>
            <a:r>
              <a:rPr lang="en-US" sz="1600" dirty="0">
                <a:sym typeface="Montserrat"/>
              </a:rPr>
              <a:t>: OOP allows developers to break down complex software systems into smaller, more manageable pieces called objects. This makes it easier to write, maintain, and reuse code.</a:t>
            </a:r>
          </a:p>
          <a:p>
            <a:pPr marL="571500" lvl="1" indent="-228600" algn="l">
              <a:spcBef>
                <a:spcPts val="0"/>
              </a:spcBef>
              <a:spcAft>
                <a:spcPts val="600"/>
              </a:spcAft>
              <a:buFont typeface="Arial" panose="020B0604020202020204" pitchFamily="34" charset="0"/>
              <a:buChar char="•"/>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sym typeface="Montserrat"/>
              </a:rPr>
              <a:t>Encapsulation</a:t>
            </a:r>
            <a:r>
              <a:rPr lang="en-US" sz="1600" dirty="0">
                <a:sym typeface="Montserrat"/>
              </a:rPr>
              <a:t>: OOP encourages developers to hide the internal workings of an object from the outside world. This means that changes to an object's implementation won't affect other parts of the system that use the object.</a:t>
            </a:r>
          </a:p>
          <a:p>
            <a:pPr lvl="1" indent="-228600" algn="l">
              <a:spcBef>
                <a:spcPts val="0"/>
              </a:spcBef>
              <a:spcAft>
                <a:spcPts val="600"/>
              </a:spcAft>
              <a:buFont typeface="Arial" panose="020B0604020202020204" pitchFamily="34" charset="0"/>
              <a:buChar char="•"/>
            </a:pPr>
            <a:endParaRPr lang="en-US" sz="1600" dirty="0">
              <a:sym typeface="Montserrat"/>
            </a:endParaRPr>
          </a:p>
        </p:txBody>
      </p:sp>
      <p:pic>
        <p:nvPicPr>
          <p:cNvPr id="7" name="Graphic 6" descr="Questions">
            <a:extLst>
              <a:ext uri="{FF2B5EF4-FFF2-40B4-BE49-F238E27FC236}">
                <a16:creationId xmlns:a16="http://schemas.microsoft.com/office/drawing/2014/main" xmlns="" id="{650B5CA7-5841-76AA-7D75-0E3455EE0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16840" y="2235497"/>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215574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3419797" y="70540"/>
            <a:ext cx="7646135" cy="1234600"/>
          </a:xfrm>
        </p:spPr>
        <p:txBody>
          <a:bodyPr>
            <a:normAutofit fontScale="90000"/>
          </a:bodyPr>
          <a:lstStyle/>
          <a:p>
            <a:r>
              <a:rPr lang="en-US" sz="6000" b="1" kern="1200" cap="all" spc="400" dirty="0">
                <a:solidFill>
                  <a:srgbClr val="FFFFFF"/>
                </a:solidFill>
                <a:latin typeface="+mj-lt"/>
                <a:ea typeface="+mj-ea"/>
                <a:cs typeface="+mj-cs"/>
              </a:rPr>
              <a:t>Agenda-WW01D04</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18</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623124056"/>
              </p:ext>
            </p:extLst>
          </p:nvPr>
        </p:nvGraphicFramePr>
        <p:xfrm>
          <a:off x="5335444" y="1435768"/>
          <a:ext cx="5833872" cy="4300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037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5243394" cy="2225532"/>
          </a:xfrm>
        </p:spPr>
        <p:txBody>
          <a:bodyPr vert="horz" lIns="91440" tIns="45720" rIns="91440" bIns="45720" rtlCol="0" anchor="t">
            <a:normAutofit/>
          </a:bodyPr>
          <a:lstStyle/>
          <a:p>
            <a:pPr marL="0" lvl="0" indent="0" algn="l">
              <a:spcAft>
                <a:spcPts val="0"/>
              </a:spcAft>
            </a:pPr>
            <a:r>
              <a:rPr lang="en-US" sz="4200" kern="1200">
                <a:solidFill>
                  <a:schemeClr val="tx1"/>
                </a:solidFill>
                <a:latin typeface="+mj-lt"/>
                <a:ea typeface="+mj-ea"/>
                <a:cs typeface="+mj-cs"/>
                <a:sym typeface="Montserrat"/>
              </a:rPr>
              <a:t>Encapsulation</a:t>
            </a:r>
          </a:p>
        </p:txBody>
      </p:sp>
      <p:cxnSp>
        <p:nvCxnSpPr>
          <p:cNvPr id="1035" name="Straight Connector 1034">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7"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039"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041"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1026" name="Picture 2" descr="Implement encapsulation using a class">
            <a:extLst>
              <a:ext uri="{FF2B5EF4-FFF2-40B4-BE49-F238E27FC236}">
                <a16:creationId xmlns:a16="http://schemas.microsoft.com/office/drawing/2014/main" xmlns="" id="{D0CD45AA-6D48-86CB-7499-901F7C3971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370" y="2085381"/>
            <a:ext cx="5243391" cy="268723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09341" y="879355"/>
            <a:ext cx="5799532" cy="5120755"/>
          </a:xfrm>
        </p:spPr>
        <p:txBody>
          <a:bodyPr vert="horz" lIns="91440" tIns="45720" rIns="91440" bIns="45720" rtlCol="0" anchor="ctr">
            <a:normAutofit/>
          </a:bodyPr>
          <a:lstStyle/>
          <a:p>
            <a:pPr lvl="1" indent="-228600" algn="l">
              <a:spcBef>
                <a:spcPts val="0"/>
              </a:spcBef>
              <a:spcAft>
                <a:spcPts val="600"/>
              </a:spcAft>
              <a:buFont typeface="Arial" panose="020B0604020202020204" pitchFamily="34" charset="0"/>
              <a:buChar char="•"/>
            </a:pPr>
            <a:r>
              <a:rPr lang="en-US" sz="1500" dirty="0">
                <a:sym typeface="Montserrat"/>
              </a:rPr>
              <a:t>It that enables the </a:t>
            </a:r>
            <a:r>
              <a:rPr lang="en-US" sz="1500" b="1" dirty="0">
                <a:sym typeface="Montserrat"/>
              </a:rPr>
              <a:t>bundling of data and methods inside a single unit</a:t>
            </a:r>
            <a:r>
              <a:rPr lang="en-US" sz="1500" dirty="0">
                <a:sym typeface="Montserrat"/>
              </a:rPr>
              <a:t>, preventing access to the internal data and methods from outside the unit, except through the public interface provided by the unit. </a:t>
            </a:r>
          </a:p>
          <a:p>
            <a:pPr lvl="1" indent="-228600" algn="l">
              <a:spcBef>
                <a:spcPts val="0"/>
              </a:spcBef>
              <a:spcAft>
                <a:spcPts val="600"/>
              </a:spcAft>
              <a:buFont typeface="Arial" panose="020B0604020202020204" pitchFamily="34" charset="0"/>
              <a:buChar char="•"/>
            </a:pPr>
            <a:endParaRPr lang="en-US" sz="1500" dirty="0">
              <a:sym typeface="Montserrat"/>
            </a:endParaRPr>
          </a:p>
          <a:p>
            <a:pPr lvl="1" indent="-228600" algn="l">
              <a:spcBef>
                <a:spcPts val="0"/>
              </a:spcBef>
              <a:spcAft>
                <a:spcPts val="600"/>
              </a:spcAft>
              <a:buFont typeface="Arial" panose="020B0604020202020204" pitchFamily="34" charset="0"/>
              <a:buChar char="•"/>
            </a:pPr>
            <a:r>
              <a:rPr lang="en-US" sz="1500" dirty="0">
                <a:sym typeface="Montserrat"/>
              </a:rPr>
              <a:t>In Python, encapsulation can be achieved by using private and public access modifiers.</a:t>
            </a:r>
          </a:p>
          <a:p>
            <a:pPr marL="228600" lvl="1" algn="l">
              <a:spcBef>
                <a:spcPts val="0"/>
              </a:spcBef>
              <a:spcAft>
                <a:spcPts val="600"/>
              </a:spcAft>
            </a:pPr>
            <a:endParaRPr lang="en-US" sz="1500" b="1" dirty="0">
              <a:sym typeface="Montserrat"/>
            </a:endParaRPr>
          </a:p>
          <a:p>
            <a:pPr marL="228600" lvl="1" indent="-228600" algn="l">
              <a:spcBef>
                <a:spcPts val="0"/>
              </a:spcBef>
              <a:spcAft>
                <a:spcPts val="600"/>
              </a:spcAft>
              <a:buFont typeface="Arial" panose="020B0604020202020204" pitchFamily="34" charset="0"/>
              <a:buChar char="•"/>
            </a:pPr>
            <a:r>
              <a:rPr lang="en-US" sz="1500" b="1" dirty="0">
                <a:sym typeface="Montserrat"/>
              </a:rPr>
              <a:t>Advantages of Encapsulation</a:t>
            </a:r>
          </a:p>
          <a:p>
            <a:pPr lvl="1" indent="-228600" algn="l">
              <a:spcBef>
                <a:spcPts val="0"/>
              </a:spcBef>
              <a:spcAft>
                <a:spcPts val="600"/>
              </a:spcAft>
              <a:buFont typeface="Arial" panose="020B0604020202020204" pitchFamily="34" charset="0"/>
              <a:buChar char="•"/>
            </a:pPr>
            <a:r>
              <a:rPr lang="en-US" sz="1500" dirty="0">
                <a:sym typeface="Montserrat"/>
              </a:rPr>
              <a:t>Security</a:t>
            </a:r>
          </a:p>
          <a:p>
            <a:pPr lvl="1" indent="-228600" algn="l">
              <a:spcBef>
                <a:spcPts val="0"/>
              </a:spcBef>
              <a:spcAft>
                <a:spcPts val="600"/>
              </a:spcAft>
              <a:buFont typeface="Arial" panose="020B0604020202020204" pitchFamily="34" charset="0"/>
              <a:buChar char="•"/>
            </a:pPr>
            <a:r>
              <a:rPr lang="en-US" sz="1500" dirty="0">
                <a:sym typeface="Montserrat"/>
              </a:rPr>
              <a:t>Data Hiding</a:t>
            </a:r>
          </a:p>
          <a:p>
            <a:pPr lvl="1" indent="-228600" algn="l">
              <a:spcBef>
                <a:spcPts val="0"/>
              </a:spcBef>
              <a:spcAft>
                <a:spcPts val="600"/>
              </a:spcAft>
              <a:buFont typeface="Arial" panose="020B0604020202020204" pitchFamily="34" charset="0"/>
              <a:buChar char="•"/>
            </a:pPr>
            <a:r>
              <a:rPr lang="en-US" sz="1500" dirty="0">
                <a:sym typeface="Montserrat"/>
              </a:rPr>
              <a:t>Simplicity</a:t>
            </a:r>
          </a:p>
          <a:p>
            <a:pPr lvl="1" indent="-228600" algn="l">
              <a:spcBef>
                <a:spcPts val="0"/>
              </a:spcBef>
              <a:spcAft>
                <a:spcPts val="600"/>
              </a:spcAft>
              <a:buFont typeface="Arial" panose="020B0604020202020204" pitchFamily="34" charset="0"/>
              <a:buChar char="•"/>
            </a:pPr>
            <a:endParaRPr lang="en-US" sz="1500" dirty="0">
              <a:sym typeface="Montserrat"/>
            </a:endParaRPr>
          </a:p>
          <a:p>
            <a:pPr lvl="1" indent="-228600" algn="l">
              <a:spcBef>
                <a:spcPts val="0"/>
              </a:spcBef>
              <a:spcAft>
                <a:spcPts val="600"/>
              </a:spcAft>
              <a:buFont typeface="Arial" panose="020B0604020202020204" pitchFamily="34" charset="0"/>
              <a:buChar char="•"/>
            </a:pPr>
            <a:endParaRPr lang="en-US" sz="1500" dirty="0">
              <a:sym typeface="Montserrat"/>
            </a:endParaRPr>
          </a:p>
        </p:txBody>
      </p:sp>
    </p:spTree>
    <p:extLst>
      <p:ext uri="{BB962C8B-B14F-4D97-AF65-F5344CB8AC3E}">
        <p14:creationId xmlns:p14="http://schemas.microsoft.com/office/powerpoint/2010/main" val="3820157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3264168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93255" y="897342"/>
            <a:ext cx="6155988" cy="1001942"/>
          </a:xfrm>
        </p:spPr>
        <p:txBody>
          <a:bodyPr vert="horz" lIns="91440" tIns="45720" rIns="91440" bIns="45720" rtlCol="0" anchor="b">
            <a:normAutofit/>
          </a:bodyPr>
          <a:lstStyle/>
          <a:p>
            <a:pPr marL="0" lvl="0" indent="0" algn="l">
              <a:spcAft>
                <a:spcPts val="0"/>
              </a:spcAft>
            </a:pPr>
            <a:r>
              <a:rPr lang="en-US" sz="5400" kern="1200" dirty="0">
                <a:solidFill>
                  <a:schemeClr val="tx1"/>
                </a:solidFill>
                <a:latin typeface="+mj-lt"/>
                <a:ea typeface="+mj-ea"/>
                <a:cs typeface="+mj-cs"/>
                <a:sym typeface="Montserrat"/>
              </a:rPr>
              <a:t>Polymorphism</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93255" y="2171139"/>
            <a:ext cx="8371603" cy="3693952"/>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500" dirty="0">
                <a:sym typeface="Montserrat"/>
              </a:rPr>
              <a:t>Polymorphism in Python is the ability of an object to take many forms. In simple words, polymorphism allows us to perform the same action in many different ways</a:t>
            </a:r>
          </a:p>
          <a:p>
            <a:pPr marL="228600" lvl="1" algn="l">
              <a:spcBef>
                <a:spcPts val="0"/>
              </a:spcBef>
              <a:spcAft>
                <a:spcPts val="600"/>
              </a:spcAft>
            </a:pPr>
            <a:endParaRPr lang="en-US" sz="1500" dirty="0">
              <a:sym typeface="Montserrat"/>
            </a:endParaRPr>
          </a:p>
          <a:p>
            <a:pPr lvl="1" indent="-228600" algn="l">
              <a:spcBef>
                <a:spcPts val="0"/>
              </a:spcBef>
              <a:spcAft>
                <a:spcPts val="600"/>
              </a:spcAft>
              <a:buFont typeface="Arial" panose="020B0604020202020204" pitchFamily="34" charset="0"/>
              <a:buChar char="•"/>
            </a:pPr>
            <a:r>
              <a:rPr lang="en-US" sz="1500" dirty="0">
                <a:sym typeface="Montserrat"/>
              </a:rPr>
              <a:t>In polymorphism, a method can process objects differently depending on the class type or data type. Let’s see simple examples to understand it better</a:t>
            </a:r>
          </a:p>
          <a:p>
            <a:pPr marL="228600" lvl="1" algn="l">
              <a:spcBef>
                <a:spcPts val="0"/>
              </a:spcBef>
              <a:spcAft>
                <a:spcPts val="600"/>
              </a:spcAft>
            </a:pPr>
            <a:endParaRPr lang="en-US" sz="1500" dirty="0">
              <a:sym typeface="Montserrat"/>
            </a:endParaRPr>
          </a:p>
          <a:p>
            <a:pPr marL="228600" lvl="1" algn="l">
              <a:spcBef>
                <a:spcPts val="0"/>
              </a:spcBef>
              <a:spcAft>
                <a:spcPts val="600"/>
              </a:spcAft>
            </a:pPr>
            <a:r>
              <a:rPr lang="en-US" sz="1500" b="1" dirty="0">
                <a:sym typeface="Montserrat"/>
              </a:rPr>
              <a:t>Example:</a:t>
            </a:r>
          </a:p>
          <a:p>
            <a:pPr marL="457200" lvl="2" algn="l">
              <a:spcBef>
                <a:spcPts val="0"/>
              </a:spcBef>
              <a:spcAft>
                <a:spcPts val="600"/>
              </a:spcAft>
            </a:pPr>
            <a:r>
              <a:rPr lang="en-US" sz="1500" dirty="0">
                <a:sym typeface="Montserrat"/>
              </a:rPr>
              <a:t>The built-in function </a:t>
            </a:r>
            <a:r>
              <a:rPr lang="en-US" sz="1500" b="1" dirty="0" err="1">
                <a:sym typeface="Montserrat"/>
              </a:rPr>
              <a:t>len</a:t>
            </a:r>
            <a:r>
              <a:rPr lang="en-US" sz="1500" b="1" dirty="0">
                <a:sym typeface="Montserrat"/>
              </a:rPr>
              <a:t>() </a:t>
            </a:r>
            <a:r>
              <a:rPr lang="en-US" sz="1500" dirty="0">
                <a:sym typeface="Montserrat"/>
              </a:rPr>
              <a:t>calculates the length of an object depending upon its type. If an object is a string, it returns the count of characters, and If an object is a list, it returns the count of items in a list.</a:t>
            </a:r>
          </a:p>
          <a:p>
            <a:pPr marL="457200" lvl="2" algn="l">
              <a:spcBef>
                <a:spcPts val="0"/>
              </a:spcBef>
              <a:spcAft>
                <a:spcPts val="600"/>
              </a:spcAft>
            </a:pPr>
            <a:endParaRPr lang="en-US" sz="1500" dirty="0">
              <a:sym typeface="Montserrat"/>
            </a:endParaRPr>
          </a:p>
          <a:p>
            <a:pPr marL="228600" lvl="1" indent="-228600" algn="l">
              <a:spcBef>
                <a:spcPts val="0"/>
              </a:spcBef>
              <a:spcAft>
                <a:spcPts val="600"/>
              </a:spcAft>
              <a:buFont typeface="Arial" panose="020B0604020202020204" pitchFamily="34" charset="0"/>
              <a:buChar char="•"/>
            </a:pPr>
            <a:r>
              <a:rPr lang="en-US" sz="1500" dirty="0"/>
              <a:t>Polymorphism is mainly used with inheritance.</a:t>
            </a:r>
            <a:endParaRPr lang="en-US" sz="1500" dirty="0">
              <a:sym typeface="Montserrat"/>
            </a:endParaRPr>
          </a:p>
          <a:p>
            <a:pPr lvl="1" indent="-228600" algn="l">
              <a:spcBef>
                <a:spcPts val="0"/>
              </a:spcBef>
              <a:spcAft>
                <a:spcPts val="600"/>
              </a:spcAft>
              <a:buFont typeface="Arial" panose="020B0604020202020204" pitchFamily="34" charset="0"/>
              <a:buChar char="•"/>
            </a:pPr>
            <a:endParaRPr lang="en-US" sz="1500" dirty="0">
              <a:sym typeface="Montserrat"/>
            </a:endParaRPr>
          </a:p>
        </p:txBody>
      </p:sp>
      <p:pic>
        <p:nvPicPr>
          <p:cNvPr id="7" name="Graphic 6" descr="Atom">
            <a:extLst>
              <a:ext uri="{FF2B5EF4-FFF2-40B4-BE49-F238E27FC236}">
                <a16:creationId xmlns:a16="http://schemas.microsoft.com/office/drawing/2014/main" xmlns="" id="{650B5CA7-5841-76AA-7D75-0E3455EE0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42471" y="3045476"/>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8404753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5722" y="855396"/>
            <a:ext cx="6155988" cy="1182927"/>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Class Methods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18240" y="2281066"/>
            <a:ext cx="7746337" cy="3770464"/>
          </a:xfrm>
        </p:spPr>
        <p:txBody>
          <a:bodyPr vert="horz" lIns="91440" tIns="45720" rIns="91440" bIns="45720" rtlCol="0" anchor="t">
            <a:normAutofit fontScale="92500" lnSpcReduction="10000"/>
          </a:bodyPr>
          <a:lstStyle/>
          <a:p>
            <a:pPr marL="0" lvl="1" indent="-228600" algn="l">
              <a:spcBef>
                <a:spcPts val="0"/>
              </a:spcBef>
              <a:spcAft>
                <a:spcPts val="600"/>
              </a:spcAft>
              <a:buFont typeface="Arial" panose="020B0604020202020204" pitchFamily="34" charset="0"/>
              <a:buChar char="•"/>
            </a:pPr>
            <a:r>
              <a:rPr lang="en-US" sz="1800" b="1" dirty="0">
                <a:sym typeface="Montserrat"/>
              </a:rPr>
              <a:t>Class methods </a:t>
            </a:r>
            <a:r>
              <a:rPr lang="en-US" sz="1800" dirty="0">
                <a:sym typeface="Montserrat"/>
              </a:rPr>
              <a:t>are special methods that are bound to the class and not to the instance of the class.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Class methods are defined using the </a:t>
            </a:r>
            <a:r>
              <a:rPr lang="en-US" sz="1800" b="1" dirty="0">
                <a:sym typeface="Montserrat"/>
              </a:rPr>
              <a:t>@classmethod </a:t>
            </a:r>
            <a:r>
              <a:rPr lang="en-US" sz="1800" dirty="0">
                <a:sym typeface="Montserrat"/>
              </a:rPr>
              <a:t>decorator.</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b="1" dirty="0">
                <a:sym typeface="Montserrat"/>
              </a:rPr>
              <a:t>Class methods u</a:t>
            </a:r>
            <a:r>
              <a:rPr lang="en-US" sz="1800" dirty="0">
                <a:sym typeface="Montserrat"/>
              </a:rPr>
              <a:t>sed to access or modify the class state.</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 In method implementation, if we use only class variables, then such type of methods we should declare as a class method.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The class method has a </a:t>
            </a:r>
            <a:r>
              <a:rPr lang="en-US" sz="1800" b="1" dirty="0" err="1">
                <a:sym typeface="Montserrat"/>
              </a:rPr>
              <a:t>cls</a:t>
            </a:r>
            <a:r>
              <a:rPr lang="en-US" sz="1800" dirty="0">
                <a:sym typeface="Montserrat"/>
              </a:rPr>
              <a:t> parameter which refers to the class.</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Class method is also used as </a:t>
            </a:r>
            <a:r>
              <a:rPr lang="en-US" sz="1800" b="1" dirty="0">
                <a:sym typeface="Montserrat"/>
              </a:rPr>
              <a:t>factory method </a:t>
            </a:r>
            <a:r>
              <a:rPr lang="en-US" sz="1800" dirty="0">
                <a:sym typeface="Montserrat"/>
              </a:rPr>
              <a:t>to create object.</a:t>
            </a:r>
          </a:p>
          <a:p>
            <a:pPr marL="0" lvl="1" indent="-228600" algn="l">
              <a:spcBef>
                <a:spcPts val="0"/>
              </a:spcBef>
              <a:spcAft>
                <a:spcPts val="600"/>
              </a:spcAft>
              <a:buFont typeface="Arial" panose="020B0604020202020204" pitchFamily="34" charset="0"/>
              <a:buChar char="•"/>
            </a:pPr>
            <a:endParaRPr lang="en-US" sz="1800" dirty="0">
              <a:sym typeface="Montserrat"/>
            </a:endParaRPr>
          </a:p>
        </p:txBody>
      </p:sp>
      <p:pic>
        <p:nvPicPr>
          <p:cNvPr id="7" name="图形 5" descr="Teacher">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264579" y="2886048"/>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194994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WW01D29</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184</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861645613"/>
              </p:ext>
            </p:extLst>
          </p:nvPr>
        </p:nvGraphicFramePr>
        <p:xfrm>
          <a:off x="5693664" y="1217550"/>
          <a:ext cx="5833872" cy="55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5688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06340" y="900347"/>
            <a:ext cx="6155988" cy="906376"/>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static Methods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26694" y="1931019"/>
            <a:ext cx="8563306" cy="4393580"/>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800" dirty="0">
                <a:sym typeface="Montserrat"/>
              </a:rPr>
              <a:t>A static method is a general utility method that performs a task in isolation.</a:t>
            </a:r>
          </a:p>
          <a:p>
            <a:pPr marL="0" lvl="1" algn="l">
              <a:spcBef>
                <a:spcPts val="0"/>
              </a:spcBef>
              <a:spcAft>
                <a:spcPts val="600"/>
              </a:spcAft>
            </a:pPr>
            <a:r>
              <a:rPr lang="en-US" dirty="0">
                <a:sym typeface="Montserrat"/>
              </a:rPr>
              <a:t>Inside this method, we </a:t>
            </a:r>
            <a:r>
              <a:rPr lang="en-US" b="1" dirty="0">
                <a:sym typeface="Montserrat"/>
              </a:rPr>
              <a:t>don’t use instance or class variable</a:t>
            </a:r>
            <a:r>
              <a:rPr lang="en-US" dirty="0">
                <a:sym typeface="Montserrat"/>
              </a:rPr>
              <a:t> because this static method </a:t>
            </a:r>
            <a:r>
              <a:rPr lang="en-US" b="1" dirty="0">
                <a:sym typeface="Montserrat"/>
              </a:rPr>
              <a:t>doesn’t take any parameters like self and </a:t>
            </a:r>
            <a:r>
              <a:rPr lang="en-US" b="1" dirty="0" err="1">
                <a:sym typeface="Montserrat"/>
              </a:rPr>
              <a:t>cls</a:t>
            </a:r>
            <a:r>
              <a:rPr lang="en-US" dirty="0">
                <a:sym typeface="Montserrat"/>
              </a:rPr>
              <a:t>.</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A static method is a method that belongs to a class rather than an instance of the class. It can be called without creating an instance of the class and operates on the class itself rather than an instance of the class.</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To create a static method in Python, you can use the @staticmethod decorator.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b="1" dirty="0"/>
              <a:t>Uses:</a:t>
            </a:r>
            <a:r>
              <a:rPr lang="en-US" sz="1800" dirty="0"/>
              <a:t> A utility method that performs some calculation or formatting could be implemented as a static method.</a:t>
            </a:r>
            <a:endParaRPr lang="en-US" sz="1800" dirty="0">
              <a:sym typeface="Montserrat"/>
            </a:endParaRPr>
          </a:p>
        </p:txBody>
      </p:sp>
      <p:pic>
        <p:nvPicPr>
          <p:cNvPr id="7" name="그래픽 42" descr="Gears">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68340" y="2696792"/>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759934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06340" y="900347"/>
            <a:ext cx="6155988" cy="906376"/>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Letter - f</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26693" y="1931019"/>
            <a:ext cx="8986639" cy="4393580"/>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800" dirty="0">
                <a:sym typeface="Montserrat"/>
              </a:rPr>
              <a:t>Letter 'f' can be used to create a formatted string literal.</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An f-string is a way to embed expressions inside string literals, </a:t>
            </a:r>
            <a:r>
              <a:rPr lang="en-US" sz="1800" b="1" dirty="0">
                <a:sym typeface="Montserrat"/>
              </a:rPr>
              <a:t>using curly braces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The syntax for f-strings is to prefix the string literal with the letter 'f', and include expressions inside curly braces {}. </a:t>
            </a:r>
          </a:p>
          <a:p>
            <a:pPr marL="0" lvl="1" indent="-228600" algn="l">
              <a:spcBef>
                <a:spcPts val="0"/>
              </a:spcBef>
              <a:spcAft>
                <a:spcPts val="600"/>
              </a:spcAft>
              <a:buFont typeface="Arial" panose="020B0604020202020204" pitchFamily="34" charset="0"/>
              <a:buChar char="•"/>
            </a:pPr>
            <a:endParaRPr lang="en-US" sz="1800" dirty="0">
              <a:sym typeface="Montserrat"/>
            </a:endParaRPr>
          </a:p>
          <a:p>
            <a:pPr marL="0" lvl="1" indent="-228600" algn="l">
              <a:spcBef>
                <a:spcPts val="0"/>
              </a:spcBef>
              <a:spcAft>
                <a:spcPts val="600"/>
              </a:spcAft>
              <a:buFont typeface="Arial" panose="020B0604020202020204" pitchFamily="34" charset="0"/>
              <a:buChar char="•"/>
            </a:pPr>
            <a:r>
              <a:rPr lang="en-US" sz="1800" dirty="0">
                <a:sym typeface="Montserrat"/>
              </a:rPr>
              <a:t>The expressions are evaluated at runtime and their values are converted to strings and inserted into the string literal at the location of the corresponding curly braces.</a:t>
            </a:r>
          </a:p>
        </p:txBody>
      </p:sp>
      <p:pic>
        <p:nvPicPr>
          <p:cNvPr id="7" name="그래픽 42" descr="Gears">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817073" y="3153992"/>
            <a:ext cx="3548404" cy="3548404"/>
          </a:xfrm>
          <a:prstGeom prst="rect">
            <a:avLst/>
          </a:prstGeom>
        </p:spPr>
      </p:pic>
    </p:spTree>
    <p:extLst>
      <p:ext uri="{BB962C8B-B14F-4D97-AF65-F5344CB8AC3E}">
        <p14:creationId xmlns:p14="http://schemas.microsoft.com/office/powerpoint/2010/main" val="30839465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88256" y="901362"/>
            <a:ext cx="6155988" cy="711580"/>
          </a:xfrm>
        </p:spPr>
        <p:txBody>
          <a:bodyPr vert="horz" lIns="91440" tIns="45720" rIns="91440" bIns="45720" rtlCol="0" anchor="b">
            <a:normAutofit/>
          </a:bodyPr>
          <a:lstStyle/>
          <a:p>
            <a:pPr marL="0" lvl="0" indent="0" algn="l">
              <a:spcAft>
                <a:spcPts val="0"/>
              </a:spcAft>
            </a:pPr>
            <a:r>
              <a:rPr lang="en-US" sz="3800" kern="1200" cap="none" dirty="0">
                <a:solidFill>
                  <a:schemeClr val="tx1"/>
                </a:solidFill>
                <a:latin typeface="+mj-lt"/>
                <a:ea typeface="+mj-ea"/>
                <a:cs typeface="+mj-cs"/>
                <a:sym typeface="Montserrat"/>
              </a:rPr>
              <a:t>Dunder/magic Methods</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88139" y="1886341"/>
            <a:ext cx="8220149" cy="4614846"/>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400" dirty="0">
                <a:sym typeface="Montserrat"/>
              </a:rPr>
              <a:t>Dunder methods (short for "double underscore" methods) in Python are special methods that are surrounded by double underscores on both sides of the method name.</a:t>
            </a:r>
          </a:p>
          <a:p>
            <a:pPr marL="0" lvl="1" indent="-228600" algn="l">
              <a:spcBef>
                <a:spcPts val="0"/>
              </a:spcBef>
              <a:spcAft>
                <a:spcPts val="600"/>
              </a:spcAft>
              <a:buFont typeface="Arial" panose="020B0604020202020204" pitchFamily="34" charset="0"/>
              <a:buChar char="•"/>
            </a:pPr>
            <a:r>
              <a:rPr lang="en-US" sz="1400" dirty="0">
                <a:sym typeface="Montserrat"/>
              </a:rPr>
              <a:t>These are used to define various built-in operations and behaviors for objects in Python.</a:t>
            </a:r>
          </a:p>
          <a:p>
            <a:pPr marL="0" lvl="1" indent="-228600" algn="l">
              <a:spcBef>
                <a:spcPts val="0"/>
              </a:spcBef>
              <a:spcAft>
                <a:spcPts val="600"/>
              </a:spcAft>
              <a:buFont typeface="Arial" panose="020B0604020202020204" pitchFamily="34" charset="0"/>
              <a:buChar char="•"/>
            </a:pPr>
            <a:r>
              <a:rPr lang="en-US" sz="1400" dirty="0">
                <a:sym typeface="Montserrat"/>
              </a:rPr>
              <a:t>These methods are not actually called directly but by Python specific language syntax</a:t>
            </a:r>
          </a:p>
          <a:p>
            <a:pPr marL="0" lvl="1" indent="-228600" algn="l">
              <a:spcBef>
                <a:spcPts val="0"/>
              </a:spcBef>
              <a:spcAft>
                <a:spcPts val="600"/>
              </a:spcAft>
              <a:buFont typeface="Arial" panose="020B0604020202020204" pitchFamily="34" charset="0"/>
              <a:buChar char="•"/>
            </a:pPr>
            <a:endParaRPr lang="en-US" sz="1400" dirty="0">
              <a:sym typeface="Montserrat"/>
            </a:endParaRPr>
          </a:p>
          <a:p>
            <a:pPr marL="0" lvl="1" indent="-228600" algn="l">
              <a:spcBef>
                <a:spcPts val="0"/>
              </a:spcBef>
              <a:spcAft>
                <a:spcPts val="600"/>
              </a:spcAft>
              <a:buFont typeface="Arial" panose="020B0604020202020204" pitchFamily="34" charset="0"/>
              <a:buChar char="•"/>
            </a:pPr>
            <a:r>
              <a:rPr lang="en-US" sz="1400" b="1" dirty="0">
                <a:sym typeface="Montserrat"/>
              </a:rPr>
              <a:t>__</a:t>
            </a:r>
            <a:r>
              <a:rPr lang="en-US" sz="1400" b="1" dirty="0" err="1">
                <a:sym typeface="Montserrat"/>
              </a:rPr>
              <a:t>init</a:t>
            </a:r>
            <a:r>
              <a:rPr lang="en-US" sz="1400" b="1" dirty="0">
                <a:sym typeface="Montserrat"/>
              </a:rPr>
              <a:t>__(self, ...): </a:t>
            </a:r>
            <a:r>
              <a:rPr lang="en-US" sz="1400" dirty="0">
                <a:sym typeface="Montserrat"/>
              </a:rPr>
              <a:t>The constructor method that gets called when an object is created. It is used to initialize the object's attributes.</a:t>
            </a:r>
          </a:p>
          <a:p>
            <a:pPr marL="0" lvl="1" indent="-228600" algn="l">
              <a:spcBef>
                <a:spcPts val="0"/>
              </a:spcBef>
              <a:spcAft>
                <a:spcPts val="600"/>
              </a:spcAft>
              <a:buFont typeface="Arial" panose="020B0604020202020204" pitchFamily="34" charset="0"/>
              <a:buChar char="•"/>
            </a:pPr>
            <a:endParaRPr lang="en-US" sz="1400" dirty="0">
              <a:sym typeface="Montserrat"/>
            </a:endParaRPr>
          </a:p>
          <a:p>
            <a:pPr marL="0" lvl="1" indent="-228600" algn="l">
              <a:spcBef>
                <a:spcPts val="0"/>
              </a:spcBef>
              <a:spcAft>
                <a:spcPts val="600"/>
              </a:spcAft>
              <a:buFont typeface="Arial" panose="020B0604020202020204" pitchFamily="34" charset="0"/>
              <a:buChar char="•"/>
            </a:pPr>
            <a:r>
              <a:rPr lang="en-US" sz="1400" b="1" dirty="0">
                <a:sym typeface="Montserrat"/>
              </a:rPr>
              <a:t>__str__(self): </a:t>
            </a:r>
            <a:r>
              <a:rPr lang="en-US" sz="1400" dirty="0">
                <a:sym typeface="Montserrat"/>
              </a:rPr>
              <a:t>A method that returns a string representation of the object when the </a:t>
            </a:r>
            <a:r>
              <a:rPr lang="en-US" sz="1400" b="1" dirty="0">
                <a:sym typeface="Montserrat"/>
              </a:rPr>
              <a:t>str() </a:t>
            </a:r>
            <a:r>
              <a:rPr lang="en-US" sz="1400" dirty="0">
                <a:sym typeface="Montserrat"/>
              </a:rPr>
              <a:t>function is called on it.</a:t>
            </a:r>
          </a:p>
          <a:p>
            <a:pPr marL="0" lvl="1" indent="-228600" algn="l">
              <a:spcBef>
                <a:spcPts val="0"/>
              </a:spcBef>
              <a:spcAft>
                <a:spcPts val="600"/>
              </a:spcAft>
              <a:buFont typeface="Arial" panose="020B0604020202020204" pitchFamily="34" charset="0"/>
              <a:buChar char="•"/>
            </a:pPr>
            <a:endParaRPr lang="en-US" sz="1400" dirty="0">
              <a:sym typeface="Montserrat"/>
            </a:endParaRPr>
          </a:p>
          <a:p>
            <a:pPr marL="0" lvl="1" indent="-228600" algn="l">
              <a:spcBef>
                <a:spcPts val="0"/>
              </a:spcBef>
              <a:spcAft>
                <a:spcPts val="600"/>
              </a:spcAft>
              <a:buFont typeface="Arial" panose="020B0604020202020204" pitchFamily="34" charset="0"/>
              <a:buChar char="•"/>
            </a:pPr>
            <a:r>
              <a:rPr lang="en-US" sz="1400" b="1" dirty="0">
                <a:sym typeface="Montserrat"/>
              </a:rPr>
              <a:t>__del__(self):  </a:t>
            </a:r>
            <a:r>
              <a:rPr lang="en-US" sz="1400" dirty="0">
                <a:sym typeface="Montserrat"/>
              </a:rPr>
              <a:t>It is used to define the behavior of an object when it is about to be destroyed, or deallocated, from memory. The __del__() method is automatically called by Python's garbage collector when an object is no longer being used or referenced by any other object in the program. Explicitly called using </a:t>
            </a:r>
            <a:r>
              <a:rPr lang="en-US" sz="1400" b="1" dirty="0">
                <a:sym typeface="Montserrat"/>
              </a:rPr>
              <a:t>del</a:t>
            </a:r>
          </a:p>
          <a:p>
            <a:pPr marL="0" lvl="1" indent="-228600" algn="l">
              <a:spcBef>
                <a:spcPts val="0"/>
              </a:spcBef>
              <a:spcAft>
                <a:spcPts val="600"/>
              </a:spcAft>
              <a:buFont typeface="Arial" panose="020B0604020202020204" pitchFamily="34" charset="0"/>
              <a:buChar char="•"/>
            </a:pPr>
            <a:endParaRPr lang="en-US" sz="1400" dirty="0">
              <a:sym typeface="Montserrat"/>
            </a:endParaRPr>
          </a:p>
          <a:p>
            <a:pPr marL="0" lvl="1" indent="-228600" algn="l">
              <a:spcBef>
                <a:spcPts val="0"/>
              </a:spcBef>
              <a:spcAft>
                <a:spcPts val="600"/>
              </a:spcAft>
              <a:buFont typeface="Arial" panose="020B0604020202020204" pitchFamily="34" charset="0"/>
              <a:buChar char="•"/>
            </a:pPr>
            <a:r>
              <a:rPr lang="en-US" sz="1400" b="1" dirty="0">
                <a:sym typeface="Montserrat"/>
              </a:rPr>
              <a:t>__</a:t>
            </a:r>
            <a:r>
              <a:rPr lang="en-US" sz="1400" b="1" dirty="0" err="1">
                <a:sym typeface="Montserrat"/>
              </a:rPr>
              <a:t>len</a:t>
            </a:r>
            <a:r>
              <a:rPr lang="en-US" sz="1400" b="1" dirty="0">
                <a:sym typeface="Montserrat"/>
              </a:rPr>
              <a:t>__(self): </a:t>
            </a:r>
            <a:r>
              <a:rPr lang="en-US" sz="1400" dirty="0">
                <a:sym typeface="Montserrat"/>
              </a:rPr>
              <a:t>A method that returns the length of the object when the </a:t>
            </a:r>
            <a:r>
              <a:rPr lang="en-US" sz="1400" b="1" dirty="0" err="1">
                <a:sym typeface="Montserrat"/>
              </a:rPr>
              <a:t>len</a:t>
            </a:r>
            <a:r>
              <a:rPr lang="en-US" sz="1400" b="1" dirty="0">
                <a:sym typeface="Montserrat"/>
              </a:rPr>
              <a:t>() </a:t>
            </a:r>
            <a:r>
              <a:rPr lang="en-US" sz="1400" dirty="0">
                <a:sym typeface="Montserrat"/>
              </a:rPr>
              <a:t>function is called on it.</a:t>
            </a:r>
          </a:p>
        </p:txBody>
      </p:sp>
      <p:pic>
        <p:nvPicPr>
          <p:cNvPr id="7" name="Graphic 6" descr="Diamond">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772586" y="2885314"/>
            <a:ext cx="3179268" cy="3171360"/>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2083865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38001735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85470" y="842857"/>
            <a:ext cx="7132781" cy="906376"/>
          </a:xfrm>
        </p:spPr>
        <p:txBody>
          <a:bodyPr vert="horz" lIns="91440" tIns="45720" rIns="91440" bIns="45720" rtlCol="0" anchor="b">
            <a:normAutofit fontScale="90000"/>
          </a:bodyPr>
          <a:lstStyle/>
          <a:p>
            <a:pPr marL="0" lvl="0" indent="0" algn="l">
              <a:spcAft>
                <a:spcPts val="0"/>
              </a:spcAft>
            </a:pPr>
            <a:r>
              <a:rPr lang="en-US" sz="5400" kern="1200" cap="none" dirty="0">
                <a:solidFill>
                  <a:schemeClr val="tx1"/>
                </a:solidFill>
                <a:latin typeface="+mj-lt"/>
                <a:ea typeface="+mj-ea"/>
                <a:cs typeface="+mj-cs"/>
                <a:sym typeface="Montserrat"/>
              </a:rPr>
              <a:t>Operator overloading</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40539" y="1890623"/>
            <a:ext cx="8688127" cy="4095041"/>
          </a:xfrm>
        </p:spPr>
        <p:txBody>
          <a:bodyPr vert="horz" lIns="91440" tIns="45720" rIns="91440" bIns="45720" rtlCol="0" anchor="t">
            <a:normAutofit/>
          </a:bodyPr>
          <a:lstStyle/>
          <a:p>
            <a:pPr marL="0" lvl="1" indent="-228600" algn="l">
              <a:spcBef>
                <a:spcPts val="0"/>
              </a:spcBef>
              <a:spcAft>
                <a:spcPts val="600"/>
              </a:spcAft>
              <a:buFont typeface="Arial" panose="020B0604020202020204" pitchFamily="34" charset="0"/>
              <a:buChar char="•"/>
            </a:pPr>
            <a:r>
              <a:rPr lang="en-US" sz="1300" dirty="0">
                <a:sym typeface="Montserrat"/>
              </a:rPr>
              <a:t>In Python, we can change the way operators work for </a:t>
            </a:r>
            <a:r>
              <a:rPr lang="en-US" sz="1300" b="1" dirty="0">
                <a:sym typeface="Montserrat"/>
              </a:rPr>
              <a:t>user-defined types</a:t>
            </a:r>
            <a:r>
              <a:rPr lang="en-US" sz="1300" dirty="0">
                <a:sym typeface="Montserrat"/>
              </a:rPr>
              <a:t>.</a:t>
            </a:r>
          </a:p>
          <a:p>
            <a:pPr marL="0" lvl="1" indent="-228600" algn="l">
              <a:spcBef>
                <a:spcPts val="0"/>
              </a:spcBef>
              <a:spcAft>
                <a:spcPts val="600"/>
              </a:spcAft>
              <a:buFont typeface="Arial" panose="020B0604020202020204" pitchFamily="34" charset="0"/>
              <a:buChar char="•"/>
            </a:pPr>
            <a:endParaRPr lang="en-US" sz="1300" dirty="0">
              <a:sym typeface="Montserrat"/>
            </a:endParaRPr>
          </a:p>
          <a:p>
            <a:pPr marL="0" lvl="1" indent="-228600" algn="l">
              <a:spcBef>
                <a:spcPts val="0"/>
              </a:spcBef>
              <a:spcAft>
                <a:spcPts val="600"/>
              </a:spcAft>
              <a:buFont typeface="Arial" panose="020B0604020202020204" pitchFamily="34" charset="0"/>
              <a:buChar char="•"/>
            </a:pPr>
            <a:r>
              <a:rPr lang="en-US" sz="1300" b="1" dirty="0">
                <a:sym typeface="Montserrat"/>
              </a:rPr>
              <a:t>For example, the + operator </a:t>
            </a:r>
            <a:r>
              <a:rPr lang="en-US" sz="1300" dirty="0">
                <a:sym typeface="Montserrat"/>
              </a:rPr>
              <a:t>will perform arithmetic addition on two numbers, merge two lists, or concatenate two strings.</a:t>
            </a:r>
          </a:p>
          <a:p>
            <a:pPr marL="0" lvl="1" indent="-228600" algn="l">
              <a:spcBef>
                <a:spcPts val="0"/>
              </a:spcBef>
              <a:spcAft>
                <a:spcPts val="600"/>
              </a:spcAft>
              <a:buFont typeface="Arial" panose="020B0604020202020204" pitchFamily="34" charset="0"/>
              <a:buChar char="•"/>
            </a:pPr>
            <a:endParaRPr lang="en-US" sz="1300" dirty="0">
              <a:sym typeface="Montserrat"/>
            </a:endParaRPr>
          </a:p>
          <a:p>
            <a:pPr marL="0" lvl="1" indent="-228600" algn="l">
              <a:spcBef>
                <a:spcPts val="0"/>
              </a:spcBef>
              <a:spcAft>
                <a:spcPts val="600"/>
              </a:spcAft>
              <a:buFont typeface="Arial" panose="020B0604020202020204" pitchFamily="34" charset="0"/>
              <a:buChar char="•"/>
            </a:pPr>
            <a:r>
              <a:rPr lang="en-US" sz="1300" dirty="0">
                <a:sym typeface="Montserrat"/>
              </a:rPr>
              <a:t>This feature in Python that allows the same operator to have different meaning according to the context is called </a:t>
            </a:r>
            <a:r>
              <a:rPr lang="en-US" sz="1300" b="1" dirty="0">
                <a:sym typeface="Montserrat"/>
              </a:rPr>
              <a:t>operator overloading</a:t>
            </a:r>
            <a:r>
              <a:rPr lang="en-US" sz="1300" dirty="0">
                <a:sym typeface="Montserrat"/>
              </a:rPr>
              <a:t>.</a:t>
            </a:r>
          </a:p>
        </p:txBody>
      </p:sp>
      <p:pic>
        <p:nvPicPr>
          <p:cNvPr id="7" name="그래픽 42" descr="Gears">
            <a:extLst>
              <a:ext uri="{FF2B5EF4-FFF2-40B4-BE49-F238E27FC236}">
                <a16:creationId xmlns:a16="http://schemas.microsoft.com/office/drawing/2014/main" xmlns="" id="{9CADE2F9-8681-9578-6994-4B465FC96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706760" y="3152922"/>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63763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28080" y="597670"/>
            <a:ext cx="5309140" cy="1512108"/>
          </a:xfrm>
        </p:spPr>
        <p:txBody>
          <a:bodyPr vert="horz" lIns="91440" tIns="45720" rIns="91440" bIns="45720" rtlCol="0">
            <a:normAutofit/>
          </a:bodyPr>
          <a:lstStyle/>
          <a:p>
            <a:pPr algn="l"/>
            <a:r>
              <a:rPr lang="en-US" sz="5400" b="0" i="0" kern="1200" cap="all" baseline="0" dirty="0">
                <a:latin typeface="+mj-lt"/>
                <a:ea typeface="+mj-ea"/>
                <a:cs typeface="+mj-cs"/>
              </a:rPr>
              <a:t>COMMENTS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50617" y="2190638"/>
            <a:ext cx="6677383" cy="3064042"/>
          </a:xfrm>
        </p:spPr>
        <p:txBody>
          <a:bodyPr vert="horz" lIns="91440" tIns="45720" rIns="91440" bIns="45720" rtlCol="0">
            <a:normAutofit/>
          </a:bodyPr>
          <a:lstStyle/>
          <a:p>
            <a:pPr marL="57150" algn="l"/>
            <a:endParaRPr lang="en-US" dirty="0">
              <a:latin typeface="Verdana" panose="020B0604030504040204" pitchFamily="34" charset="0"/>
            </a:endParaRPr>
          </a:p>
          <a:p>
            <a:pPr marL="285750" indent="-228600" algn="l">
              <a:buFont typeface="Arial" panose="020B0604020202020204" pitchFamily="34" charset="0"/>
              <a:buChar char="•"/>
            </a:pPr>
            <a:r>
              <a:rPr lang="en-US" dirty="0">
                <a:latin typeface="Verdana" panose="020B0604030504040204" pitchFamily="34" charset="0"/>
              </a:rPr>
              <a:t>Single-line comments : These are comments that start with a hash symbol (#) and continue until the end of the line. </a:t>
            </a:r>
          </a:p>
          <a:p>
            <a:pPr marL="57150" algn="l"/>
            <a:endParaRPr lang="en-US" dirty="0">
              <a:latin typeface="Verdana" panose="020B0604030504040204" pitchFamily="34" charset="0"/>
            </a:endParaRPr>
          </a:p>
          <a:p>
            <a:pPr marL="285750" indent="-228600" algn="l">
              <a:buFont typeface="Arial" panose="020B0604020202020204" pitchFamily="34" charset="0"/>
              <a:buChar char="•"/>
            </a:pPr>
            <a:r>
              <a:rPr lang="en-US" dirty="0">
                <a:latin typeface="Verdana" panose="020B0604030504040204" pitchFamily="34" charset="0"/>
              </a:rPr>
              <a:t>Multi-line comments : These are comments that span multiple lines and are enclosed in triple quotes (either single or double quotes).</a:t>
            </a:r>
          </a:p>
          <a:p>
            <a:pPr marL="285750" indent="-228600" algn="l">
              <a:buFont typeface="Arial" panose="020B0604020202020204" pitchFamily="34" charset="0"/>
              <a:buChar char="•"/>
            </a:pPr>
            <a:endParaRPr lang="en-US" dirty="0"/>
          </a:p>
        </p:txBody>
      </p:sp>
      <p:pic>
        <p:nvPicPr>
          <p:cNvPr id="7" name="Graphic 6" descr="Pencil">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Tree>
    <p:extLst>
      <p:ext uri="{BB962C8B-B14F-4D97-AF65-F5344CB8AC3E}">
        <p14:creationId xmlns:p14="http://schemas.microsoft.com/office/powerpoint/2010/main" val="25985674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WW01D30</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190</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463985914"/>
              </p:ext>
            </p:extLst>
          </p:nvPr>
        </p:nvGraphicFramePr>
        <p:xfrm>
          <a:off x="5693664" y="1217550"/>
          <a:ext cx="5833872" cy="55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02558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5798" y="855399"/>
            <a:ext cx="6155988" cy="1043885"/>
          </a:xfrm>
        </p:spPr>
        <p:txBody>
          <a:bodyPr vert="horz" lIns="91440" tIns="45720" rIns="91440" bIns="45720" rtlCol="0" anchor="b">
            <a:normAutofit/>
          </a:bodyPr>
          <a:lstStyle/>
          <a:p>
            <a:pPr marL="0" lvl="0" indent="0" algn="l">
              <a:spcAft>
                <a:spcPts val="0"/>
              </a:spcAft>
            </a:pPr>
            <a:r>
              <a:rPr lang="en-US" sz="5400" kern="1200" dirty="0">
                <a:solidFill>
                  <a:schemeClr val="tx1"/>
                </a:solidFill>
                <a:latin typeface="+mj-lt"/>
                <a:ea typeface="+mj-ea"/>
                <a:cs typeface="+mj-cs"/>
                <a:sym typeface="Montserrat"/>
              </a:rPr>
              <a:t>Inheritance</a:t>
            </a: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38669" y="2234867"/>
            <a:ext cx="8380458" cy="4209121"/>
          </a:xfrm>
        </p:spPr>
        <p:txBody>
          <a:bodyPr vert="horz" lIns="91440" tIns="45720" rIns="91440" bIns="45720" rtlCol="0" anchor="t">
            <a:normAutofit lnSpcReduction="10000"/>
          </a:bodyPr>
          <a:lstStyle/>
          <a:p>
            <a:pPr lvl="1" indent="-228600" algn="l">
              <a:spcBef>
                <a:spcPts val="0"/>
              </a:spcBef>
              <a:spcAft>
                <a:spcPts val="600"/>
              </a:spcAft>
              <a:buFont typeface="Arial" panose="020B0604020202020204" pitchFamily="34" charset="0"/>
              <a:buChar char="•"/>
            </a:pPr>
            <a:r>
              <a:rPr lang="en-US" sz="1400" dirty="0">
                <a:sym typeface="Montserrat"/>
              </a:rPr>
              <a:t>The process of inheriting the properties of the </a:t>
            </a:r>
            <a:r>
              <a:rPr lang="en-US" sz="1400" b="1" dirty="0">
                <a:sym typeface="Montserrat"/>
              </a:rPr>
              <a:t>parent class </a:t>
            </a:r>
            <a:r>
              <a:rPr lang="en-US" sz="1400" dirty="0">
                <a:sym typeface="Montserrat"/>
              </a:rPr>
              <a:t>into a </a:t>
            </a:r>
            <a:r>
              <a:rPr lang="en-US" sz="1400" b="1" dirty="0">
                <a:sym typeface="Montserrat"/>
              </a:rPr>
              <a:t>child class </a:t>
            </a:r>
            <a:r>
              <a:rPr lang="en-US" sz="1400" dirty="0">
                <a:sym typeface="Montserrat"/>
              </a:rPr>
              <a:t>is called inheritance. </a:t>
            </a:r>
          </a:p>
          <a:p>
            <a:pPr lvl="1" indent="-228600" algn="l">
              <a:spcBef>
                <a:spcPts val="0"/>
              </a:spcBef>
              <a:spcAft>
                <a:spcPts val="600"/>
              </a:spcAft>
              <a:buFont typeface="Arial" panose="020B0604020202020204" pitchFamily="34" charset="0"/>
              <a:buChar char="•"/>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400" dirty="0">
                <a:sym typeface="Montserrat"/>
              </a:rPr>
              <a:t>The existing class is called a base class or parent class and the new class is called a subclass or child class or derived class.</a:t>
            </a:r>
          </a:p>
          <a:p>
            <a:pPr lvl="1" indent="-228600" algn="l">
              <a:spcBef>
                <a:spcPts val="0"/>
              </a:spcBef>
              <a:spcAft>
                <a:spcPts val="600"/>
              </a:spcAft>
              <a:buFont typeface="Arial" panose="020B0604020202020204" pitchFamily="34" charset="0"/>
              <a:buChar char="•"/>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400" dirty="0">
                <a:sym typeface="Montserrat"/>
              </a:rPr>
              <a:t>The main purpose of inheritance is the reusability of code because we can use the existing class to create a new class instead of creating it from scratch.</a:t>
            </a:r>
          </a:p>
          <a:p>
            <a:pPr lvl="1" indent="-228600" algn="l">
              <a:spcBef>
                <a:spcPts val="0"/>
              </a:spcBef>
              <a:spcAft>
                <a:spcPts val="600"/>
              </a:spcAft>
              <a:buFont typeface="Arial" panose="020B0604020202020204" pitchFamily="34" charset="0"/>
              <a:buChar char="•"/>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400" dirty="0"/>
              <a:t>In inheritance, the child class acquires all the data members, properties, and functions from the parent class. Also, a child class can also provide its specific implementation to the methods of the parent class.</a:t>
            </a:r>
          </a:p>
          <a:p>
            <a:pPr lvl="1" indent="-228600" algn="l">
              <a:spcBef>
                <a:spcPts val="0"/>
              </a:spcBef>
              <a:spcAft>
                <a:spcPts val="600"/>
              </a:spcAft>
              <a:buFont typeface="Arial" panose="020B0604020202020204" pitchFamily="34" charset="0"/>
              <a:buChar char="•"/>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400" b="1" dirty="0">
                <a:sym typeface="Montserrat"/>
              </a:rPr>
              <a:t>Syntax:</a:t>
            </a:r>
          </a:p>
          <a:p>
            <a:pPr marL="457200" lvl="2" algn="l">
              <a:spcBef>
                <a:spcPts val="0"/>
              </a:spcBef>
              <a:spcAft>
                <a:spcPts val="600"/>
              </a:spcAft>
            </a:pPr>
            <a:r>
              <a:rPr lang="en-US" sz="1400" dirty="0">
                <a:sym typeface="Montserrat"/>
              </a:rPr>
              <a:t>class </a:t>
            </a:r>
            <a:r>
              <a:rPr lang="en-US" sz="1400" dirty="0" err="1">
                <a:sym typeface="Montserrat"/>
              </a:rPr>
              <a:t>BaseClass</a:t>
            </a:r>
            <a:r>
              <a:rPr lang="en-US" sz="1400" dirty="0">
                <a:sym typeface="Montserrat"/>
              </a:rPr>
              <a:t>:</a:t>
            </a:r>
          </a:p>
          <a:p>
            <a:pPr marL="457200" lvl="2" algn="l">
              <a:spcBef>
                <a:spcPts val="0"/>
              </a:spcBef>
              <a:spcAft>
                <a:spcPts val="600"/>
              </a:spcAft>
            </a:pPr>
            <a:r>
              <a:rPr lang="en-US" sz="1400" dirty="0">
                <a:sym typeface="Montserrat"/>
              </a:rPr>
              <a:t>  	Body of base class</a:t>
            </a:r>
          </a:p>
          <a:p>
            <a:pPr marL="457200" lvl="2" algn="l">
              <a:spcBef>
                <a:spcPts val="0"/>
              </a:spcBef>
              <a:spcAft>
                <a:spcPts val="600"/>
              </a:spcAft>
            </a:pPr>
            <a:r>
              <a:rPr lang="en-US" sz="1400" dirty="0">
                <a:sym typeface="Montserrat"/>
              </a:rPr>
              <a:t>class </a:t>
            </a:r>
            <a:r>
              <a:rPr lang="en-US" sz="1400" dirty="0" err="1">
                <a:sym typeface="Montserrat"/>
              </a:rPr>
              <a:t>DerivedClass</a:t>
            </a:r>
            <a:r>
              <a:rPr lang="en-US" sz="1400" dirty="0">
                <a:sym typeface="Montserrat"/>
              </a:rPr>
              <a:t>(</a:t>
            </a:r>
            <a:r>
              <a:rPr lang="en-US" sz="1400" dirty="0" err="1">
                <a:sym typeface="Montserrat"/>
              </a:rPr>
              <a:t>BaseClass</a:t>
            </a:r>
            <a:r>
              <a:rPr lang="en-US" sz="1400" dirty="0">
                <a:sym typeface="Montserrat"/>
              </a:rPr>
              <a:t>):</a:t>
            </a:r>
          </a:p>
          <a:p>
            <a:pPr marL="457200" lvl="2" algn="l">
              <a:spcBef>
                <a:spcPts val="0"/>
              </a:spcBef>
              <a:spcAft>
                <a:spcPts val="600"/>
              </a:spcAft>
            </a:pPr>
            <a:r>
              <a:rPr lang="en-US" sz="1400" dirty="0">
                <a:sym typeface="Montserrat"/>
              </a:rPr>
              <a:t>  	Body of derived class</a:t>
            </a:r>
          </a:p>
        </p:txBody>
      </p:sp>
      <p:pic>
        <p:nvPicPr>
          <p:cNvPr id="7" name="Graphic 6" descr="Family">
            <a:extLst>
              <a:ext uri="{FF2B5EF4-FFF2-40B4-BE49-F238E27FC236}">
                <a16:creationId xmlns:a16="http://schemas.microsoft.com/office/drawing/2014/main" xmlns="" id="{F2AB3C06-B188-3171-4931-EAD7C92AD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19559" y="2932231"/>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491841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5722" y="827088"/>
            <a:ext cx="6155988" cy="1182927"/>
          </a:xfrm>
        </p:spPr>
        <p:txBody>
          <a:bodyPr vert="horz" lIns="91440" tIns="45720" rIns="91440" bIns="45720" rtlCol="0" anchor="b">
            <a:normAutofit/>
          </a:bodyPr>
          <a:lstStyle/>
          <a:p>
            <a:pPr marL="0" lvl="0" indent="0" algn="l">
              <a:spcAft>
                <a:spcPts val="0"/>
              </a:spcAft>
            </a:pPr>
            <a:r>
              <a:rPr lang="en-US" sz="3800" kern="1200" dirty="0">
                <a:solidFill>
                  <a:schemeClr val="tx1"/>
                </a:solidFill>
                <a:latin typeface="+mj-lt"/>
                <a:ea typeface="+mj-ea"/>
                <a:cs typeface="+mj-cs"/>
                <a:sym typeface="Montserrat"/>
              </a:rPr>
              <a:t>Types of Inheritance</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63295" y="2281066"/>
            <a:ext cx="8154231" cy="3344459"/>
          </a:xfrm>
        </p:spPr>
        <p:txBody>
          <a:bodyPr vert="horz" lIns="91440" tIns="45720" rIns="91440" bIns="45720" rtlCol="0" anchor="t">
            <a:normAutofit/>
          </a:bodyPr>
          <a:lstStyle/>
          <a:p>
            <a:pPr marL="228600" lvl="1" indent="-228600" algn="l">
              <a:spcBef>
                <a:spcPts val="0"/>
              </a:spcBef>
              <a:spcAft>
                <a:spcPts val="600"/>
              </a:spcAft>
              <a:buFont typeface="Arial" panose="020B0604020202020204" pitchFamily="34" charset="0"/>
              <a:buChar char="•"/>
            </a:pPr>
            <a:r>
              <a:rPr lang="en-US" sz="1800" dirty="0">
                <a:sym typeface="Montserrat"/>
              </a:rPr>
              <a:t>In Python, based upon the number of child and parent classes involved, there are five types of inheritance. </a:t>
            </a: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r>
              <a:rPr lang="en-US" sz="1800" dirty="0">
                <a:sym typeface="Montserrat"/>
              </a:rPr>
              <a:t>Single inheritance</a:t>
            </a:r>
          </a:p>
          <a:p>
            <a:pPr lvl="1" indent="-228600" algn="l">
              <a:spcBef>
                <a:spcPts val="0"/>
              </a:spcBef>
              <a:spcAft>
                <a:spcPts val="600"/>
              </a:spcAft>
              <a:buFont typeface="Arial" panose="020B0604020202020204" pitchFamily="34" charset="0"/>
              <a:buChar char="•"/>
            </a:pPr>
            <a:r>
              <a:rPr lang="en-US" sz="1800" dirty="0">
                <a:sym typeface="Montserrat"/>
              </a:rPr>
              <a:t>Multiple Inheritance</a:t>
            </a:r>
          </a:p>
          <a:p>
            <a:pPr lvl="1" indent="-228600" algn="l">
              <a:spcBef>
                <a:spcPts val="0"/>
              </a:spcBef>
              <a:spcAft>
                <a:spcPts val="600"/>
              </a:spcAft>
              <a:buFont typeface="Arial" panose="020B0604020202020204" pitchFamily="34" charset="0"/>
              <a:buChar char="•"/>
            </a:pPr>
            <a:r>
              <a:rPr lang="en-US" sz="1800" dirty="0">
                <a:sym typeface="Montserrat"/>
              </a:rPr>
              <a:t>Multilevel inheritance</a:t>
            </a:r>
          </a:p>
          <a:p>
            <a:pPr lvl="1" indent="-228600" algn="l">
              <a:spcBef>
                <a:spcPts val="0"/>
              </a:spcBef>
              <a:spcAft>
                <a:spcPts val="600"/>
              </a:spcAft>
              <a:buFont typeface="Arial" panose="020B0604020202020204" pitchFamily="34" charset="0"/>
              <a:buChar char="•"/>
            </a:pPr>
            <a:r>
              <a:rPr lang="en-US" sz="1800" dirty="0">
                <a:sym typeface="Montserrat"/>
              </a:rPr>
              <a:t>Hierarchical Inheritance</a:t>
            </a:r>
          </a:p>
          <a:p>
            <a:pPr lvl="1" indent="-228600" algn="l">
              <a:spcBef>
                <a:spcPts val="0"/>
              </a:spcBef>
              <a:spcAft>
                <a:spcPts val="600"/>
              </a:spcAft>
              <a:buFont typeface="Arial" panose="020B0604020202020204" pitchFamily="34" charset="0"/>
              <a:buChar char="•"/>
            </a:pPr>
            <a:r>
              <a:rPr lang="en-US" sz="1800" dirty="0">
                <a:sym typeface="Montserrat"/>
              </a:rPr>
              <a:t>Hybrid Inheritance</a:t>
            </a:r>
          </a:p>
          <a:p>
            <a:pPr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endParaRPr lang="en-US" sz="1800" dirty="0">
              <a:sym typeface="Montserrat"/>
            </a:endParaRPr>
          </a:p>
        </p:txBody>
      </p:sp>
      <p:pic>
        <p:nvPicPr>
          <p:cNvPr id="7" name="Graphic 6" descr="Family">
            <a:extLst>
              <a:ext uri="{FF2B5EF4-FFF2-40B4-BE49-F238E27FC236}">
                <a16:creationId xmlns:a16="http://schemas.microsoft.com/office/drawing/2014/main" xmlns="" id="{F2AB3C06-B188-3171-4931-EAD7C92AD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273658" y="2913757"/>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6882403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10069" y="1256231"/>
            <a:ext cx="5337254" cy="1079855"/>
          </a:xfrm>
        </p:spPr>
        <p:txBody>
          <a:bodyPr vert="horz" lIns="91440" tIns="45720" rIns="91440" bIns="45720" rtlCol="0" anchor="t">
            <a:normAutofit/>
          </a:bodyPr>
          <a:lstStyle/>
          <a:p>
            <a:pPr marL="0" lvl="0" indent="0" algn="l">
              <a:spcAft>
                <a:spcPts val="0"/>
              </a:spcAft>
            </a:pPr>
            <a:r>
              <a:rPr lang="en-US" sz="3600" kern="1200" dirty="0">
                <a:latin typeface="+mj-lt"/>
                <a:ea typeface="+mj-ea"/>
                <a:cs typeface="+mj-cs"/>
                <a:sym typeface="Montserrat"/>
              </a:rPr>
              <a:t>Single Inheritance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70934" y="2183680"/>
            <a:ext cx="5105399" cy="1031537"/>
          </a:xfrm>
        </p:spPr>
        <p:txBody>
          <a:bodyPr vert="horz" lIns="91440" tIns="45720" rIns="91440" bIns="45720" rtlCol="0">
            <a:normAutofit/>
          </a:bodyPr>
          <a:lstStyle/>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In single inheritance, a child class inherits from a single-parent class. Here is one child class and one parent class.</a:t>
            </a:r>
          </a:p>
          <a:p>
            <a:pPr marL="228600" lvl="1" indent="-228600" algn="l">
              <a:spcBef>
                <a:spcPts val="0"/>
              </a:spcBef>
              <a:spcAft>
                <a:spcPts val="600"/>
              </a:spcAft>
              <a:buFont typeface="Arial" panose="020B0604020202020204" pitchFamily="34" charset="0"/>
              <a:buChar char="•"/>
            </a:pPr>
            <a:endParaRPr lang="en-US" sz="1500" dirty="0">
              <a:solidFill>
                <a:schemeClr val="bg1"/>
              </a:solidFill>
              <a:sym typeface="Montserrat"/>
            </a:endParaRPr>
          </a:p>
          <a:p>
            <a:pPr marL="228600" lvl="1" indent="-228600" algn="l">
              <a:spcBef>
                <a:spcPts val="0"/>
              </a:spcBef>
              <a:spcAft>
                <a:spcPts val="600"/>
              </a:spcAft>
              <a:buFont typeface="Arial" panose="020B0604020202020204" pitchFamily="34" charset="0"/>
              <a:buChar char="•"/>
            </a:pPr>
            <a:endParaRPr lang="en-US" sz="1500" dirty="0">
              <a:solidFill>
                <a:schemeClr val="bg1"/>
              </a:solidFill>
              <a:sym typeface="Montserrat"/>
            </a:endParaRPr>
          </a:p>
          <a:p>
            <a:pPr marL="228600" lvl="1" indent="-228600" algn="l">
              <a:spcBef>
                <a:spcPts val="0"/>
              </a:spcBef>
              <a:spcAft>
                <a:spcPts val="600"/>
              </a:spcAft>
              <a:buFont typeface="Arial" panose="020B0604020202020204" pitchFamily="34" charset="0"/>
              <a:buChar char="•"/>
            </a:pPr>
            <a:endParaRPr lang="en-US" sz="1500" dirty="0">
              <a:solidFill>
                <a:schemeClr val="bg1"/>
              </a:solidFill>
              <a:sym typeface="Montserrat"/>
            </a:endParaRPr>
          </a:p>
        </p:txBody>
      </p:sp>
      <p:sp>
        <p:nvSpPr>
          <p:cNvPr id="6153"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6155" name="Straight Connector 6154">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146" name="Picture 2" descr="Python Single Inheritance">
            <a:extLst>
              <a:ext uri="{FF2B5EF4-FFF2-40B4-BE49-F238E27FC236}">
                <a16:creationId xmlns:a16="http://schemas.microsoft.com/office/drawing/2014/main" xmlns="" id="{E1AEB62E-9DDC-3372-6DEE-17B5C0D029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2720" y="1723173"/>
            <a:ext cx="5019314" cy="3827860"/>
          </a:xfrm>
          <a:prstGeom prst="rect">
            <a:avLst/>
          </a:prstGeom>
          <a:noFill/>
          <a:extLst>
            <a:ext uri="{909E8E84-426E-40DD-AFC4-6F175D3DCCD1}">
              <a14:hiddenFill xmlns:a14="http://schemas.microsoft.com/office/drawing/2010/main">
                <a:solidFill>
                  <a:srgbClr val="FFFFFF"/>
                </a:solidFill>
              </a14:hiddenFill>
            </a:ext>
          </a:extLst>
        </p:spPr>
      </p:pic>
      <p:sp>
        <p:nvSpPr>
          <p:cNvPr id="6157"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0748001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10069" y="1256231"/>
            <a:ext cx="6045198" cy="1079855"/>
          </a:xfrm>
        </p:spPr>
        <p:txBody>
          <a:bodyPr vert="horz" lIns="91440" tIns="45720" rIns="91440" bIns="45720" rtlCol="0" anchor="t">
            <a:normAutofit/>
          </a:bodyPr>
          <a:lstStyle/>
          <a:p>
            <a:pPr marL="0" lvl="0" indent="0" algn="l">
              <a:spcAft>
                <a:spcPts val="0"/>
              </a:spcAft>
            </a:pPr>
            <a:r>
              <a:rPr lang="en-US" sz="3600" kern="1200" dirty="0">
                <a:latin typeface="+mj-lt"/>
                <a:ea typeface="+mj-ea"/>
                <a:cs typeface="+mj-cs"/>
                <a:sym typeface="Montserrat"/>
              </a:rPr>
              <a:t>Multiple Inheritance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70934" y="2183680"/>
            <a:ext cx="6112933" cy="1031537"/>
          </a:xfrm>
        </p:spPr>
        <p:txBody>
          <a:bodyPr vert="horz" lIns="91440" tIns="45720" rIns="91440" bIns="45720" rtlCol="0">
            <a:normAutofit/>
          </a:bodyPr>
          <a:lstStyle/>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In multiple inheritance, one child class can inherit from multiple parent classes. </a:t>
            </a:r>
          </a:p>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So here is one child class and multiple parent classes.</a:t>
            </a:r>
          </a:p>
        </p:txBody>
      </p:sp>
      <p:pic>
        <p:nvPicPr>
          <p:cNvPr id="7170" name="Picture 2" descr="Python Multiple Inheritance">
            <a:extLst>
              <a:ext uri="{FF2B5EF4-FFF2-40B4-BE49-F238E27FC236}">
                <a16:creationId xmlns:a16="http://schemas.microsoft.com/office/drawing/2014/main" xmlns="" id="{07A0740E-1DCE-A9E3-E7C1-4BEA51D74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5746" y="1796158"/>
            <a:ext cx="4461164" cy="329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428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2523" y="1406102"/>
            <a:ext cx="5384799" cy="1094154"/>
          </a:xfrm>
        </p:spPr>
        <p:txBody>
          <a:bodyPr vert="horz" lIns="91440" tIns="45720" rIns="91440" bIns="45720" rtlCol="0" anchor="t">
            <a:normAutofit/>
          </a:bodyPr>
          <a:lstStyle/>
          <a:p>
            <a:pPr marL="0" lvl="0" indent="0" algn="l">
              <a:spcAft>
                <a:spcPts val="0"/>
              </a:spcAft>
            </a:pPr>
            <a:r>
              <a:rPr lang="en-US" sz="3200" kern="1200" dirty="0" err="1">
                <a:latin typeface="+mj-lt"/>
                <a:ea typeface="+mj-ea"/>
                <a:cs typeface="+mj-cs"/>
                <a:sym typeface="Montserrat"/>
              </a:rPr>
              <a:t>Mutilevel</a:t>
            </a:r>
            <a:r>
              <a:rPr lang="en-US" sz="3200" kern="1200" dirty="0">
                <a:latin typeface="+mj-lt"/>
                <a:ea typeface="+mj-ea"/>
                <a:cs typeface="+mj-cs"/>
                <a:sym typeface="Montserrat"/>
              </a:rPr>
              <a:t> Inheritance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3470" y="2183679"/>
            <a:ext cx="5363851" cy="1722679"/>
          </a:xfrm>
        </p:spPr>
        <p:txBody>
          <a:bodyPr vert="horz" lIns="91440" tIns="45720" rIns="91440" bIns="45720" rtlCol="0">
            <a:normAutofit/>
          </a:bodyPr>
          <a:lstStyle/>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In multilevel inheritance, a class inherits from a child class or derived class. </a:t>
            </a:r>
          </a:p>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Suppose three classes A, B, C. A is the superclass, B is the child class of A, C is the child class of B. </a:t>
            </a:r>
          </a:p>
          <a:p>
            <a:pPr marL="228600" lvl="1" indent="-228600" algn="l">
              <a:spcBef>
                <a:spcPts val="0"/>
              </a:spcBef>
              <a:spcAft>
                <a:spcPts val="600"/>
              </a:spcAft>
              <a:buFont typeface="Arial" panose="020B0604020202020204" pitchFamily="34" charset="0"/>
              <a:buChar char="•"/>
            </a:pPr>
            <a:r>
              <a:rPr lang="en-US" sz="1500" dirty="0">
                <a:solidFill>
                  <a:schemeClr val="bg1"/>
                </a:solidFill>
                <a:sym typeface="Montserrat"/>
              </a:rPr>
              <a:t>In other words, we can say a chain of classes is called multilevel inheritance.</a:t>
            </a:r>
          </a:p>
        </p:txBody>
      </p:sp>
      <p:sp>
        <p:nvSpPr>
          <p:cNvPr id="8201"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8203" name="Straight Connector 8202">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8194" name="Picture 2" descr="Python Multilevel Inheritance">
            <a:extLst>
              <a:ext uri="{FF2B5EF4-FFF2-40B4-BE49-F238E27FC236}">
                <a16:creationId xmlns:a16="http://schemas.microsoft.com/office/drawing/2014/main" xmlns="" id="{77C4D168-59F9-2042-2B94-4C7650E537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9255" y="1598246"/>
            <a:ext cx="3725206" cy="4783504"/>
          </a:xfrm>
          <a:prstGeom prst="rect">
            <a:avLst/>
          </a:prstGeom>
          <a:noFill/>
          <a:extLst>
            <a:ext uri="{909E8E84-426E-40DD-AFC4-6F175D3DCCD1}">
              <a14:hiddenFill xmlns:a14="http://schemas.microsoft.com/office/drawing/2010/main">
                <a:solidFill>
                  <a:srgbClr val="FFFFFF"/>
                </a:solidFill>
              </a14:hiddenFill>
            </a:ext>
          </a:extLst>
        </p:spPr>
      </p:pic>
      <p:sp>
        <p:nvSpPr>
          <p:cNvPr id="8205"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670900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35433" y="1342683"/>
            <a:ext cx="4412419" cy="1477463"/>
          </a:xfrm>
        </p:spPr>
        <p:txBody>
          <a:bodyPr vert="horz" lIns="91440" tIns="45720" rIns="91440" bIns="45720" rtlCol="0" anchor="t">
            <a:normAutofit fontScale="90000"/>
          </a:bodyPr>
          <a:lstStyle/>
          <a:p>
            <a:pPr marL="0" lvl="0" indent="0" algn="l">
              <a:spcAft>
                <a:spcPts val="0"/>
              </a:spcAft>
            </a:pPr>
            <a:r>
              <a:rPr lang="en-US" sz="4400" kern="1200" dirty="0">
                <a:latin typeface="+mj-lt"/>
                <a:ea typeface="+mj-ea"/>
                <a:cs typeface="+mj-cs"/>
                <a:sym typeface="Montserrat"/>
              </a:rPr>
              <a:t>hierarchical Inheritance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35435" y="2820146"/>
            <a:ext cx="5149364" cy="2234454"/>
          </a:xfrm>
        </p:spPr>
        <p:txBody>
          <a:bodyPr vert="horz" lIns="91440" tIns="45720" rIns="91440" bIns="45720" rtlCol="0">
            <a:normAutofit/>
          </a:bodyPr>
          <a:lstStyle/>
          <a:p>
            <a:pPr marL="228600" lvl="1" indent="-228600" algn="l">
              <a:spcBef>
                <a:spcPts val="0"/>
              </a:spcBef>
              <a:spcAft>
                <a:spcPts val="600"/>
              </a:spcAft>
              <a:buFont typeface="Arial" panose="020B0604020202020204" pitchFamily="34" charset="0"/>
              <a:buChar char="•"/>
            </a:pPr>
            <a:r>
              <a:rPr lang="en-US" sz="1800" dirty="0">
                <a:solidFill>
                  <a:schemeClr val="bg1"/>
                </a:solidFill>
                <a:sym typeface="Montserrat"/>
              </a:rPr>
              <a:t>In Hierarchical inheritance, more than one child class is derived from a single parent class. </a:t>
            </a:r>
          </a:p>
          <a:p>
            <a:pPr marL="228600" lvl="1" indent="-228600" algn="l">
              <a:spcBef>
                <a:spcPts val="0"/>
              </a:spcBef>
              <a:spcAft>
                <a:spcPts val="600"/>
              </a:spcAft>
              <a:buFont typeface="Arial" panose="020B0604020202020204" pitchFamily="34" charset="0"/>
              <a:buChar char="•"/>
            </a:pPr>
            <a:r>
              <a:rPr lang="en-US" sz="1800" dirty="0">
                <a:solidFill>
                  <a:schemeClr val="bg1"/>
                </a:solidFill>
                <a:sym typeface="Montserrat"/>
              </a:rPr>
              <a:t>In other words, we can say one parent class and multiple child classes.</a:t>
            </a:r>
          </a:p>
        </p:txBody>
      </p:sp>
      <p:sp>
        <p:nvSpPr>
          <p:cNvPr id="9225"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9227" name="Straight Connector 9226">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9218" name="Picture 2" descr="Python hierarchical inheritance">
            <a:extLst>
              <a:ext uri="{FF2B5EF4-FFF2-40B4-BE49-F238E27FC236}">
                <a16:creationId xmlns:a16="http://schemas.microsoft.com/office/drawing/2014/main" xmlns="" id="{7E79761D-8EC3-2431-8ED5-D2CDAD5294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6793" y="2158231"/>
            <a:ext cx="5569864" cy="3191982"/>
          </a:xfrm>
          <a:prstGeom prst="rect">
            <a:avLst/>
          </a:prstGeom>
          <a:noFill/>
          <a:extLst>
            <a:ext uri="{909E8E84-426E-40DD-AFC4-6F175D3DCCD1}">
              <a14:hiddenFill xmlns:a14="http://schemas.microsoft.com/office/drawing/2010/main">
                <a:solidFill>
                  <a:srgbClr val="FFFFFF"/>
                </a:solidFill>
              </a14:hiddenFill>
            </a:ext>
          </a:extLst>
        </p:spPr>
      </p:pic>
      <p:sp>
        <p:nvSpPr>
          <p:cNvPr id="9229"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8669390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86267" y="1317283"/>
            <a:ext cx="5259728" cy="1593687"/>
          </a:xfrm>
        </p:spPr>
        <p:txBody>
          <a:bodyPr vert="horz" lIns="91440" tIns="45720" rIns="91440" bIns="45720" rtlCol="0" anchor="t">
            <a:normAutofit/>
          </a:bodyPr>
          <a:lstStyle/>
          <a:p>
            <a:pPr marL="0" lvl="0" indent="0" algn="l">
              <a:spcAft>
                <a:spcPts val="0"/>
              </a:spcAft>
            </a:pPr>
            <a:r>
              <a:rPr lang="en-US" sz="3600" kern="1200" dirty="0">
                <a:latin typeface="+mj-lt"/>
                <a:ea typeface="+mj-ea"/>
                <a:cs typeface="+mj-cs"/>
                <a:sym typeface="Montserrat"/>
              </a:rPr>
              <a:t>Hybrid Inheritance</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84940" y="2114126"/>
            <a:ext cx="5259728" cy="1031537"/>
          </a:xfrm>
        </p:spPr>
        <p:txBody>
          <a:bodyPr vert="horz" lIns="91440" tIns="45720" rIns="91440" bIns="45720" rtlCol="0">
            <a:normAutofit/>
          </a:bodyPr>
          <a:lstStyle/>
          <a:p>
            <a:pPr marL="228600" lvl="1" indent="-228600" algn="l">
              <a:spcBef>
                <a:spcPts val="0"/>
              </a:spcBef>
              <a:spcAft>
                <a:spcPts val="600"/>
              </a:spcAft>
              <a:buFont typeface="Arial" panose="020B0604020202020204" pitchFamily="34" charset="0"/>
              <a:buChar char="•"/>
            </a:pPr>
            <a:r>
              <a:rPr lang="en-US" sz="1300" dirty="0">
                <a:solidFill>
                  <a:schemeClr val="bg1"/>
                </a:solidFill>
                <a:sym typeface="Montserrat"/>
              </a:rPr>
              <a:t>When inheritance is consists of multiple types or a combination of different inheritance is called hybrid inheritance.</a:t>
            </a:r>
          </a:p>
        </p:txBody>
      </p:sp>
      <p:sp>
        <p:nvSpPr>
          <p:cNvPr id="10249"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251" name="Straight Connector 10250">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42" name="Picture 2" descr="Python hybrid inheritance">
            <a:extLst>
              <a:ext uri="{FF2B5EF4-FFF2-40B4-BE49-F238E27FC236}">
                <a16:creationId xmlns:a16="http://schemas.microsoft.com/office/drawing/2014/main" xmlns="" id="{12AE0987-6BEB-F19F-C334-DE8426BAB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1688" y="1653620"/>
            <a:ext cx="5569864" cy="3937317"/>
          </a:xfrm>
          <a:prstGeom prst="rect">
            <a:avLst/>
          </a:prstGeom>
          <a:noFill/>
          <a:extLst>
            <a:ext uri="{909E8E84-426E-40DD-AFC4-6F175D3DCCD1}">
              <a14:hiddenFill xmlns:a14="http://schemas.microsoft.com/office/drawing/2010/main">
                <a:solidFill>
                  <a:srgbClr val="FFFFFF"/>
                </a:solidFill>
              </a14:hiddenFill>
            </a:ext>
          </a:extLst>
        </p:spPr>
      </p:pic>
      <p:sp>
        <p:nvSpPr>
          <p:cNvPr id="10253"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524777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8800637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5722" y="876534"/>
            <a:ext cx="6155988" cy="1182927"/>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super()</a:t>
            </a: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39709" y="2404617"/>
            <a:ext cx="7984065" cy="3792983"/>
          </a:xfrm>
        </p:spPr>
        <p:txBody>
          <a:bodyPr vert="horz" lIns="91440" tIns="45720" rIns="91440" bIns="45720" rtlCol="0" anchor="t">
            <a:normAutofit/>
          </a:bodyPr>
          <a:lstStyle/>
          <a:p>
            <a:pPr marL="228600" lvl="1" indent="-228600" algn="l">
              <a:spcBef>
                <a:spcPts val="0"/>
              </a:spcBef>
              <a:spcAft>
                <a:spcPts val="600"/>
              </a:spcAft>
              <a:buFont typeface="Arial" panose="020B0604020202020204" pitchFamily="34" charset="0"/>
              <a:buChar char="•"/>
            </a:pPr>
            <a:r>
              <a:rPr lang="en-US" sz="1800" dirty="0">
                <a:sym typeface="Montserrat"/>
              </a:rPr>
              <a:t>We can refer to parent class by using the super() function. </a:t>
            </a:r>
          </a:p>
          <a:p>
            <a:pPr marL="228600" lvl="1" indent="-228600" algn="l">
              <a:spcBef>
                <a:spcPts val="0"/>
              </a:spcBef>
              <a:spcAft>
                <a:spcPts val="600"/>
              </a:spcAft>
              <a:buFont typeface="Arial" panose="020B0604020202020204" pitchFamily="34" charset="0"/>
              <a:buChar char="•"/>
            </a:pPr>
            <a:r>
              <a:rPr lang="en-US" sz="1800" dirty="0">
                <a:sym typeface="Montserrat"/>
              </a:rPr>
              <a:t>The super function returns a temporary object of the parent class that allows us to call a parent class method inside a child class method.</a:t>
            </a:r>
          </a:p>
          <a:p>
            <a:pPr marL="228600" lvl="1" indent="-228600" algn="l">
              <a:spcBef>
                <a:spcPts val="0"/>
              </a:spcBef>
              <a:spcAft>
                <a:spcPts val="600"/>
              </a:spcAft>
              <a:buFont typeface="Arial" panose="020B0604020202020204" pitchFamily="34" charset="0"/>
              <a:buChar char="•"/>
            </a:pPr>
            <a:endParaRPr lang="en-US" sz="1800" dirty="0">
              <a:sym typeface="Montserrat"/>
            </a:endParaRPr>
          </a:p>
        </p:txBody>
      </p:sp>
      <p:pic>
        <p:nvPicPr>
          <p:cNvPr id="7" name="Graphic 6" descr="Family">
            <a:extLst>
              <a:ext uri="{FF2B5EF4-FFF2-40B4-BE49-F238E27FC236}">
                <a16:creationId xmlns:a16="http://schemas.microsoft.com/office/drawing/2014/main" xmlns="" id="{F2AB3C06-B188-3171-4931-EAD7C92AD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23775" y="2802733"/>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0657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115FF41-AFA4-4D25-AB42-AB034F4B4FEC}"/>
              </a:ext>
            </a:extLst>
          </p:cNvPr>
          <p:cNvSpPr>
            <a:spLocks noGrp="1"/>
          </p:cNvSpPr>
          <p:nvPr>
            <p:ph type="title"/>
          </p:nvPr>
        </p:nvSpPr>
        <p:spPr>
          <a:xfrm>
            <a:off x="755686" y="889907"/>
            <a:ext cx="6190488" cy="1690007"/>
          </a:xfrm>
        </p:spPr>
        <p:txBody>
          <a:bodyPr>
            <a:normAutofit/>
          </a:bodyPr>
          <a:lstStyle/>
          <a:p>
            <a:r>
              <a:rPr lang="en-US" sz="5400" b="0" i="0" dirty="0"/>
              <a:t>INTRODUCTION</a:t>
            </a:r>
            <a:endParaRPr lang="en-US" dirty="0"/>
          </a:p>
        </p:txBody>
      </p:sp>
      <p:pic>
        <p:nvPicPr>
          <p:cNvPr id="8" name="Picture Placeholder 7" descr="mountains under the night sky just before dawn">
            <a:extLst>
              <a:ext uri="{FF2B5EF4-FFF2-40B4-BE49-F238E27FC236}">
                <a16:creationId xmlns:a16="http://schemas.microsoft.com/office/drawing/2014/main" xmlns=""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xmlns=""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CE3C5560-7A9C-489F-9148-18C5E1D0F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301262" y="501417"/>
            <a:ext cx="5309140" cy="1512108"/>
          </a:xfrm>
        </p:spPr>
        <p:txBody>
          <a:bodyPr vert="horz" lIns="91440" tIns="45720" rIns="91440" bIns="45720" rtlCol="0">
            <a:normAutofit/>
          </a:bodyPr>
          <a:lstStyle/>
          <a:p>
            <a:pPr algn="l"/>
            <a:r>
              <a:rPr lang="en-US" sz="5400" b="0" i="0" kern="1200" cap="all" baseline="0" dirty="0">
                <a:latin typeface="+mj-lt"/>
                <a:ea typeface="+mj-ea"/>
                <a:cs typeface="+mj-cs"/>
              </a:rPr>
              <a:t>Indentation</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415117" y="2755150"/>
            <a:ext cx="6865282" cy="2166541"/>
          </a:xfrm>
        </p:spPr>
        <p:txBody>
          <a:bodyPr vert="horz" lIns="91440" tIns="45720" rIns="91440" bIns="45720" rtlCol="0">
            <a:noAutofit/>
          </a:bodyPr>
          <a:lstStyle/>
          <a:p>
            <a:pPr marL="285750" indent="-228600" algn="l">
              <a:buFont typeface="Arial" panose="020B0604020202020204" pitchFamily="34" charset="0"/>
              <a:buChar char="•"/>
            </a:pPr>
            <a:r>
              <a:rPr lang="en-US" b="0" i="0" dirty="0">
                <a:effectLst/>
                <a:latin typeface="Verdana" panose="020B0604030504040204" pitchFamily="34" charset="0"/>
              </a:rPr>
              <a:t>Python relies on indentation (whitespace at the beginning of a line) to define scope in the code. Other programming languages often use curly-brackets for this purpose.</a:t>
            </a:r>
          </a:p>
          <a:p>
            <a:pPr marL="285750" indent="-228600" algn="l">
              <a:buFont typeface="Arial" panose="020B0604020202020204" pitchFamily="34" charset="0"/>
              <a:buChar char="•"/>
            </a:pPr>
            <a:endParaRPr lang="en-US" dirty="0">
              <a:latin typeface="Verdana" panose="020B0604030504040204" pitchFamily="34" charset="0"/>
            </a:endParaRPr>
          </a:p>
          <a:p>
            <a:pPr marL="285750" indent="-228600" algn="l">
              <a:buFont typeface="Arial" panose="020B0604020202020204" pitchFamily="34" charset="0"/>
              <a:buChar char="•"/>
            </a:pPr>
            <a:r>
              <a:rPr lang="en-US" dirty="0">
                <a:latin typeface="Verdana" panose="020B0604030504040204" pitchFamily="34" charset="0"/>
              </a:rPr>
              <a:t>The most common use of indentation is in control flow statements like if/else statements, for and while loops, and function definitions</a:t>
            </a:r>
          </a:p>
        </p:txBody>
      </p:sp>
      <p:cxnSp>
        <p:nvCxnSpPr>
          <p:cNvPr id="14" name="Straight Connector 13">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Pencil">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
        <p:nvSpPr>
          <p:cNvPr id="16" name="Graphic 22">
            <a:extLst>
              <a:ext uri="{FF2B5EF4-FFF2-40B4-BE49-F238E27FC236}">
                <a16:creationId xmlns:a16="http://schemas.microsoft.com/office/drawing/2014/main" xmlns="" id="{508BEF50-7B1E-49A4-BC19-5F4F1D755E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8" name="Graphic 23">
            <a:extLst>
              <a:ext uri="{FF2B5EF4-FFF2-40B4-BE49-F238E27FC236}">
                <a16:creationId xmlns:a16="http://schemas.microsoft.com/office/drawing/2014/main" xmlns="" id="{3FBAD350-5664-4811-A208-657FB882D3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0" name="Graphic 21">
            <a:extLst>
              <a:ext uri="{FF2B5EF4-FFF2-40B4-BE49-F238E27FC236}">
                <a16:creationId xmlns:a16="http://schemas.microsoft.com/office/drawing/2014/main" xmlns="" id="{C39ADB8F-D187-49D7-BDCF-C1B6DC7270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Tree>
    <p:extLst>
      <p:ext uri="{BB962C8B-B14F-4D97-AF65-F5344CB8AC3E}">
        <p14:creationId xmlns:p14="http://schemas.microsoft.com/office/powerpoint/2010/main" val="39746489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5722" y="876534"/>
            <a:ext cx="6155988" cy="1182927"/>
          </a:xfrm>
        </p:spPr>
        <p:txBody>
          <a:bodyPr vert="horz" lIns="91440" tIns="45720" rIns="91440" bIns="45720" rtlCol="0" anchor="b">
            <a:normAutofit/>
          </a:bodyPr>
          <a:lstStyle/>
          <a:p>
            <a:pPr marL="0" lvl="0" indent="0" algn="l">
              <a:spcAft>
                <a:spcPts val="0"/>
              </a:spcAft>
            </a:pPr>
            <a:r>
              <a:rPr lang="en-US" sz="5400" cap="none" dirty="0">
                <a:solidFill>
                  <a:schemeClr val="tx1"/>
                </a:solidFill>
                <a:sym typeface="Montserrat"/>
              </a:rPr>
              <a:t>i</a:t>
            </a:r>
            <a:r>
              <a:rPr lang="en-US" sz="5400" kern="1200" cap="none" dirty="0">
                <a:solidFill>
                  <a:schemeClr val="tx1"/>
                </a:solidFill>
                <a:latin typeface="+mj-lt"/>
                <a:ea typeface="+mj-ea"/>
                <a:cs typeface="+mj-cs"/>
                <a:sym typeface="Montserrat"/>
              </a:rPr>
              <a:t>ssubclass()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39709" y="2404617"/>
            <a:ext cx="7984065" cy="3792983"/>
          </a:xfrm>
        </p:spPr>
        <p:txBody>
          <a:bodyPr vert="horz" lIns="91440" tIns="45720" rIns="91440" bIns="45720" rtlCol="0" anchor="t">
            <a:normAutofit/>
          </a:bodyPr>
          <a:lstStyle/>
          <a:p>
            <a:pPr marL="228600" lvl="1" indent="-228600" algn="l">
              <a:spcBef>
                <a:spcPts val="0"/>
              </a:spcBef>
              <a:spcAft>
                <a:spcPts val="600"/>
              </a:spcAft>
              <a:buFont typeface="Arial" panose="020B0604020202020204" pitchFamily="34" charset="0"/>
              <a:buChar char="•"/>
            </a:pPr>
            <a:r>
              <a:rPr lang="en-US" sz="1800" dirty="0">
                <a:sym typeface="Montserrat"/>
              </a:rPr>
              <a:t>In Python, we can verify whether a particular class is a subclass of another class.</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For this purpose, we can use Python built-in function issubclass()</a:t>
            </a:r>
          </a:p>
          <a:p>
            <a:pPr marL="0" lvl="1" algn="l">
              <a:spcBef>
                <a:spcPts val="0"/>
              </a:spcBef>
              <a:spcAft>
                <a:spcPts val="600"/>
              </a:spcAft>
            </a:pPr>
            <a:r>
              <a:rPr lang="en-US" sz="1800" dirty="0">
                <a:sym typeface="Montserrat"/>
              </a:rPr>
              <a:t> </a:t>
            </a:r>
          </a:p>
          <a:p>
            <a:pPr marL="228600" lvl="1" indent="-228600" algn="l">
              <a:spcBef>
                <a:spcPts val="0"/>
              </a:spcBef>
              <a:spcAft>
                <a:spcPts val="600"/>
              </a:spcAft>
              <a:buFont typeface="Arial" panose="020B0604020202020204" pitchFamily="34" charset="0"/>
              <a:buChar char="•"/>
            </a:pPr>
            <a:r>
              <a:rPr lang="en-US" sz="1800" dirty="0">
                <a:sym typeface="Montserrat"/>
              </a:rPr>
              <a:t>This function returns True if the given class is the subclass of the specified class. Otherwise, it returns False.</a:t>
            </a:r>
          </a:p>
        </p:txBody>
      </p:sp>
      <p:pic>
        <p:nvPicPr>
          <p:cNvPr id="7" name="Graphic 6" descr="Family">
            <a:extLst>
              <a:ext uri="{FF2B5EF4-FFF2-40B4-BE49-F238E27FC236}">
                <a16:creationId xmlns:a16="http://schemas.microsoft.com/office/drawing/2014/main" xmlns="" id="{F2AB3C06-B188-3171-4931-EAD7C92AD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423775" y="2802733"/>
            <a:ext cx="3548404" cy="3548404"/>
          </a:xfrm>
          <a:prstGeom prst="rect">
            <a:avLst/>
          </a:prstGeom>
        </p:spPr>
      </p:pic>
    </p:spTree>
    <p:extLst>
      <p:ext uri="{BB962C8B-B14F-4D97-AF65-F5344CB8AC3E}">
        <p14:creationId xmlns:p14="http://schemas.microsoft.com/office/powerpoint/2010/main" val="38764793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20319" y="581192"/>
            <a:ext cx="7966894" cy="1182927"/>
          </a:xfrm>
        </p:spPr>
        <p:txBody>
          <a:bodyPr vert="horz" lIns="91440" tIns="45720" rIns="91440" bIns="45720" rtlCol="0" anchor="b">
            <a:noAutofit/>
          </a:bodyPr>
          <a:lstStyle/>
          <a:p>
            <a:pPr marL="0" lvl="0" indent="0" algn="l">
              <a:spcAft>
                <a:spcPts val="0"/>
              </a:spcAft>
            </a:pPr>
            <a:r>
              <a:rPr lang="en-US" sz="4000" kern="1200" dirty="0">
                <a:solidFill>
                  <a:schemeClr val="tx1"/>
                </a:solidFill>
                <a:latin typeface="+mj-lt"/>
                <a:ea typeface="+mj-ea"/>
                <a:cs typeface="+mj-cs"/>
                <a:sym typeface="Montserrat"/>
              </a:rPr>
              <a:t>Method overriding</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52586" y="1998134"/>
            <a:ext cx="8298807" cy="4403522"/>
          </a:xfrm>
        </p:spPr>
        <p:txBody>
          <a:bodyPr vert="horz" lIns="91440" tIns="45720" rIns="91440" bIns="45720" rtlCol="0" anchor="t">
            <a:normAutofit/>
          </a:bodyPr>
          <a:lstStyle/>
          <a:p>
            <a:pPr marL="514350" lvl="1" indent="-285750" algn="l">
              <a:spcBef>
                <a:spcPts val="0"/>
              </a:spcBef>
              <a:spcAft>
                <a:spcPts val="600"/>
              </a:spcAft>
              <a:buFont typeface="Arial" panose="020B0604020202020204" pitchFamily="34" charset="0"/>
              <a:buChar char="•"/>
            </a:pPr>
            <a:r>
              <a:rPr lang="en-US" sz="1800" dirty="0">
                <a:sym typeface="Montserrat"/>
              </a:rPr>
              <a:t>In inheritance, all members available in the parent class are by default available in the child class.</a:t>
            </a:r>
          </a:p>
          <a:p>
            <a:pPr marL="514350" lvl="1" indent="-285750" algn="l">
              <a:spcBef>
                <a:spcPts val="0"/>
              </a:spcBef>
              <a:spcAft>
                <a:spcPts val="600"/>
              </a:spcAft>
              <a:buFont typeface="Arial" panose="020B0604020202020204" pitchFamily="34" charset="0"/>
              <a:buChar char="•"/>
            </a:pPr>
            <a:endParaRPr lang="en-US" sz="1800" dirty="0">
              <a:sym typeface="Montserrat"/>
            </a:endParaRPr>
          </a:p>
          <a:p>
            <a:pPr marL="514350" lvl="1" indent="-285750" algn="l">
              <a:spcBef>
                <a:spcPts val="0"/>
              </a:spcBef>
              <a:spcAft>
                <a:spcPts val="600"/>
              </a:spcAft>
              <a:buFont typeface="Arial" panose="020B0604020202020204" pitchFamily="34" charset="0"/>
              <a:buChar char="•"/>
            </a:pPr>
            <a:r>
              <a:rPr lang="en-US" sz="1800" dirty="0">
                <a:sym typeface="Montserrat"/>
              </a:rPr>
              <a:t>If the child class does not satisfy with parent class implementation, then the child class is allowed to redefine that method by extending additional functions in the child class. This concept is called method overriding.</a:t>
            </a:r>
          </a:p>
          <a:p>
            <a:pPr marL="514350" lvl="1" indent="-285750" algn="l">
              <a:spcBef>
                <a:spcPts val="0"/>
              </a:spcBef>
              <a:spcAft>
                <a:spcPts val="600"/>
              </a:spcAft>
              <a:buFont typeface="Arial" panose="020B0604020202020204" pitchFamily="34" charset="0"/>
              <a:buChar char="•"/>
            </a:pPr>
            <a:endParaRPr lang="en-US" sz="1800" dirty="0">
              <a:sym typeface="Montserrat"/>
            </a:endParaRPr>
          </a:p>
          <a:p>
            <a:pPr marL="514350" lvl="1" indent="-285750" algn="l">
              <a:spcBef>
                <a:spcPts val="0"/>
              </a:spcBef>
              <a:spcAft>
                <a:spcPts val="600"/>
              </a:spcAft>
              <a:buFont typeface="Arial" panose="020B0604020202020204" pitchFamily="34" charset="0"/>
              <a:buChar char="•"/>
            </a:pPr>
            <a:r>
              <a:rPr lang="en-US" sz="1800" dirty="0">
                <a:sym typeface="Montserrat"/>
              </a:rPr>
              <a:t>When a child class method has the same name, same parameters, and same return type as a method in its superclass, then the method in the child is said to override the method in the parent class.</a:t>
            </a:r>
          </a:p>
        </p:txBody>
      </p:sp>
      <p:pic>
        <p:nvPicPr>
          <p:cNvPr id="7" name="Graphic 6" descr="Family">
            <a:extLst>
              <a:ext uri="{FF2B5EF4-FFF2-40B4-BE49-F238E27FC236}">
                <a16:creationId xmlns:a16="http://schemas.microsoft.com/office/drawing/2014/main" xmlns="" id="{F2AB3C06-B188-3171-4931-EAD7C92AD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19559" y="2932231"/>
            <a:ext cx="3548404" cy="3548404"/>
          </a:xfrm>
          <a:prstGeom prst="rect">
            <a:avLst/>
          </a:prstGeom>
        </p:spPr>
      </p:pic>
    </p:spTree>
    <p:extLst>
      <p:ext uri="{BB962C8B-B14F-4D97-AF65-F5344CB8AC3E}">
        <p14:creationId xmlns:p14="http://schemas.microsoft.com/office/powerpoint/2010/main" val="34707346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WW01D31</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202</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314240480"/>
              </p:ext>
            </p:extLst>
          </p:nvPr>
        </p:nvGraphicFramePr>
        <p:xfrm>
          <a:off x="5693664" y="1217550"/>
          <a:ext cx="5833872" cy="555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7330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6100" kern="1200" cap="none" dirty="0">
                <a:latin typeface="+mj-lt"/>
                <a:ea typeface="+mj-ea"/>
                <a:cs typeface="+mj-cs"/>
                <a:sym typeface="Montserrat"/>
              </a:rPr>
              <a:t>Unit Test</a:t>
            </a:r>
          </a:p>
        </p:txBody>
      </p:sp>
      <p:sp>
        <p:nvSpPr>
          <p:cNvPr id="31"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9952" y="381935"/>
            <a:ext cx="5627971"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800">
                <a:sym typeface="Montserrat"/>
              </a:rPr>
              <a:t>A unit test is a type of software testing that involves testing individual units or components of a software application in isolation from the rest of the system. </a:t>
            </a:r>
          </a:p>
          <a:p>
            <a:pPr marL="228600" lvl="1" indent="-228600" algn="l">
              <a:spcBef>
                <a:spcPts val="0"/>
              </a:spcBef>
              <a:spcAft>
                <a:spcPts val="600"/>
              </a:spcAft>
              <a:buFont typeface="Arial" panose="020B0604020202020204" pitchFamily="34" charset="0"/>
              <a:buChar char="•"/>
            </a:pPr>
            <a:endParaRPr lang="en-US" sz="1800">
              <a:sym typeface="Montserrat"/>
            </a:endParaRPr>
          </a:p>
          <a:p>
            <a:pPr marL="228600" lvl="1" indent="-228600" algn="l">
              <a:spcBef>
                <a:spcPts val="0"/>
              </a:spcBef>
              <a:spcAft>
                <a:spcPts val="600"/>
              </a:spcAft>
              <a:buFont typeface="Arial" panose="020B0604020202020204" pitchFamily="34" charset="0"/>
              <a:buChar char="•"/>
            </a:pPr>
            <a:r>
              <a:rPr lang="en-US" sz="1800">
                <a:sym typeface="Montserrat"/>
              </a:rPr>
              <a:t>The goal of unit testing is to verify that each unit of code behaves as expected and produces the correct output for a given input or set of inputs.</a:t>
            </a:r>
          </a:p>
          <a:p>
            <a:pPr marL="228600" lvl="1" indent="-228600" algn="l">
              <a:spcBef>
                <a:spcPts val="0"/>
              </a:spcBef>
              <a:spcAft>
                <a:spcPts val="600"/>
              </a:spcAft>
              <a:buFont typeface="Arial" panose="020B0604020202020204" pitchFamily="34" charset="0"/>
              <a:buChar char="•"/>
            </a:pPr>
            <a:endParaRPr lang="en-US" sz="1800">
              <a:sym typeface="Montserrat"/>
            </a:endParaRPr>
          </a:p>
          <a:p>
            <a:pPr marL="228600" lvl="1" indent="-228600" algn="l">
              <a:spcBef>
                <a:spcPts val="0"/>
              </a:spcBef>
              <a:spcAft>
                <a:spcPts val="600"/>
              </a:spcAft>
              <a:buFont typeface="Arial" panose="020B0604020202020204" pitchFamily="34" charset="0"/>
              <a:buChar char="•"/>
            </a:pPr>
            <a:r>
              <a:rPr lang="en-US" sz="1800"/>
              <a:t>In the context of object-oriented programming, a unit typically refers to a single method or function in a class or module. </a:t>
            </a:r>
          </a:p>
          <a:p>
            <a:pPr marL="228600" lvl="1" indent="-228600" algn="l">
              <a:spcBef>
                <a:spcPts val="0"/>
              </a:spcBef>
              <a:spcAft>
                <a:spcPts val="600"/>
              </a:spcAft>
              <a:buFont typeface="Arial" panose="020B0604020202020204" pitchFamily="34" charset="0"/>
              <a:buChar char="•"/>
            </a:pPr>
            <a:endParaRPr lang="en-US" sz="1800"/>
          </a:p>
          <a:p>
            <a:pPr marL="228600" lvl="1" indent="-228600" algn="l">
              <a:spcBef>
                <a:spcPts val="0"/>
              </a:spcBef>
              <a:spcAft>
                <a:spcPts val="600"/>
              </a:spcAft>
              <a:buFont typeface="Arial" panose="020B0604020202020204" pitchFamily="34" charset="0"/>
              <a:buChar char="•"/>
            </a:pPr>
            <a:r>
              <a:rPr lang="en-US" sz="1800"/>
              <a:t>Unit tests are typically written by developers as they write their code, to help ensure that each unit of code behaves as intended and to catch any bugs or errors early in the development process.</a:t>
            </a:r>
            <a:endParaRPr lang="en-US" sz="1800">
              <a:sym typeface="Montserrat"/>
            </a:endParaRPr>
          </a:p>
        </p:txBody>
      </p:sp>
      <p:sp>
        <p:nvSpPr>
          <p:cNvPr id="35"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823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08556" y="895008"/>
            <a:ext cx="7486610" cy="803332"/>
          </a:xfrm>
        </p:spPr>
        <p:txBody>
          <a:bodyPr vert="horz" lIns="91440" tIns="45720" rIns="91440" bIns="45720" rtlCol="0" anchor="b">
            <a:normAutofit/>
          </a:bodyPr>
          <a:lstStyle/>
          <a:p>
            <a:pPr marL="0" lvl="0" indent="0" algn="l">
              <a:spcAft>
                <a:spcPts val="0"/>
              </a:spcAft>
            </a:pPr>
            <a:r>
              <a:rPr lang="en-US" sz="3200" kern="1200" dirty="0">
                <a:solidFill>
                  <a:schemeClr val="tx1"/>
                </a:solidFill>
                <a:latin typeface="+mj-lt"/>
                <a:ea typeface="+mj-ea"/>
                <a:cs typeface="+mj-cs"/>
                <a:sym typeface="Montserrat"/>
              </a:rPr>
              <a:t>test framework in python</a:t>
            </a: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48530" y="2082857"/>
            <a:ext cx="7825253" cy="4478809"/>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600" dirty="0">
                <a:sym typeface="Montserrat"/>
              </a:rPr>
              <a:t>Python provides several built-in unit testing frameworks that can be used to write and run unit tests for Python code. </a:t>
            </a:r>
          </a:p>
          <a:p>
            <a:pPr lvl="2" indent="-228600" algn="l">
              <a:spcBef>
                <a:spcPts val="0"/>
              </a:spcBef>
              <a:spcAft>
                <a:spcPts val="600"/>
              </a:spcAft>
              <a:buFont typeface="Arial" panose="020B0604020202020204" pitchFamily="34" charset="0"/>
              <a:buChar char="•"/>
            </a:pPr>
            <a:r>
              <a:rPr lang="en-US" sz="1400" dirty="0">
                <a:sym typeface="Montserrat"/>
              </a:rPr>
              <a:t>unittest</a:t>
            </a:r>
          </a:p>
          <a:p>
            <a:pPr lvl="2" indent="-228600" algn="l">
              <a:spcBef>
                <a:spcPts val="0"/>
              </a:spcBef>
              <a:spcAft>
                <a:spcPts val="600"/>
              </a:spcAft>
              <a:buFont typeface="Arial" panose="020B0604020202020204" pitchFamily="34" charset="0"/>
              <a:buChar char="•"/>
            </a:pPr>
            <a:r>
              <a:rPr lang="en-US" sz="1400" dirty="0">
                <a:sym typeface="Montserrat"/>
              </a:rPr>
              <a:t>nose Or nose2</a:t>
            </a:r>
          </a:p>
          <a:p>
            <a:pPr lvl="2" indent="-228600" algn="l">
              <a:spcBef>
                <a:spcPts val="0"/>
              </a:spcBef>
              <a:spcAft>
                <a:spcPts val="600"/>
              </a:spcAft>
              <a:buFont typeface="Arial" panose="020B0604020202020204" pitchFamily="34" charset="0"/>
              <a:buChar char="•"/>
            </a:pPr>
            <a:r>
              <a:rPr lang="en-US" sz="1400" dirty="0" err="1">
                <a:sym typeface="Montserrat"/>
              </a:rPr>
              <a:t>Pytest</a:t>
            </a:r>
            <a:endParaRPr lang="en-US" sz="1400" dirty="0">
              <a:sym typeface="Montserrat"/>
            </a:endParaRPr>
          </a:p>
          <a:p>
            <a:pPr marL="685800" lvl="2" algn="l">
              <a:spcBef>
                <a:spcPts val="0"/>
              </a:spcBef>
              <a:spcAft>
                <a:spcPts val="600"/>
              </a:spcAft>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600" dirty="0">
                <a:sym typeface="Montserrat"/>
              </a:rPr>
              <a:t>The most used unit testing framework in Python is the unittest module, which is part of the Python standard library.</a:t>
            </a:r>
          </a:p>
          <a:p>
            <a:pPr lvl="1" indent="-228600" algn="l">
              <a:spcBef>
                <a:spcPts val="0"/>
              </a:spcBef>
              <a:spcAft>
                <a:spcPts val="600"/>
              </a:spcAft>
              <a:buFont typeface="Arial" panose="020B0604020202020204" pitchFamily="34" charset="0"/>
              <a:buChar char="•"/>
            </a:pPr>
            <a:endParaRPr lang="en-US" sz="1600" dirty="0">
              <a:sym typeface="Montserrat"/>
            </a:endParaRPr>
          </a:p>
          <a:p>
            <a:pPr lvl="1" indent="-228600" algn="l">
              <a:spcBef>
                <a:spcPts val="0"/>
              </a:spcBef>
              <a:spcAft>
                <a:spcPts val="600"/>
              </a:spcAft>
              <a:buFont typeface="Arial" panose="020B0604020202020204" pitchFamily="34" charset="0"/>
              <a:buChar char="•"/>
            </a:pPr>
            <a:r>
              <a:rPr lang="en-US" sz="1600" dirty="0">
                <a:sym typeface="Montserrat"/>
              </a:rPr>
              <a:t>The unittest framework provides a set of tools and methods for defining and running unit tests in Python, including </a:t>
            </a:r>
            <a:r>
              <a:rPr lang="en-US" sz="1600" b="1" dirty="0">
                <a:sym typeface="Montserrat"/>
              </a:rPr>
              <a:t>test discovery, test fixtures, and assertion methods.</a:t>
            </a:r>
          </a:p>
          <a:p>
            <a:pPr lvl="1" indent="-228600" algn="l">
              <a:spcBef>
                <a:spcPts val="0"/>
              </a:spcBef>
              <a:spcAft>
                <a:spcPts val="600"/>
              </a:spcAft>
              <a:buFont typeface="Arial" panose="020B0604020202020204" pitchFamily="34" charset="0"/>
              <a:buChar char="•"/>
            </a:pPr>
            <a:endParaRPr lang="en-US" sz="900" b="1" dirty="0">
              <a:sym typeface="Montserrat"/>
            </a:endParaRPr>
          </a:p>
          <a:p>
            <a:pPr lvl="1" indent="-228600" algn="l">
              <a:spcBef>
                <a:spcPts val="0"/>
              </a:spcBef>
              <a:spcAft>
                <a:spcPts val="600"/>
              </a:spcAft>
              <a:buFont typeface="Arial" panose="020B0604020202020204" pitchFamily="34" charset="0"/>
              <a:buChar char="•"/>
            </a:pPr>
            <a:endParaRPr lang="en-US" sz="900" b="1" dirty="0">
              <a:sym typeface="Montserrat"/>
            </a:endParaRPr>
          </a:p>
        </p:txBody>
      </p:sp>
      <p:pic>
        <p:nvPicPr>
          <p:cNvPr id="5" name="Graphic 6" descr="Checkmark">
            <a:extLst>
              <a:ext uri="{FF2B5EF4-FFF2-40B4-BE49-F238E27FC236}">
                <a16:creationId xmlns:a16="http://schemas.microsoft.com/office/drawing/2014/main" xmlns="" id="{9CD2E6A2-B16F-4EDC-A37B-12E131B409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73786" y="2163405"/>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8292830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75452" y="825540"/>
            <a:ext cx="7807035" cy="904848"/>
          </a:xfrm>
        </p:spPr>
        <p:txBody>
          <a:bodyPr vert="horz" lIns="91440" tIns="45720" rIns="91440" bIns="45720" rtlCol="0" anchor="b">
            <a:normAutofit/>
          </a:bodyPr>
          <a:lstStyle/>
          <a:p>
            <a:pPr marL="0" lvl="0" indent="0" algn="l">
              <a:spcAft>
                <a:spcPts val="0"/>
              </a:spcAft>
            </a:pPr>
            <a:r>
              <a:rPr lang="en-US" sz="3200" kern="1200" dirty="0">
                <a:solidFill>
                  <a:schemeClr val="tx1"/>
                </a:solidFill>
                <a:latin typeface="+mj-lt"/>
                <a:ea typeface="+mj-ea"/>
                <a:cs typeface="+mj-cs"/>
                <a:sym typeface="Montserrat"/>
              </a:rPr>
              <a:t>Unit test framework in python</a:t>
            </a: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75452" y="1899285"/>
            <a:ext cx="8092691" cy="4772448"/>
          </a:xfrm>
        </p:spPr>
        <p:txBody>
          <a:bodyPr vert="horz" lIns="91440" tIns="45720" rIns="91440" bIns="45720" rtlCol="0" anchor="t">
            <a:normAutofit fontScale="92500" lnSpcReduction="20000"/>
          </a:bodyPr>
          <a:lstStyle/>
          <a:p>
            <a:pPr marL="0" lvl="1" algn="l">
              <a:spcBef>
                <a:spcPts val="0"/>
              </a:spcBef>
              <a:spcAft>
                <a:spcPts val="600"/>
              </a:spcAft>
            </a:pPr>
            <a:r>
              <a:rPr lang="en-US" sz="1700" dirty="0">
                <a:sym typeface="Montserrat"/>
              </a:rPr>
              <a:t>Here is a basic overview of how to use the unittest framework:</a:t>
            </a:r>
          </a:p>
          <a:p>
            <a:pPr lvl="1" indent="-228600" algn="l">
              <a:spcBef>
                <a:spcPts val="0"/>
              </a:spcBef>
              <a:spcAft>
                <a:spcPts val="600"/>
              </a:spcAft>
              <a:buFont typeface="Arial" panose="020B0604020202020204" pitchFamily="34" charset="0"/>
              <a:buChar char="•"/>
            </a:pPr>
            <a:endParaRPr lang="en-US" sz="1700" dirty="0">
              <a:sym typeface="Montserrat"/>
            </a:endParaRPr>
          </a:p>
          <a:p>
            <a:pPr lvl="1" indent="-228600" algn="l">
              <a:spcBef>
                <a:spcPts val="0"/>
              </a:spcBef>
              <a:spcAft>
                <a:spcPts val="600"/>
              </a:spcAft>
              <a:buFont typeface="Arial" panose="020B0604020202020204" pitchFamily="34" charset="0"/>
              <a:buChar char="•"/>
            </a:pPr>
            <a:r>
              <a:rPr lang="en-US" sz="1700" dirty="0">
                <a:sym typeface="Montserrat"/>
              </a:rPr>
              <a:t>Create a test case class that inherits from </a:t>
            </a:r>
            <a:r>
              <a:rPr lang="en-US" sz="1700" b="1" dirty="0">
                <a:sym typeface="Montserrat"/>
              </a:rPr>
              <a:t>unittest.TestCase</a:t>
            </a:r>
            <a:r>
              <a:rPr lang="en-US" sz="1700" dirty="0">
                <a:sym typeface="Montserrat"/>
              </a:rPr>
              <a:t>.</a:t>
            </a:r>
          </a:p>
          <a:p>
            <a:pPr lvl="1" indent="-228600" algn="l">
              <a:spcBef>
                <a:spcPts val="0"/>
              </a:spcBef>
              <a:spcAft>
                <a:spcPts val="600"/>
              </a:spcAft>
              <a:buFont typeface="Arial" panose="020B0604020202020204" pitchFamily="34" charset="0"/>
              <a:buChar char="•"/>
            </a:pPr>
            <a:r>
              <a:rPr lang="en-US" sz="1700" dirty="0">
                <a:sym typeface="Montserrat"/>
              </a:rPr>
              <a:t>Define test methods in the test case class. </a:t>
            </a:r>
            <a:r>
              <a:rPr lang="en-US" sz="1700" b="1" dirty="0">
                <a:sym typeface="Montserrat"/>
              </a:rPr>
              <a:t>Test methods should start with the word "test".</a:t>
            </a:r>
          </a:p>
          <a:p>
            <a:pPr lvl="1" indent="-228600" algn="l">
              <a:spcBef>
                <a:spcPts val="0"/>
              </a:spcBef>
              <a:spcAft>
                <a:spcPts val="600"/>
              </a:spcAft>
              <a:buFont typeface="Arial" panose="020B0604020202020204" pitchFamily="34" charset="0"/>
              <a:buChar char="•"/>
            </a:pPr>
            <a:r>
              <a:rPr lang="en-US" sz="1700" dirty="0">
                <a:sym typeface="Montserrat"/>
              </a:rPr>
              <a:t>Use assertion methods in the test methods to check that the code being tested is behaving as expected.</a:t>
            </a:r>
            <a:endParaRPr lang="en-US" sz="1700" b="1" dirty="0">
              <a:sym typeface="Montserrat"/>
            </a:endParaRPr>
          </a:p>
          <a:p>
            <a:pPr lvl="1" indent="-228600" algn="l">
              <a:spcBef>
                <a:spcPts val="0"/>
              </a:spcBef>
              <a:spcAft>
                <a:spcPts val="600"/>
              </a:spcAft>
              <a:buFont typeface="Arial" panose="020B0604020202020204" pitchFamily="34" charset="0"/>
              <a:buChar char="•"/>
            </a:pPr>
            <a:r>
              <a:rPr lang="en-US" sz="1700" b="1" dirty="0">
                <a:sym typeface="Montserrat"/>
              </a:rPr>
              <a:t>Use a test runner to discover and run your tests. You can use the unittest.main() function to run all the tests in a module or the unittest.</a:t>
            </a:r>
            <a:r>
              <a:rPr lang="en-US" sz="1700" dirty="0">
                <a:sym typeface="Montserrat"/>
              </a:rPr>
              <a:t>TextTestRunner class to run tests in a more customizable way.</a:t>
            </a:r>
          </a:p>
          <a:p>
            <a:pPr lvl="1" indent="-228600" algn="l">
              <a:spcBef>
                <a:spcPts val="0"/>
              </a:spcBef>
              <a:spcAft>
                <a:spcPts val="600"/>
              </a:spcAft>
              <a:buFont typeface="Arial" panose="020B0604020202020204" pitchFamily="34" charset="0"/>
              <a:buChar char="•"/>
            </a:pPr>
            <a:endParaRPr lang="en-US" sz="1400" dirty="0">
              <a:sym typeface="Montserrat"/>
            </a:endParaRPr>
          </a:p>
          <a:p>
            <a:pPr lvl="1" indent="-228600" algn="l">
              <a:spcBef>
                <a:spcPts val="0"/>
              </a:spcBef>
              <a:spcAft>
                <a:spcPts val="600"/>
              </a:spcAft>
              <a:buFont typeface="Arial" panose="020B0604020202020204" pitchFamily="34" charset="0"/>
              <a:buChar char="•"/>
            </a:pPr>
            <a:r>
              <a:rPr lang="en-US" sz="1400" dirty="0">
                <a:sym typeface="Montserrat"/>
              </a:rPr>
              <a:t>Example:</a:t>
            </a:r>
          </a:p>
          <a:p>
            <a:pPr marL="914400" lvl="3" algn="l">
              <a:spcBef>
                <a:spcPts val="0"/>
              </a:spcBef>
              <a:spcAft>
                <a:spcPts val="600"/>
              </a:spcAft>
            </a:pPr>
            <a:r>
              <a:rPr lang="en-US" sz="1400" b="1" dirty="0">
                <a:sym typeface="Montserrat"/>
              </a:rPr>
              <a:t>import unittest</a:t>
            </a:r>
          </a:p>
          <a:p>
            <a:pPr marL="914400" lvl="3" algn="l">
              <a:spcBef>
                <a:spcPts val="0"/>
              </a:spcBef>
              <a:spcAft>
                <a:spcPts val="600"/>
              </a:spcAft>
            </a:pPr>
            <a:r>
              <a:rPr lang="en-US" sz="1400" b="1" dirty="0">
                <a:sym typeface="Montserrat"/>
              </a:rPr>
              <a:t>class </a:t>
            </a:r>
            <a:r>
              <a:rPr lang="en-US" sz="1400" b="1" dirty="0" err="1">
                <a:sym typeface="Montserrat"/>
              </a:rPr>
              <a:t>MyTestCase</a:t>
            </a:r>
            <a:r>
              <a:rPr lang="en-US" sz="1400" b="1" dirty="0">
                <a:sym typeface="Montserrat"/>
              </a:rPr>
              <a:t>(unittest.TestCase):</a:t>
            </a:r>
          </a:p>
          <a:p>
            <a:pPr marL="914400" lvl="3" algn="l">
              <a:spcBef>
                <a:spcPts val="0"/>
              </a:spcBef>
              <a:spcAft>
                <a:spcPts val="600"/>
              </a:spcAft>
            </a:pPr>
            <a:r>
              <a:rPr lang="en-US" sz="1400" b="1" dirty="0">
                <a:sym typeface="Montserrat"/>
              </a:rPr>
              <a:t>    def </a:t>
            </a:r>
            <a:r>
              <a:rPr lang="en-US" sz="1400" b="1" dirty="0" err="1">
                <a:sym typeface="Montserrat"/>
              </a:rPr>
              <a:t>test_addition</a:t>
            </a:r>
            <a:r>
              <a:rPr lang="en-US" sz="1400" b="1" dirty="0">
                <a:sym typeface="Montserrat"/>
              </a:rPr>
              <a:t>(self):</a:t>
            </a:r>
          </a:p>
          <a:p>
            <a:pPr marL="914400" lvl="3" algn="l">
              <a:spcBef>
                <a:spcPts val="0"/>
              </a:spcBef>
              <a:spcAft>
                <a:spcPts val="600"/>
              </a:spcAft>
            </a:pPr>
            <a:r>
              <a:rPr lang="en-US" sz="1400" b="1" dirty="0">
                <a:sym typeface="Montserrat"/>
              </a:rPr>
              <a:t>        </a:t>
            </a:r>
            <a:r>
              <a:rPr lang="en-US" sz="1400" b="1" dirty="0" err="1">
                <a:sym typeface="Montserrat"/>
              </a:rPr>
              <a:t>self.assertEqual</a:t>
            </a:r>
            <a:r>
              <a:rPr lang="en-US" sz="1400" b="1" dirty="0">
                <a:sym typeface="Montserrat"/>
              </a:rPr>
              <a:t>(2 + 2, 4)</a:t>
            </a:r>
          </a:p>
          <a:p>
            <a:pPr marL="914400" lvl="3" algn="l">
              <a:spcBef>
                <a:spcPts val="0"/>
              </a:spcBef>
              <a:spcAft>
                <a:spcPts val="600"/>
              </a:spcAft>
            </a:pPr>
            <a:r>
              <a:rPr lang="en-US" sz="1400" b="1" dirty="0">
                <a:sym typeface="Montserrat"/>
              </a:rPr>
              <a:t>    </a:t>
            </a:r>
          </a:p>
          <a:p>
            <a:pPr marL="914400" lvl="3" algn="l">
              <a:spcBef>
                <a:spcPts val="0"/>
              </a:spcBef>
              <a:spcAft>
                <a:spcPts val="600"/>
              </a:spcAft>
            </a:pPr>
            <a:r>
              <a:rPr lang="en-US" sz="1400" b="1" dirty="0">
                <a:sym typeface="Montserrat"/>
              </a:rPr>
              <a:t>    def </a:t>
            </a:r>
            <a:r>
              <a:rPr lang="en-US" sz="1400" b="1" dirty="0" err="1">
                <a:sym typeface="Montserrat"/>
              </a:rPr>
              <a:t>test_subtraction</a:t>
            </a:r>
            <a:r>
              <a:rPr lang="en-US" sz="1400" b="1" dirty="0">
                <a:sym typeface="Montserrat"/>
              </a:rPr>
              <a:t>(self):</a:t>
            </a:r>
          </a:p>
          <a:p>
            <a:pPr marL="914400" lvl="3" algn="l">
              <a:spcBef>
                <a:spcPts val="0"/>
              </a:spcBef>
              <a:spcAft>
                <a:spcPts val="600"/>
              </a:spcAft>
            </a:pPr>
            <a:r>
              <a:rPr lang="en-US" sz="1400" b="1" dirty="0">
                <a:sym typeface="Montserrat"/>
              </a:rPr>
              <a:t>        </a:t>
            </a:r>
            <a:r>
              <a:rPr lang="en-US" sz="1400" b="1" dirty="0" err="1">
                <a:sym typeface="Montserrat"/>
              </a:rPr>
              <a:t>self.assertEqual</a:t>
            </a:r>
            <a:r>
              <a:rPr lang="en-US" sz="1400" b="1" dirty="0">
                <a:sym typeface="Montserrat"/>
              </a:rPr>
              <a:t>(5 - 3, 2)</a:t>
            </a:r>
          </a:p>
          <a:p>
            <a:pPr marL="914400" lvl="3" algn="l">
              <a:spcBef>
                <a:spcPts val="0"/>
              </a:spcBef>
              <a:spcAft>
                <a:spcPts val="600"/>
              </a:spcAft>
            </a:pPr>
            <a:endParaRPr lang="en-US" sz="1400" b="1" dirty="0">
              <a:sym typeface="Montserrat"/>
            </a:endParaRPr>
          </a:p>
          <a:p>
            <a:pPr marL="914400" lvl="3" algn="l">
              <a:spcBef>
                <a:spcPts val="0"/>
              </a:spcBef>
              <a:spcAft>
                <a:spcPts val="600"/>
              </a:spcAft>
            </a:pPr>
            <a:r>
              <a:rPr lang="en-US" sz="1400" b="1" dirty="0">
                <a:sym typeface="Montserrat"/>
              </a:rPr>
              <a:t>unittest.main()</a:t>
            </a:r>
          </a:p>
          <a:p>
            <a:pPr marL="228600" lvl="1" indent="-228600" algn="l">
              <a:spcBef>
                <a:spcPts val="0"/>
              </a:spcBef>
              <a:spcAft>
                <a:spcPts val="600"/>
              </a:spcAft>
              <a:buFont typeface="Arial" panose="020B0604020202020204" pitchFamily="34" charset="0"/>
              <a:buChar char="•"/>
            </a:pPr>
            <a:endParaRPr lang="en-US" sz="700" dirty="0">
              <a:sym typeface="Montserrat"/>
            </a:endParaRPr>
          </a:p>
        </p:txBody>
      </p:sp>
      <p:pic>
        <p:nvPicPr>
          <p:cNvPr id="5" name="Graphic 6" descr="Checkmark">
            <a:extLst>
              <a:ext uri="{FF2B5EF4-FFF2-40B4-BE49-F238E27FC236}">
                <a16:creationId xmlns:a16="http://schemas.microsoft.com/office/drawing/2014/main" xmlns="" id="{9CD2E6A2-B16F-4EDC-A37B-12E131B409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68144" y="2673959"/>
            <a:ext cx="3548404"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3952751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22">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8" name="Rectangle 24">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93253" y="976835"/>
            <a:ext cx="6467763" cy="664293"/>
          </a:xfrm>
        </p:spPr>
        <p:txBody>
          <a:bodyPr vert="horz" lIns="91440" tIns="45720" rIns="91440" bIns="45720" rtlCol="0" anchor="b">
            <a:normAutofit/>
          </a:bodyPr>
          <a:lstStyle/>
          <a:p>
            <a:pPr marL="0" lvl="0" indent="0" algn="l">
              <a:spcAft>
                <a:spcPts val="0"/>
              </a:spcAft>
            </a:pPr>
            <a:r>
              <a:rPr lang="en-US" sz="2800" kern="1200" dirty="0">
                <a:solidFill>
                  <a:schemeClr val="tx1"/>
                </a:solidFill>
                <a:latin typeface="+mj-lt"/>
                <a:ea typeface="+mj-ea"/>
                <a:cs typeface="+mj-cs"/>
                <a:sym typeface="Montserrat"/>
              </a:rPr>
              <a:t>Useful methods of unittest</a:t>
            </a:r>
          </a:p>
        </p:txBody>
      </p:sp>
      <p:cxnSp>
        <p:nvCxnSpPr>
          <p:cNvPr id="39" name="Straight Connector 26">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93253" y="2178710"/>
            <a:ext cx="8324271" cy="4322477"/>
          </a:xfrm>
        </p:spPr>
        <p:txBody>
          <a:bodyPr vert="horz" lIns="91440" tIns="45720" rIns="91440" bIns="45720" rtlCol="0" anchor="t">
            <a:noAutofit/>
          </a:bodyPr>
          <a:lstStyle/>
          <a:p>
            <a:pPr marL="571500" lvl="1" indent="-228600" algn="l">
              <a:spcBef>
                <a:spcPts val="0"/>
              </a:spcBef>
              <a:spcAft>
                <a:spcPts val="600"/>
              </a:spcAft>
              <a:buFont typeface="Arial" panose="020B0604020202020204" pitchFamily="34" charset="0"/>
              <a:buChar char="•"/>
            </a:pPr>
            <a:r>
              <a:rPr lang="en-US" sz="1600" b="1" dirty="0">
                <a:sym typeface="Montserrat"/>
              </a:rPr>
              <a:t>assertEqual(): </a:t>
            </a:r>
            <a:r>
              <a:rPr lang="en-US" sz="1600" dirty="0">
                <a:sym typeface="Montserrat"/>
              </a:rPr>
              <a:t>This method checks if two values are equal. If the values are not equal, it will raise an AssertionError with a specified message.</a:t>
            </a:r>
          </a:p>
          <a:p>
            <a:pPr marL="342900" lvl="1" algn="l">
              <a:spcBef>
                <a:spcPts val="0"/>
              </a:spcBef>
              <a:spcAft>
                <a:spcPts val="600"/>
              </a:spcAft>
            </a:pPr>
            <a:endParaRPr lang="en-US" sz="1600" b="1" dirty="0">
              <a:sym typeface="Montserrat"/>
            </a:endParaRPr>
          </a:p>
          <a:p>
            <a:pPr marL="571500" lvl="1" indent="-228600" algn="l">
              <a:spcBef>
                <a:spcPts val="0"/>
              </a:spcBef>
              <a:spcAft>
                <a:spcPts val="600"/>
              </a:spcAft>
              <a:buFont typeface="Arial" panose="020B0604020202020204" pitchFamily="34" charset="0"/>
              <a:buChar char="•"/>
            </a:pPr>
            <a:r>
              <a:rPr lang="en-US" sz="1600" b="1" dirty="0"/>
              <a:t>assertTrue() and assertFalse(): </a:t>
            </a:r>
            <a:r>
              <a:rPr lang="en-US" sz="1600" dirty="0"/>
              <a:t>These methods check if a value is True or False, respectively.</a:t>
            </a:r>
          </a:p>
          <a:p>
            <a:pPr marL="342900" lvl="1" algn="l">
              <a:spcBef>
                <a:spcPts val="0"/>
              </a:spcBef>
              <a:spcAft>
                <a:spcPts val="600"/>
              </a:spcAft>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t>assertIn() and assertNotIn(): </a:t>
            </a:r>
            <a:r>
              <a:rPr lang="en-US" sz="1600" dirty="0"/>
              <a:t>These methods check if a value is present or absent in a list, tuple, or set.</a:t>
            </a:r>
          </a:p>
          <a:p>
            <a:pPr marL="571500" lvl="1" indent="-228600" algn="l">
              <a:spcBef>
                <a:spcPts val="0"/>
              </a:spcBef>
              <a:spcAft>
                <a:spcPts val="600"/>
              </a:spcAft>
              <a:buFont typeface="Arial" panose="020B0604020202020204" pitchFamily="34" charset="0"/>
              <a:buChar char="•"/>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t>assertRaises(): </a:t>
            </a:r>
            <a:r>
              <a:rPr lang="en-US" sz="1600" dirty="0"/>
              <a:t>This method checks if an exception is raised when a particular function is called.</a:t>
            </a:r>
          </a:p>
          <a:p>
            <a:pPr marL="571500" lvl="1" indent="-228600" algn="l">
              <a:spcBef>
                <a:spcPts val="0"/>
              </a:spcBef>
              <a:spcAft>
                <a:spcPts val="600"/>
              </a:spcAft>
              <a:buFont typeface="Arial" panose="020B0604020202020204" pitchFamily="34" charset="0"/>
              <a:buChar char="•"/>
            </a:pPr>
            <a:endParaRPr lang="en-US" sz="1600" dirty="0">
              <a:sym typeface="Montserrat"/>
            </a:endParaRPr>
          </a:p>
          <a:p>
            <a:pPr marL="571500" lvl="1" indent="-228600" algn="l">
              <a:spcBef>
                <a:spcPts val="0"/>
              </a:spcBef>
              <a:spcAft>
                <a:spcPts val="600"/>
              </a:spcAft>
              <a:buFont typeface="Arial" panose="020B0604020202020204" pitchFamily="34" charset="0"/>
              <a:buChar char="•"/>
            </a:pPr>
            <a:r>
              <a:rPr lang="en-US" sz="1600" b="1" dirty="0"/>
              <a:t>setUp() and tearDown(): </a:t>
            </a:r>
            <a:r>
              <a:rPr lang="en-US" sz="1600" dirty="0"/>
              <a:t>These methods are called before and after each test method, respectively. They can be used to set up any necessary resources before running the tests and to clean up after the tests are finished</a:t>
            </a:r>
            <a:endParaRPr lang="en-US" sz="1600" dirty="0">
              <a:sym typeface="Montserrat"/>
            </a:endParaRPr>
          </a:p>
        </p:txBody>
      </p:sp>
      <p:pic>
        <p:nvPicPr>
          <p:cNvPr id="5" name="Graphic 6" descr="Checkmark">
            <a:extLst>
              <a:ext uri="{FF2B5EF4-FFF2-40B4-BE49-F238E27FC236}">
                <a16:creationId xmlns:a16="http://schemas.microsoft.com/office/drawing/2014/main" xmlns="" id="{9CD2E6A2-B16F-4EDC-A37B-12E131B409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57632" y="3429000"/>
            <a:ext cx="3079344" cy="3079344"/>
          </a:xfrm>
          <a:prstGeom prst="rect">
            <a:avLst/>
          </a:prstGeom>
        </p:spPr>
      </p:pic>
      <p:sp>
        <p:nvSpPr>
          <p:cNvPr id="40"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1043820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18319853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13518" y="841994"/>
            <a:ext cx="6155988" cy="875040"/>
          </a:xfrm>
        </p:spPr>
        <p:txBody>
          <a:bodyPr vert="horz" lIns="91440" tIns="45720" rIns="91440" bIns="45720" rtlCol="0" anchor="b">
            <a:normAutofit/>
          </a:bodyPr>
          <a:lstStyle/>
          <a:p>
            <a:pPr marL="0" lvl="0" indent="0" algn="l">
              <a:spcAft>
                <a:spcPts val="0"/>
              </a:spcAft>
            </a:pPr>
            <a:r>
              <a:rPr lang="en-US" sz="5400" kern="1200" cap="none" dirty="0">
                <a:solidFill>
                  <a:schemeClr val="tx1"/>
                </a:solidFill>
                <a:latin typeface="+mj-lt"/>
                <a:ea typeface="+mj-ea"/>
                <a:cs typeface="+mj-cs"/>
                <a:sym typeface="Montserrat"/>
              </a:rPr>
              <a:t>Debugging</a:t>
            </a:r>
          </a:p>
        </p:txBody>
      </p:sp>
      <p:cxnSp>
        <p:nvCxnSpPr>
          <p:cNvPr id="31" name="Straight Connector 30">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79093" y="1752557"/>
            <a:ext cx="8533995" cy="4943805"/>
          </a:xfrm>
        </p:spPr>
        <p:txBody>
          <a:bodyPr vert="horz" lIns="91440" tIns="45720" rIns="91440" bIns="45720" rtlCol="0" anchor="t">
            <a:normAutofit/>
          </a:bodyPr>
          <a:lstStyle/>
          <a:p>
            <a:pPr marL="0" lvl="1" algn="l">
              <a:spcBef>
                <a:spcPts val="0"/>
              </a:spcBef>
              <a:spcAft>
                <a:spcPts val="600"/>
              </a:spcAft>
            </a:pPr>
            <a:r>
              <a:rPr lang="en-US" sz="1400" dirty="0">
                <a:sym typeface="Montserrat"/>
              </a:rPr>
              <a:t>Debugging is the process of finding and fixing errors or bugs in your code. </a:t>
            </a:r>
          </a:p>
          <a:p>
            <a:pPr marL="0" lvl="1" indent="-228600" algn="l">
              <a:spcBef>
                <a:spcPts val="0"/>
              </a:spcBef>
              <a:spcAft>
                <a:spcPts val="600"/>
              </a:spcAft>
              <a:buFont typeface="Arial" panose="020B0604020202020204" pitchFamily="34" charset="0"/>
              <a:buChar char="•"/>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b="1" dirty="0">
                <a:sym typeface="Montserrat"/>
              </a:rPr>
              <a:t>Print Statements</a:t>
            </a:r>
            <a:r>
              <a:rPr lang="en-US" sz="1400" dirty="0">
                <a:sym typeface="Montserrat"/>
              </a:rPr>
              <a:t>: The most basic debugging technique is to use print statements in your code to display the values of variables or expressions at different points in your code.</a:t>
            </a:r>
          </a:p>
          <a:p>
            <a:pPr marL="228600" lvl="1" indent="-228600" algn="l">
              <a:spcBef>
                <a:spcPts val="0"/>
              </a:spcBef>
              <a:spcAft>
                <a:spcPts val="600"/>
              </a:spcAft>
              <a:buFont typeface="Arial" panose="020B0604020202020204" pitchFamily="34" charset="0"/>
              <a:buChar char="•"/>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b="1" dirty="0" err="1">
                <a:sym typeface="Montserrat"/>
              </a:rPr>
              <a:t>pdb</a:t>
            </a:r>
            <a:r>
              <a:rPr lang="en-US" sz="1400" b="1" dirty="0">
                <a:sym typeface="Montserrat"/>
              </a:rPr>
              <a:t>:</a:t>
            </a:r>
            <a:r>
              <a:rPr lang="en-US" sz="1400" dirty="0">
                <a:sym typeface="Montserrat"/>
              </a:rPr>
              <a:t> The Python debugger, or </a:t>
            </a:r>
            <a:r>
              <a:rPr lang="en-US" sz="1400" dirty="0" err="1">
                <a:sym typeface="Montserrat"/>
              </a:rPr>
              <a:t>pdb</a:t>
            </a:r>
            <a:r>
              <a:rPr lang="en-US" sz="1400" dirty="0">
                <a:sym typeface="Montserrat"/>
              </a:rPr>
              <a:t>, is a built-in tool that allows you to step through your code line by line and inspect variables and expressions as you go.</a:t>
            </a:r>
          </a:p>
          <a:p>
            <a:pPr marL="228600" lvl="1" indent="-228600" algn="l">
              <a:spcBef>
                <a:spcPts val="0"/>
              </a:spcBef>
              <a:spcAft>
                <a:spcPts val="600"/>
              </a:spcAft>
              <a:buFont typeface="Arial" panose="020B0604020202020204" pitchFamily="34" charset="0"/>
              <a:buChar char="•"/>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b="1" dirty="0">
                <a:sym typeface="Montserrat"/>
              </a:rPr>
              <a:t>IDE Debugging: </a:t>
            </a:r>
            <a:r>
              <a:rPr lang="en-US" sz="1400" dirty="0">
                <a:sym typeface="Montserrat"/>
              </a:rPr>
              <a:t>Many integrated development environments (IDEs) for Python, such as PyCharm or Visual Studio Code, provide advanced debugging features, such as breakpoints, variable inspection, and call stacks.</a:t>
            </a:r>
          </a:p>
          <a:p>
            <a:pPr marL="228600" lvl="1" indent="-228600" algn="l">
              <a:spcBef>
                <a:spcPts val="0"/>
              </a:spcBef>
              <a:spcAft>
                <a:spcPts val="600"/>
              </a:spcAft>
              <a:buFont typeface="Arial" panose="020B0604020202020204" pitchFamily="34" charset="0"/>
              <a:buChar char="•"/>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b="1" dirty="0">
                <a:sym typeface="Montserrat"/>
              </a:rPr>
              <a:t>Logging: </a:t>
            </a:r>
            <a:r>
              <a:rPr lang="en-US" sz="1400" dirty="0">
                <a:sym typeface="Montserrat"/>
              </a:rPr>
              <a:t>The Python logging module allows you to record messages at different levels of severity and output them to a file or console, providing a more systematic and structured approach to debugging.</a:t>
            </a:r>
          </a:p>
          <a:p>
            <a:pPr marL="228600" lvl="1" indent="-228600" algn="l">
              <a:spcBef>
                <a:spcPts val="0"/>
              </a:spcBef>
              <a:spcAft>
                <a:spcPts val="600"/>
              </a:spcAft>
              <a:buFont typeface="Arial" panose="020B0604020202020204" pitchFamily="34" charset="0"/>
              <a:buChar char="•"/>
            </a:pPr>
            <a:endParaRPr lang="en-US" sz="1400" dirty="0">
              <a:sym typeface="Montserrat"/>
            </a:endParaRPr>
          </a:p>
          <a:p>
            <a:pPr marL="228600" lvl="1" indent="-228600" algn="l">
              <a:spcBef>
                <a:spcPts val="0"/>
              </a:spcBef>
              <a:spcAft>
                <a:spcPts val="600"/>
              </a:spcAft>
              <a:buFont typeface="Arial" panose="020B0604020202020204" pitchFamily="34" charset="0"/>
              <a:buChar char="•"/>
            </a:pPr>
            <a:r>
              <a:rPr lang="en-US" sz="1400" b="1" dirty="0">
                <a:sym typeface="Montserrat"/>
              </a:rPr>
              <a:t>Tracebacks: </a:t>
            </a:r>
            <a:r>
              <a:rPr lang="en-US" sz="1400" dirty="0">
                <a:sym typeface="Montserrat"/>
              </a:rPr>
              <a:t>When an error or exception occurs in your code, Python generates a traceback that shows the line number and file name of the error, as well as the call stack leading up to the error.</a:t>
            </a:r>
          </a:p>
        </p:txBody>
      </p:sp>
      <p:pic>
        <p:nvPicPr>
          <p:cNvPr id="24" name="Graphic 23" descr="Gears">
            <a:extLst>
              <a:ext uri="{FF2B5EF4-FFF2-40B4-BE49-F238E27FC236}">
                <a16:creationId xmlns:a16="http://schemas.microsoft.com/office/drawing/2014/main" xmlns="" id="{13FF978C-10F1-18AD-9876-C4850FA56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9220" y="3045476"/>
            <a:ext cx="3548404" cy="3548404"/>
          </a:xfrm>
          <a:prstGeom prst="rect">
            <a:avLst/>
          </a:prstGeom>
        </p:spPr>
      </p:pic>
      <p:sp>
        <p:nvSpPr>
          <p:cNvPr id="33"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5"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4888756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28600" y="913684"/>
            <a:ext cx="6155988" cy="699257"/>
          </a:xfrm>
        </p:spPr>
        <p:txBody>
          <a:bodyPr vert="horz" lIns="91440" tIns="45720" rIns="91440" bIns="45720" rtlCol="0" anchor="b">
            <a:normAutofit fontScale="90000"/>
          </a:bodyPr>
          <a:lstStyle/>
          <a:p>
            <a:pPr marL="0" lvl="0" indent="0" algn="l">
              <a:spcAft>
                <a:spcPts val="0"/>
              </a:spcAft>
            </a:pPr>
            <a:r>
              <a:rPr lang="en-US" sz="5400" kern="1200" cap="none" dirty="0" err="1">
                <a:solidFill>
                  <a:schemeClr val="tx1"/>
                </a:solidFill>
                <a:latin typeface="+mj-lt"/>
                <a:ea typeface="+mj-ea"/>
                <a:cs typeface="+mj-cs"/>
                <a:sym typeface="Montserrat"/>
              </a:rPr>
              <a:t>pdb</a:t>
            </a:r>
            <a:endParaRPr lang="en-US" sz="5400" kern="1200" dirty="0">
              <a:solidFill>
                <a:schemeClr val="tx1"/>
              </a:solidFill>
              <a:latin typeface="+mj-lt"/>
              <a:ea typeface="+mj-ea"/>
              <a:cs typeface="+mj-cs"/>
              <a:sym typeface="Montserrat"/>
            </a:endParaRP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253831" y="1720154"/>
            <a:ext cx="8804935" cy="5022390"/>
          </a:xfrm>
        </p:spPr>
        <p:txBody>
          <a:bodyPr vert="horz" lIns="91440" tIns="45720" rIns="91440" bIns="45720" rtlCol="0" anchor="t">
            <a:normAutofit/>
          </a:bodyPr>
          <a:lstStyle/>
          <a:p>
            <a:pPr marL="285750" lvl="1" indent="-228600" algn="l">
              <a:spcBef>
                <a:spcPts val="0"/>
              </a:spcBef>
              <a:spcAft>
                <a:spcPts val="600"/>
              </a:spcAft>
              <a:buFont typeface="Arial" panose="020B0604020202020204" pitchFamily="34" charset="0"/>
              <a:buChar char="•"/>
            </a:pPr>
            <a:r>
              <a:rPr lang="en-US" sz="1600" dirty="0" err="1">
                <a:sym typeface="Montserrat"/>
              </a:rPr>
              <a:t>pdb</a:t>
            </a:r>
            <a:r>
              <a:rPr lang="en-US" sz="1600" dirty="0">
                <a:sym typeface="Montserrat"/>
              </a:rPr>
              <a:t> (Python Debugger) is a built-in module in Python that allows you to interactively debug your code. </a:t>
            </a:r>
          </a:p>
          <a:p>
            <a:pPr marL="285750" lvl="1" indent="-228600" algn="l">
              <a:spcBef>
                <a:spcPts val="0"/>
              </a:spcBef>
              <a:spcAft>
                <a:spcPts val="600"/>
              </a:spcAft>
              <a:buFont typeface="Arial" panose="020B0604020202020204" pitchFamily="34" charset="0"/>
              <a:buChar char="•"/>
            </a:pPr>
            <a:r>
              <a:rPr lang="en-US" sz="1600" dirty="0">
                <a:sym typeface="Montserrat"/>
              </a:rPr>
              <a:t>It can be used to step through </a:t>
            </a:r>
            <a:r>
              <a:rPr lang="en-US" sz="1600" b="1" dirty="0">
                <a:sym typeface="Montserrat"/>
              </a:rPr>
              <a:t>your code, set breakpoints, inspect variables, and more</a:t>
            </a:r>
            <a:r>
              <a:rPr lang="en-US" sz="1600" dirty="0">
                <a:sym typeface="Montserrat"/>
              </a:rPr>
              <a:t>. </a:t>
            </a:r>
          </a:p>
          <a:p>
            <a:pPr marL="285750" lvl="1" indent="-228600" algn="l">
              <a:spcBef>
                <a:spcPts val="0"/>
              </a:spcBef>
              <a:spcAft>
                <a:spcPts val="600"/>
              </a:spcAft>
              <a:buFont typeface="Arial" panose="020B0604020202020204" pitchFamily="34" charset="0"/>
              <a:buChar char="•"/>
            </a:pPr>
            <a:r>
              <a:rPr lang="en-US" sz="1600" dirty="0">
                <a:sym typeface="Montserrat"/>
              </a:rPr>
              <a:t>Here are the basic steps for using </a:t>
            </a:r>
            <a:r>
              <a:rPr lang="en-US" sz="1600" dirty="0" err="1">
                <a:sym typeface="Montserrat"/>
              </a:rPr>
              <a:t>pdb</a:t>
            </a:r>
            <a:r>
              <a:rPr lang="en-US" sz="1600" dirty="0">
                <a:sym typeface="Montserrat"/>
              </a:rPr>
              <a:t> to debug your Python code:</a:t>
            </a:r>
          </a:p>
          <a:p>
            <a:pPr marL="285750" lvl="1" indent="-228600" algn="l">
              <a:spcBef>
                <a:spcPts val="0"/>
              </a:spcBef>
              <a:spcAft>
                <a:spcPts val="600"/>
              </a:spcAft>
              <a:buFont typeface="Arial" panose="020B0604020202020204" pitchFamily="34" charset="0"/>
              <a:buChar char="•"/>
            </a:pPr>
            <a:r>
              <a:rPr lang="en-US" sz="1600" dirty="0"/>
              <a:t>Import the </a:t>
            </a:r>
            <a:r>
              <a:rPr lang="en-US" sz="1600" dirty="0" err="1"/>
              <a:t>pdb</a:t>
            </a:r>
            <a:r>
              <a:rPr lang="en-US" sz="1600" dirty="0"/>
              <a:t> module at the beginning of your script.</a:t>
            </a:r>
          </a:p>
          <a:p>
            <a:pPr marL="285750" lvl="1" indent="-228600" algn="l">
              <a:spcBef>
                <a:spcPts val="0"/>
              </a:spcBef>
              <a:spcAft>
                <a:spcPts val="600"/>
              </a:spcAft>
              <a:buFont typeface="Arial" panose="020B0604020202020204" pitchFamily="34" charset="0"/>
              <a:buChar char="•"/>
            </a:pPr>
            <a:r>
              <a:rPr lang="en-US" sz="1600" b="1" dirty="0"/>
              <a:t>Set a breakpoint in your code by calling the </a:t>
            </a:r>
            <a:r>
              <a:rPr lang="en-US" sz="1600" b="1" dirty="0" err="1"/>
              <a:t>pdb.set_trace</a:t>
            </a:r>
            <a:r>
              <a:rPr lang="en-US" sz="1600" b="1" dirty="0"/>
              <a:t>() function </a:t>
            </a:r>
            <a:r>
              <a:rPr lang="en-US" sz="1600" dirty="0"/>
              <a:t>at the point where you want to start debugging.</a:t>
            </a:r>
            <a:endParaRPr lang="en-US" sz="1600" dirty="0">
              <a:sym typeface="Montserrat"/>
            </a:endParaRPr>
          </a:p>
          <a:p>
            <a:pPr marL="285750" lvl="1" indent="-228600" algn="l">
              <a:spcBef>
                <a:spcPts val="0"/>
              </a:spcBef>
              <a:spcAft>
                <a:spcPts val="600"/>
              </a:spcAft>
              <a:buFont typeface="Arial" panose="020B0604020202020204" pitchFamily="34" charset="0"/>
              <a:buChar char="•"/>
            </a:pPr>
            <a:r>
              <a:rPr lang="en-US" sz="1600" dirty="0"/>
              <a:t>Run your script as usual.</a:t>
            </a:r>
          </a:p>
          <a:p>
            <a:pPr marL="285750" lvl="1" indent="-228600" algn="l">
              <a:spcBef>
                <a:spcPts val="0"/>
              </a:spcBef>
              <a:spcAft>
                <a:spcPts val="600"/>
              </a:spcAft>
              <a:buFont typeface="Arial" panose="020B0604020202020204" pitchFamily="34" charset="0"/>
              <a:buChar char="•"/>
            </a:pPr>
            <a:r>
              <a:rPr lang="en-US" sz="1600" dirty="0"/>
              <a:t>When the </a:t>
            </a:r>
            <a:r>
              <a:rPr lang="en-US" sz="1600" dirty="0" err="1"/>
              <a:t>pdb.set_trace</a:t>
            </a:r>
            <a:r>
              <a:rPr lang="en-US" sz="1600" dirty="0"/>
              <a:t>() line is reached during execution, the debugger will start and you will be able to interactively debug your code.</a:t>
            </a:r>
          </a:p>
          <a:p>
            <a:pPr marL="285750" lvl="1" indent="-228600" algn="l">
              <a:spcBef>
                <a:spcPts val="0"/>
              </a:spcBef>
              <a:spcAft>
                <a:spcPts val="600"/>
              </a:spcAft>
              <a:buFont typeface="Arial" panose="020B0604020202020204" pitchFamily="34" charset="0"/>
              <a:buChar char="•"/>
            </a:pPr>
            <a:r>
              <a:rPr lang="en-US" sz="1600" dirty="0"/>
              <a:t>Use </a:t>
            </a:r>
            <a:r>
              <a:rPr lang="en-US" sz="1600" b="1" dirty="0"/>
              <a:t>the n command </a:t>
            </a:r>
            <a:r>
              <a:rPr lang="en-US" sz="1600" dirty="0"/>
              <a:t>to execute the current line and move to the next line, </a:t>
            </a:r>
            <a:r>
              <a:rPr lang="en-US" sz="1600" b="1" dirty="0"/>
              <a:t>the s command to step into a function call</a:t>
            </a:r>
            <a:r>
              <a:rPr lang="en-US" sz="1600" dirty="0"/>
              <a:t>, </a:t>
            </a:r>
            <a:r>
              <a:rPr lang="en-US" sz="1600" b="1" dirty="0"/>
              <a:t>the r command to continue execution </a:t>
            </a:r>
            <a:r>
              <a:rPr lang="en-US" sz="1600" dirty="0"/>
              <a:t>until the current function returns, and the </a:t>
            </a:r>
            <a:r>
              <a:rPr lang="en-US" sz="1600" b="1" dirty="0"/>
              <a:t>c command to continue execution until the next breakpoint is reached.</a:t>
            </a:r>
          </a:p>
          <a:p>
            <a:pPr marL="285750" lvl="1" indent="-228600" algn="l">
              <a:spcBef>
                <a:spcPts val="0"/>
              </a:spcBef>
              <a:spcAft>
                <a:spcPts val="600"/>
              </a:spcAft>
              <a:buFont typeface="Arial" panose="020B0604020202020204" pitchFamily="34" charset="0"/>
              <a:buChar char="•"/>
            </a:pPr>
            <a:r>
              <a:rPr lang="en-US" sz="1600" dirty="0"/>
              <a:t>Use the </a:t>
            </a:r>
            <a:r>
              <a:rPr lang="en-US" sz="1600" b="1" dirty="0"/>
              <a:t>p command to print the value of a variable</a:t>
            </a:r>
            <a:r>
              <a:rPr lang="en-US" sz="1600" dirty="0"/>
              <a:t>, and the </a:t>
            </a:r>
            <a:r>
              <a:rPr lang="en-US" sz="1600" b="1" dirty="0"/>
              <a:t>q command to quit the debugger and exit the script.</a:t>
            </a:r>
          </a:p>
          <a:p>
            <a:pPr marL="285750" lvl="1" indent="-228600" algn="l">
              <a:spcBef>
                <a:spcPts val="0"/>
              </a:spcBef>
              <a:spcAft>
                <a:spcPts val="600"/>
              </a:spcAft>
              <a:buFont typeface="Arial" panose="020B0604020202020204" pitchFamily="34" charset="0"/>
              <a:buChar char="•"/>
            </a:pPr>
            <a:endParaRPr lang="en-US" sz="900" dirty="0">
              <a:sym typeface="Montserrat"/>
            </a:endParaRPr>
          </a:p>
        </p:txBody>
      </p:sp>
      <p:pic>
        <p:nvPicPr>
          <p:cNvPr id="5" name="Graphic 6" descr="Checkmark">
            <a:extLst>
              <a:ext uri="{FF2B5EF4-FFF2-40B4-BE49-F238E27FC236}">
                <a16:creationId xmlns:a16="http://schemas.microsoft.com/office/drawing/2014/main" xmlns="" id="{9CD2E6A2-B16F-4EDC-A37B-12E131B409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058767" y="3357849"/>
            <a:ext cx="2806522" cy="2806522"/>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722172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271476" y="501651"/>
            <a:ext cx="3592192" cy="1642620"/>
          </a:xfrm>
        </p:spPr>
        <p:txBody>
          <a:bodyPr vert="horz" lIns="91440" tIns="45720" rIns="91440" bIns="45720" rtlCol="0" anchor="b">
            <a:normAutofit fontScale="90000"/>
          </a:bodyPr>
          <a:lstStyle/>
          <a:p>
            <a:pPr algn="l"/>
            <a:r>
              <a:rPr lang="en-US" sz="3800" b="0" i="0" kern="1200" cap="all" baseline="0" dirty="0">
                <a:solidFill>
                  <a:schemeClr val="tx1"/>
                </a:solidFill>
                <a:latin typeface="+mj-lt"/>
                <a:ea typeface="+mj-ea"/>
                <a:cs typeface="+mj-cs"/>
              </a:rPr>
              <a:t>Understand </a:t>
            </a:r>
            <a:br>
              <a:rPr lang="en-US" sz="3800" b="0" i="0" kern="1200" cap="all" baseline="0" dirty="0">
                <a:solidFill>
                  <a:schemeClr val="tx1"/>
                </a:solidFill>
                <a:latin typeface="+mj-lt"/>
                <a:ea typeface="+mj-ea"/>
                <a:cs typeface="+mj-cs"/>
              </a:rPr>
            </a:br>
            <a:r>
              <a:rPr lang="en-US" sz="3800" b="0" i="0" kern="1200" cap="all" baseline="0" dirty="0">
                <a:solidFill>
                  <a:schemeClr val="tx1"/>
                </a:solidFill>
                <a:latin typeface="+mj-lt"/>
                <a:ea typeface="+mj-ea"/>
                <a:cs typeface="+mj-cs"/>
              </a:rPr>
              <a:t>What a </a:t>
            </a:r>
            <a:br>
              <a:rPr lang="en-US" sz="3800" b="0" i="0" kern="1200" cap="all" baseline="0" dirty="0">
                <a:solidFill>
                  <a:schemeClr val="tx1"/>
                </a:solidFill>
                <a:latin typeface="+mj-lt"/>
                <a:ea typeface="+mj-ea"/>
                <a:cs typeface="+mj-cs"/>
              </a:rPr>
            </a:br>
            <a:r>
              <a:rPr lang="en-US" sz="3800" b="0" i="0" kern="1200" cap="all" baseline="0" dirty="0">
                <a:solidFill>
                  <a:schemeClr val="tx1"/>
                </a:solidFill>
                <a:latin typeface="+mj-lt"/>
                <a:ea typeface="+mj-ea"/>
                <a:cs typeface="+mj-cs"/>
              </a:rPr>
              <a:t>Variable IS</a:t>
            </a:r>
          </a:p>
        </p:txBody>
      </p:sp>
      <p:sp>
        <p:nvSpPr>
          <p:cNvPr id="29" name="Rectangle 28">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Questions">
            <a:extLst>
              <a:ext uri="{FF2B5EF4-FFF2-40B4-BE49-F238E27FC236}">
                <a16:creationId xmlns:a16="http://schemas.microsoft.com/office/drawing/2014/main" xmlns="" id="{0AEEFFB6-1895-F821-65D9-6002A95344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2583" y="2645922"/>
            <a:ext cx="4434721" cy="3710427"/>
          </a:xfrm>
        </p:spPr>
        <p:txBody>
          <a:bodyPr vert="horz" lIns="91440" tIns="45720" rIns="91440" bIns="45720" rtlCol="0" anchor="t">
            <a:normAutofit/>
          </a:bodyPr>
          <a:lstStyle/>
          <a:p>
            <a:pPr marL="285750" indent="-285750" algn="l">
              <a:buFont typeface="Arial" panose="020B0604020202020204" pitchFamily="34" charset="0"/>
              <a:buChar char="•"/>
            </a:pPr>
            <a:r>
              <a:rPr lang="en-US" sz="1500" b="1" dirty="0">
                <a:solidFill>
                  <a:schemeClr val="tx1"/>
                </a:solidFill>
              </a:rPr>
              <a:t>Variables</a:t>
            </a:r>
            <a:r>
              <a:rPr lang="en-US" sz="1500" dirty="0">
                <a:solidFill>
                  <a:schemeClr val="tx1"/>
                </a:solidFill>
              </a:rPr>
              <a:t> are one of the concepts found in all programming languages. You might as well say that without a variable, you can't program, and that's not an exaggeration.</a:t>
            </a:r>
          </a:p>
          <a:p>
            <a:pPr marL="342900" indent="-342900" algn="l">
              <a:buFont typeface="Arial" panose="020B0604020202020204" pitchFamily="34" charset="0"/>
              <a:buChar char="•"/>
            </a:pPr>
            <a:r>
              <a:rPr lang="en-US" b="1" dirty="0">
                <a:solidFill>
                  <a:srgbClr val="271A38"/>
                </a:solidFill>
                <a:latin typeface="Inter"/>
              </a:rPr>
              <a:t>T</a:t>
            </a:r>
            <a:r>
              <a:rPr lang="en-US" b="1" i="0" dirty="0">
                <a:solidFill>
                  <a:srgbClr val="271A38"/>
                </a:solidFill>
                <a:effectLst/>
                <a:latin typeface="Inter"/>
              </a:rPr>
              <a:t>hink of a variable as a kind of box containing a value</a:t>
            </a:r>
          </a:p>
          <a:p>
            <a:pPr marL="342900" indent="-342900" algn="l">
              <a:buFont typeface="Arial" panose="020B0604020202020204" pitchFamily="34" charset="0"/>
              <a:buChar char="•"/>
            </a:pPr>
            <a:r>
              <a:rPr lang="en-US" b="0" i="0" dirty="0">
                <a:solidFill>
                  <a:srgbClr val="271A38"/>
                </a:solidFill>
                <a:effectLst/>
                <a:latin typeface="Inter"/>
              </a:rPr>
              <a:t>A </a:t>
            </a:r>
            <a:r>
              <a:rPr lang="en-US" b="1" i="0" dirty="0">
                <a:solidFill>
                  <a:srgbClr val="271A38"/>
                </a:solidFill>
                <a:effectLst/>
                <a:latin typeface="Inter"/>
              </a:rPr>
              <a:t>value</a:t>
            </a:r>
            <a:r>
              <a:rPr lang="en-US" b="0" i="0" dirty="0">
                <a:solidFill>
                  <a:srgbClr val="271A38"/>
                </a:solidFill>
                <a:effectLst/>
                <a:latin typeface="Inter"/>
              </a:rPr>
              <a:t> is what you will store in a variable.</a:t>
            </a:r>
          </a:p>
        </p:txBody>
      </p:sp>
      <p:cxnSp>
        <p:nvCxnSpPr>
          <p:cNvPr id="31" name="Straight Connector 30">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2" descr="Labeled jars containing your savings">
            <a:extLst>
              <a:ext uri="{FF2B5EF4-FFF2-40B4-BE49-F238E27FC236}">
                <a16:creationId xmlns:a16="http://schemas.microsoft.com/office/drawing/2014/main" xmlns="" id="{EA44A570-D763-8255-97BC-C3F839FBE0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84" r="25750" b="1"/>
          <a:stretch/>
        </p:blipFill>
        <p:spPr bwMode="auto">
          <a:xfrm>
            <a:off x="0" y="5016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197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WW01D32</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210</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285764315"/>
              </p:ext>
            </p:extLst>
          </p:nvPr>
        </p:nvGraphicFramePr>
        <p:xfrm>
          <a:off x="5693664" y="1217550"/>
          <a:ext cx="5833872" cy="5134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49958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5600" kern="1200" cap="none">
                <a:latin typeface="+mj-lt"/>
                <a:ea typeface="+mj-ea"/>
                <a:cs typeface="+mj-cs"/>
                <a:sym typeface="Montserrat"/>
              </a:rPr>
              <a:t>Exception</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7" y="379076"/>
            <a:ext cx="5636208"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700" dirty="0">
                <a:sym typeface="Montserrat"/>
              </a:rPr>
              <a:t>In programming, an exception is an event that occurs during the execution of a program that disrupts the normal flow of instructions. </a:t>
            </a:r>
          </a:p>
          <a:p>
            <a:pPr marL="228600" lvl="1" indent="-228600" algn="l">
              <a:spcBef>
                <a:spcPts val="0"/>
              </a:spcBef>
              <a:spcAft>
                <a:spcPts val="600"/>
              </a:spcAft>
              <a:buFont typeface="Arial" panose="020B0604020202020204" pitchFamily="34" charset="0"/>
              <a:buChar char="•"/>
            </a:pPr>
            <a:endParaRPr lang="en-US" sz="1700" dirty="0">
              <a:sym typeface="Montserrat"/>
            </a:endParaRPr>
          </a:p>
          <a:p>
            <a:pPr marL="228600" lvl="1" indent="-228600" algn="l">
              <a:spcBef>
                <a:spcPts val="0"/>
              </a:spcBef>
              <a:spcAft>
                <a:spcPts val="600"/>
              </a:spcAft>
              <a:buFont typeface="Arial" panose="020B0604020202020204" pitchFamily="34" charset="0"/>
              <a:buChar char="•"/>
            </a:pPr>
            <a:r>
              <a:rPr lang="en-US" sz="1700" dirty="0">
                <a:sym typeface="Montserrat"/>
              </a:rPr>
              <a:t>When an exceptional condition arises, such as an error or unexpected behavior, the program may stop executing, raise an error message, or take some other action to handle the situation.</a:t>
            </a:r>
          </a:p>
          <a:p>
            <a:pPr marL="228600" lvl="1" indent="-228600" algn="l">
              <a:spcBef>
                <a:spcPts val="0"/>
              </a:spcBef>
              <a:spcAft>
                <a:spcPts val="600"/>
              </a:spcAft>
              <a:buFont typeface="Arial" panose="020B0604020202020204" pitchFamily="34" charset="0"/>
              <a:buChar char="•"/>
            </a:pPr>
            <a:endParaRPr lang="en-US" sz="1700" dirty="0">
              <a:sym typeface="Montserrat"/>
            </a:endParaRPr>
          </a:p>
          <a:p>
            <a:pPr marL="228600" lvl="1" indent="-228600" algn="l">
              <a:spcBef>
                <a:spcPts val="0"/>
              </a:spcBef>
              <a:spcAft>
                <a:spcPts val="600"/>
              </a:spcAft>
              <a:buFont typeface="Arial" panose="020B0604020202020204" pitchFamily="34" charset="0"/>
              <a:buChar char="•"/>
            </a:pPr>
            <a:r>
              <a:rPr lang="en-US" sz="1700" dirty="0">
                <a:sym typeface="Montserrat"/>
              </a:rPr>
              <a:t>In Python, exceptions are represented by objects that inherit from the built-in Exception class. </a:t>
            </a:r>
          </a:p>
          <a:p>
            <a:pPr marL="228600" lvl="1" indent="-228600" algn="l">
              <a:spcBef>
                <a:spcPts val="0"/>
              </a:spcBef>
              <a:spcAft>
                <a:spcPts val="600"/>
              </a:spcAft>
              <a:buFont typeface="Arial" panose="020B0604020202020204" pitchFamily="34" charset="0"/>
              <a:buChar char="•"/>
            </a:pPr>
            <a:endParaRPr lang="en-US" sz="1700" dirty="0">
              <a:sym typeface="Montserrat"/>
            </a:endParaRPr>
          </a:p>
          <a:p>
            <a:pPr marL="228600" lvl="1" indent="-228600" algn="l">
              <a:spcBef>
                <a:spcPts val="0"/>
              </a:spcBef>
              <a:spcAft>
                <a:spcPts val="600"/>
              </a:spcAft>
              <a:buFont typeface="Arial" panose="020B0604020202020204" pitchFamily="34" charset="0"/>
              <a:buChar char="•"/>
            </a:pPr>
            <a:r>
              <a:rPr lang="en-US" sz="1700" dirty="0">
                <a:sym typeface="Montserrat"/>
              </a:rPr>
              <a:t>When an exceptional condition occurs in Python, an exception object is created and raised. </a:t>
            </a:r>
          </a:p>
          <a:p>
            <a:pPr marL="228600" lvl="1" indent="-228600" algn="l">
              <a:spcBef>
                <a:spcPts val="0"/>
              </a:spcBef>
              <a:spcAft>
                <a:spcPts val="600"/>
              </a:spcAft>
              <a:buFont typeface="Arial" panose="020B0604020202020204" pitchFamily="34" charset="0"/>
              <a:buChar char="•"/>
            </a:pPr>
            <a:endParaRPr lang="en-US" sz="1700" dirty="0">
              <a:sym typeface="Montserrat"/>
            </a:endParaRPr>
          </a:p>
          <a:p>
            <a:pPr marL="228600" lvl="1" indent="-228600" algn="l">
              <a:spcBef>
                <a:spcPts val="0"/>
              </a:spcBef>
              <a:spcAft>
                <a:spcPts val="600"/>
              </a:spcAft>
              <a:buFont typeface="Arial" panose="020B0604020202020204" pitchFamily="34" charset="0"/>
              <a:buChar char="•"/>
            </a:pPr>
            <a:r>
              <a:rPr lang="en-US" sz="1700" dirty="0">
                <a:sym typeface="Montserrat"/>
              </a:rPr>
              <a:t>This causes the Python interpreter to search for an exception handler, which is a block of code that can handle the exception and continue executing the program.</a:t>
            </a: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369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4500" kern="1200">
                <a:latin typeface="+mj-lt"/>
                <a:ea typeface="+mj-ea"/>
                <a:cs typeface="+mj-cs"/>
                <a:sym typeface="Montserrat"/>
              </a:rPr>
              <a:t>Different types of Exception</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62626" y="381935"/>
            <a:ext cx="5823534" cy="6399865"/>
          </a:xfrm>
        </p:spPr>
        <p:txBody>
          <a:bodyPr vert="horz" lIns="91440" tIns="45720" rIns="91440" bIns="45720" rtlCol="0" anchor="ctr">
            <a:noAutofit/>
          </a:bodyPr>
          <a:lstStyle/>
          <a:p>
            <a:pPr lvl="1" indent="-228600" algn="l">
              <a:spcBef>
                <a:spcPts val="0"/>
              </a:spcBef>
              <a:spcAft>
                <a:spcPts val="600"/>
              </a:spcAft>
              <a:buFont typeface="Arial" panose="020B0604020202020204" pitchFamily="34" charset="0"/>
              <a:buChar char="•"/>
            </a:pPr>
            <a:r>
              <a:rPr lang="en-US" sz="1200" b="1" dirty="0" err="1">
                <a:sym typeface="Montserrat"/>
              </a:rPr>
              <a:t>SyntaxError</a:t>
            </a:r>
            <a:r>
              <a:rPr lang="en-US" sz="1200" dirty="0">
                <a:sym typeface="Montserrat"/>
              </a:rPr>
              <a:t>: This exception is raised when the Python interpreter encounters a syntax error in your code.</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TypeError</a:t>
            </a:r>
            <a:r>
              <a:rPr lang="en-US" sz="1200" dirty="0">
                <a:sym typeface="Montserrat"/>
              </a:rPr>
              <a:t>: This exception is raised when you try to perform an operation on an object of the wrong type.</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ValueError</a:t>
            </a:r>
            <a:r>
              <a:rPr lang="en-US" sz="1200" dirty="0">
                <a:sym typeface="Montserrat"/>
              </a:rPr>
              <a:t>: This exception is raised when you pass an argument of the correct type but with an inappropriate value.</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ZeroDivisionError</a:t>
            </a:r>
            <a:r>
              <a:rPr lang="en-US" sz="1200" dirty="0">
                <a:sym typeface="Montserrat"/>
              </a:rPr>
              <a:t>: This exception is raised when you attempt to divide a number by zero.</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IndexError</a:t>
            </a:r>
            <a:r>
              <a:rPr lang="en-US" sz="1200" dirty="0">
                <a:sym typeface="Montserrat"/>
              </a:rPr>
              <a:t>: This exception is raised when you try to access an index that is out of range in a sequence like a list or a string.</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KeyError</a:t>
            </a:r>
            <a:r>
              <a:rPr lang="en-US" sz="1200" dirty="0">
                <a:sym typeface="Montserrat"/>
              </a:rPr>
              <a:t>: This exception is raised when you try to access a non-existent key in a dictionary.</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AttributeError</a:t>
            </a:r>
            <a:r>
              <a:rPr lang="en-US" sz="1200" dirty="0">
                <a:sym typeface="Montserrat"/>
              </a:rPr>
              <a:t>: This exception is raised when you try to access an attribute of an object that does not exist.</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FileNotFoundError</a:t>
            </a:r>
            <a:r>
              <a:rPr lang="en-US" sz="1200" dirty="0">
                <a:sym typeface="Montserrat"/>
              </a:rPr>
              <a:t>: This exception is raised when you try to access a file that does not exist.</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IOError</a:t>
            </a:r>
            <a:r>
              <a:rPr lang="en-US" sz="1200" dirty="0">
                <a:sym typeface="Montserrat"/>
              </a:rPr>
              <a:t>: This exception is raised when an input/output operation fails, such as when you try to read from a file that is not open.</a:t>
            </a:r>
          </a:p>
          <a:p>
            <a:pPr lvl="1" indent="-228600" algn="l">
              <a:spcBef>
                <a:spcPts val="0"/>
              </a:spcBef>
              <a:spcAft>
                <a:spcPts val="600"/>
              </a:spcAft>
              <a:buFont typeface="Arial" panose="020B0604020202020204" pitchFamily="34" charset="0"/>
              <a:buChar char="•"/>
            </a:pPr>
            <a:endParaRPr lang="en-US" sz="1200" dirty="0">
              <a:sym typeface="Montserrat"/>
            </a:endParaRPr>
          </a:p>
          <a:p>
            <a:pPr lvl="1" indent="-228600" algn="l">
              <a:spcBef>
                <a:spcPts val="0"/>
              </a:spcBef>
              <a:spcAft>
                <a:spcPts val="600"/>
              </a:spcAft>
              <a:buFont typeface="Arial" panose="020B0604020202020204" pitchFamily="34" charset="0"/>
              <a:buChar char="•"/>
            </a:pPr>
            <a:r>
              <a:rPr lang="en-US" sz="1200" b="1" dirty="0" err="1">
                <a:sym typeface="Montserrat"/>
              </a:rPr>
              <a:t>KeyboardInterrupt</a:t>
            </a:r>
            <a:r>
              <a:rPr lang="en-US" sz="1200" dirty="0">
                <a:sym typeface="Montserrat"/>
              </a:rPr>
              <a:t>: This exception is raised when the user interrupts the execution of the program by pressing </a:t>
            </a:r>
            <a:r>
              <a:rPr lang="en-US" sz="1200" dirty="0" err="1">
                <a:sym typeface="Montserrat"/>
              </a:rPr>
              <a:t>Ctrl+C</a:t>
            </a:r>
            <a:r>
              <a:rPr lang="en-US" sz="1200" dirty="0">
                <a:sym typeface="Montserrat"/>
              </a:rPr>
              <a:t>.</a:t>
            </a:r>
            <a:endParaRPr lang="en-US" sz="1200" b="1"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3139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xmlns="" id="{330C0765-5A38-4A34-880C-9CC4C2E14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0920" y="414485"/>
            <a:ext cx="7945829" cy="783290"/>
          </a:xfrm>
        </p:spPr>
        <p:txBody>
          <a:bodyPr vert="horz" lIns="91440" tIns="45720" rIns="91440" bIns="45720" rtlCol="0" anchor="b">
            <a:normAutofit/>
          </a:bodyPr>
          <a:lstStyle/>
          <a:p>
            <a:pPr marL="0" lvl="0" indent="0" algn="l">
              <a:spcAft>
                <a:spcPts val="0"/>
              </a:spcAft>
            </a:pPr>
            <a:r>
              <a:rPr lang="en-US" sz="4400" kern="1200" dirty="0">
                <a:solidFill>
                  <a:schemeClr val="tx1"/>
                </a:solidFill>
                <a:latin typeface="+mj-lt"/>
                <a:ea typeface="+mj-ea"/>
                <a:cs typeface="+mj-cs"/>
                <a:sym typeface="Montserrat"/>
              </a:rPr>
              <a:t>Exception handling</a:t>
            </a:r>
          </a:p>
        </p:txBody>
      </p:sp>
      <p:sp>
        <p:nvSpPr>
          <p:cNvPr id="15" name="Graphic 15">
            <a:extLst>
              <a:ext uri="{FF2B5EF4-FFF2-40B4-BE49-F238E27FC236}">
                <a16:creationId xmlns:a16="http://schemas.microsoft.com/office/drawing/2014/main" xmlns="" id="{B7DA268A-F88C-4936-8401-97C8C98610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4">
            <a:extLst>
              <a:ext uri="{FF2B5EF4-FFF2-40B4-BE49-F238E27FC236}">
                <a16:creationId xmlns:a16="http://schemas.microsoft.com/office/drawing/2014/main" xmlns="" id="{2E48EAB8-CD1C-4BF5-A92C-BA11919E6E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6">
            <a:extLst>
              <a:ext uri="{FF2B5EF4-FFF2-40B4-BE49-F238E27FC236}">
                <a16:creationId xmlns:a16="http://schemas.microsoft.com/office/drawing/2014/main" xmlns="" id="{F66F957D-AE64-4187-90D7-B24F1CC27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59746" y="1589311"/>
            <a:ext cx="9989179" cy="3553071"/>
          </a:xfrm>
        </p:spPr>
        <p:txBody>
          <a:bodyPr vert="horz" lIns="91440" tIns="45720" rIns="91440" bIns="45720" rtlCol="0" anchor="t">
            <a:noAutofit/>
          </a:bodyPr>
          <a:lstStyle/>
          <a:p>
            <a:pPr lvl="1" indent="-228600" algn="l">
              <a:spcBef>
                <a:spcPts val="0"/>
              </a:spcBef>
              <a:spcAft>
                <a:spcPts val="600"/>
              </a:spcAft>
              <a:buFont typeface="Arial" panose="020B0604020202020204" pitchFamily="34" charset="0"/>
              <a:buChar char="•"/>
            </a:pPr>
            <a:r>
              <a:rPr lang="en-US" sz="1800" dirty="0">
                <a:sym typeface="Montserrat"/>
              </a:rPr>
              <a:t>Exception handling is a mechanism in Python that allows you to handle errors that occur during the execution of a program. </a:t>
            </a: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r>
              <a:rPr lang="en-US" sz="1800" dirty="0">
                <a:sym typeface="Montserrat"/>
              </a:rPr>
              <a:t>Exceptions are raised when an error occurs in a Python program, and the interpreter is unable to continue the execution of the program.</a:t>
            </a: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r>
              <a:rPr lang="en-US" sz="1800" dirty="0">
                <a:sym typeface="Montserrat"/>
              </a:rPr>
              <a:t>To handle exceptions in Python, you use a try-except block. </a:t>
            </a:r>
          </a:p>
          <a:p>
            <a:pPr lvl="1" indent="-228600" algn="l">
              <a:spcBef>
                <a:spcPts val="0"/>
              </a:spcBef>
              <a:spcAft>
                <a:spcPts val="600"/>
              </a:spcAft>
              <a:buFont typeface="Arial" panose="020B0604020202020204" pitchFamily="34" charset="0"/>
              <a:buChar char="•"/>
            </a:pPr>
            <a:endParaRPr lang="en-US" sz="1800" dirty="0">
              <a:sym typeface="Montserrat"/>
            </a:endParaRPr>
          </a:p>
          <a:p>
            <a:pPr lvl="1" indent="-228600" algn="l">
              <a:spcBef>
                <a:spcPts val="0"/>
              </a:spcBef>
              <a:spcAft>
                <a:spcPts val="600"/>
              </a:spcAft>
              <a:buFont typeface="Arial" panose="020B0604020202020204" pitchFamily="34" charset="0"/>
              <a:buChar char="•"/>
            </a:pPr>
            <a:r>
              <a:rPr lang="en-US" sz="1800" dirty="0">
                <a:sym typeface="Montserrat"/>
              </a:rPr>
              <a:t>The try block contains the code that might raise an exception, and the except block contains the code that handles the exception. Here's an example:</a:t>
            </a:r>
            <a:endParaRPr lang="en-US" sz="1800" b="1" dirty="0">
              <a:sym typeface="Montserrat"/>
            </a:endParaRPr>
          </a:p>
        </p:txBody>
      </p:sp>
      <p:cxnSp>
        <p:nvCxnSpPr>
          <p:cNvPr id="21" name="Straight Connector 20">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87381417-798E-EC31-9A92-948369EA2563}"/>
              </a:ext>
            </a:extLst>
          </p:cNvPr>
          <p:cNvSpPr txBox="1"/>
          <p:nvPr/>
        </p:nvSpPr>
        <p:spPr>
          <a:xfrm>
            <a:off x="1175637" y="4905909"/>
            <a:ext cx="6096000" cy="1431161"/>
          </a:xfrm>
          <a:prstGeom prst="rect">
            <a:avLst/>
          </a:prstGeom>
          <a:noFill/>
        </p:spPr>
        <p:txBody>
          <a:bodyPr wrap="square">
            <a:spAutoFit/>
          </a:bodyPr>
          <a:lstStyle/>
          <a:p>
            <a:pPr>
              <a:spcAft>
                <a:spcPts val="600"/>
              </a:spcAft>
            </a:pPr>
            <a:r>
              <a:rPr lang="en-US" dirty="0"/>
              <a:t>try:</a:t>
            </a:r>
          </a:p>
          <a:p>
            <a:pPr>
              <a:spcAft>
                <a:spcPts val="600"/>
              </a:spcAft>
            </a:pPr>
            <a:r>
              <a:rPr lang="en-US" dirty="0"/>
              <a:t>    # code that might raise an exception</a:t>
            </a:r>
          </a:p>
          <a:p>
            <a:pPr>
              <a:spcAft>
                <a:spcPts val="600"/>
              </a:spcAft>
            </a:pPr>
            <a:r>
              <a:rPr lang="en-US" dirty="0"/>
              <a:t>except </a:t>
            </a:r>
            <a:r>
              <a:rPr lang="en-US" dirty="0" err="1"/>
              <a:t>ExceptionType</a:t>
            </a:r>
            <a:r>
              <a:rPr lang="en-US" dirty="0"/>
              <a:t>:</a:t>
            </a:r>
          </a:p>
          <a:p>
            <a:pPr>
              <a:spcAft>
                <a:spcPts val="600"/>
              </a:spcAft>
            </a:pPr>
            <a:r>
              <a:rPr lang="en-US" dirty="0"/>
              <a:t>    # code to handle the exception</a:t>
            </a:r>
          </a:p>
        </p:txBody>
      </p:sp>
    </p:spTree>
    <p:extLst>
      <p:ext uri="{BB962C8B-B14F-4D97-AF65-F5344CB8AC3E}">
        <p14:creationId xmlns:p14="http://schemas.microsoft.com/office/powerpoint/2010/main" val="27249257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8495283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5000" kern="1200" cap="none">
                <a:latin typeface="+mj-lt"/>
                <a:ea typeface="+mj-ea"/>
                <a:cs typeface="+mj-cs"/>
                <a:sym typeface="Montserrat"/>
              </a:rPr>
              <a:t>Generators</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7" y="381935"/>
            <a:ext cx="5636208" cy="5974415"/>
          </a:xfrm>
        </p:spPr>
        <p:txBody>
          <a:bodyPr vert="horz" lIns="91440" tIns="45720" rIns="91440" bIns="45720" rtlCol="0" anchor="ctr">
            <a:normAutofit fontScale="92500" lnSpcReduction="10000"/>
          </a:bodyPr>
          <a:lstStyle/>
          <a:p>
            <a:pPr marL="228600" lvl="1" indent="-228600" algn="l">
              <a:spcBef>
                <a:spcPts val="0"/>
              </a:spcBef>
              <a:spcAft>
                <a:spcPts val="600"/>
              </a:spcAft>
              <a:buFont typeface="Arial" panose="020B0604020202020204" pitchFamily="34" charset="0"/>
              <a:buChar char="•"/>
            </a:pPr>
            <a:r>
              <a:rPr lang="en-US" sz="1800" dirty="0">
                <a:sym typeface="Montserrat"/>
              </a:rPr>
              <a:t> A generator function is a special type of function that allows you to iterate over a sequence of values without generating the entire sequence in memory at once. </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Instead, the generator function yields a new value each time it is called, allowing you to generate the sequence on the fly.</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A generator function is defined using the yield keyword instead of the return keyword.</a:t>
            </a:r>
          </a:p>
          <a:p>
            <a:pPr marL="0" lvl="1" algn="l">
              <a:spcBef>
                <a:spcPts val="0"/>
              </a:spcBef>
              <a:spcAft>
                <a:spcPts val="600"/>
              </a:spcAft>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When a generator function is called, it returns a generator object that you can use to iterate over the sequence of values.</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Syntax:</a:t>
            </a:r>
          </a:p>
          <a:p>
            <a:pPr marL="914400" lvl="3" algn="l">
              <a:spcBef>
                <a:spcPts val="0"/>
              </a:spcBef>
              <a:spcAft>
                <a:spcPts val="600"/>
              </a:spcAft>
            </a:pPr>
            <a:r>
              <a:rPr lang="en-US" sz="1400" dirty="0">
                <a:sym typeface="Montserrat"/>
              </a:rPr>
              <a:t>def </a:t>
            </a:r>
            <a:r>
              <a:rPr lang="en-US" sz="1400" dirty="0" err="1">
                <a:sym typeface="Montserrat"/>
              </a:rPr>
              <a:t>my_generator_function</a:t>
            </a:r>
            <a:r>
              <a:rPr lang="en-US" sz="1400" dirty="0">
                <a:sym typeface="Montserrat"/>
              </a:rPr>
              <a:t>():</a:t>
            </a:r>
          </a:p>
          <a:p>
            <a:pPr marL="914400" lvl="3" algn="l">
              <a:spcBef>
                <a:spcPts val="0"/>
              </a:spcBef>
              <a:spcAft>
                <a:spcPts val="600"/>
              </a:spcAft>
            </a:pPr>
            <a:r>
              <a:rPr lang="en-US" sz="1400" dirty="0">
                <a:sym typeface="Montserrat"/>
              </a:rPr>
              <a:t>    # Generator function body</a:t>
            </a:r>
          </a:p>
          <a:p>
            <a:pPr marL="914400" lvl="3" algn="l">
              <a:spcBef>
                <a:spcPts val="0"/>
              </a:spcBef>
              <a:spcAft>
                <a:spcPts val="600"/>
              </a:spcAft>
            </a:pPr>
            <a:r>
              <a:rPr lang="en-US" sz="1400" dirty="0">
                <a:sym typeface="Montserrat"/>
              </a:rPr>
              <a:t>    yield value1</a:t>
            </a:r>
          </a:p>
          <a:p>
            <a:pPr marL="914400" lvl="3" algn="l">
              <a:spcBef>
                <a:spcPts val="0"/>
              </a:spcBef>
              <a:spcAft>
                <a:spcPts val="600"/>
              </a:spcAft>
            </a:pPr>
            <a:r>
              <a:rPr lang="en-US" sz="1400" dirty="0">
                <a:sym typeface="Montserrat"/>
              </a:rPr>
              <a:t>    yield value2</a:t>
            </a:r>
          </a:p>
          <a:p>
            <a:pPr marL="914400" lvl="3" algn="l">
              <a:spcBef>
                <a:spcPts val="0"/>
              </a:spcBef>
              <a:spcAft>
                <a:spcPts val="600"/>
              </a:spcAft>
            </a:pPr>
            <a:r>
              <a:rPr lang="en-US" sz="1400" dirty="0">
                <a:sym typeface="Montserrat"/>
              </a:rPr>
              <a:t>    ...</a:t>
            </a:r>
          </a:p>
          <a:p>
            <a:pPr marL="914400" lvl="3" algn="l">
              <a:spcBef>
                <a:spcPts val="0"/>
              </a:spcBef>
              <a:spcAft>
                <a:spcPts val="600"/>
              </a:spcAft>
            </a:pPr>
            <a:r>
              <a:rPr lang="en-US" sz="1400" dirty="0">
                <a:sym typeface="Montserrat"/>
              </a:rPr>
              <a:t>    yield </a:t>
            </a:r>
            <a:r>
              <a:rPr lang="en-US" sz="1400" dirty="0" err="1">
                <a:sym typeface="Montserrat"/>
              </a:rPr>
              <a:t>valueN</a:t>
            </a:r>
            <a:endParaRPr lang="en-US" sz="1400" dirty="0">
              <a:sym typeface="Montserrat"/>
            </a:endParaRPr>
          </a:p>
          <a:p>
            <a:pPr marL="685800" lvl="2" indent="-228600" algn="l">
              <a:spcBef>
                <a:spcPts val="0"/>
              </a:spcBef>
              <a:spcAft>
                <a:spcPts val="600"/>
              </a:spcAft>
              <a:buFont typeface="Arial" panose="020B0604020202020204" pitchFamily="34" charset="0"/>
              <a:buChar char="•"/>
            </a:pPr>
            <a:endParaRPr lang="en-US" sz="1600" dirty="0">
              <a:sym typeface="Montserrat"/>
            </a:endParaRPr>
          </a:p>
          <a:p>
            <a:pPr marL="228600" lvl="1" indent="-228600" algn="l">
              <a:spcBef>
                <a:spcPts val="0"/>
              </a:spcBef>
              <a:spcAft>
                <a:spcPts val="600"/>
              </a:spcAft>
              <a:buFont typeface="Arial" panose="020B0604020202020204" pitchFamily="34" charset="0"/>
              <a:buChar char="•"/>
            </a:pPr>
            <a:endParaRPr lang="en-US" sz="1800"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1574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cap="none">
                <a:latin typeface="+mj-lt"/>
                <a:ea typeface="+mj-ea"/>
                <a:cs typeface="+mj-cs"/>
                <a:sym typeface="Montserrat"/>
              </a:rPr>
              <a:t>next()</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800" dirty="0">
                <a:sym typeface="Montserrat"/>
              </a:rPr>
              <a:t>next() function is used to retrieve the next value from a generator. </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When a generator is called with next(), it resumes execution from where it left off and continues until it encounters the next yield statement.</a:t>
            </a:r>
          </a:p>
          <a:p>
            <a:pPr marL="0" lvl="1" algn="l">
              <a:spcBef>
                <a:spcPts val="0"/>
              </a:spcBef>
              <a:spcAft>
                <a:spcPts val="600"/>
              </a:spcAft>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dirty="0">
                <a:sym typeface="Montserrat"/>
              </a:rPr>
              <a:t>The value yielded by that yield statement is returned by the next() function.</a:t>
            </a: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910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WW01D33</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217</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696851373"/>
              </p:ext>
            </p:extLst>
          </p:nvPr>
        </p:nvGraphicFramePr>
        <p:xfrm>
          <a:off x="5693664" y="1217550"/>
          <a:ext cx="5833872" cy="5134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12930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40920" y="414485"/>
            <a:ext cx="7945829" cy="783290"/>
          </a:xfrm>
        </p:spPr>
        <p:txBody>
          <a:bodyPr vert="horz" lIns="91440" tIns="45720" rIns="91440" bIns="45720" rtlCol="0" anchor="b">
            <a:normAutofit/>
          </a:bodyPr>
          <a:lstStyle/>
          <a:p>
            <a:pPr marL="0" lvl="0" indent="0" algn="l">
              <a:spcAft>
                <a:spcPts val="0"/>
              </a:spcAft>
            </a:pPr>
            <a:r>
              <a:rPr lang="en-US" sz="4400" kern="1200" dirty="0">
                <a:solidFill>
                  <a:schemeClr val="tx1"/>
                </a:solidFill>
                <a:latin typeface="+mj-lt"/>
                <a:ea typeface="+mj-ea"/>
                <a:cs typeface="+mj-cs"/>
                <a:sym typeface="Montserrat"/>
              </a:rPr>
              <a:t>csv file handling</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59746" y="1589311"/>
            <a:ext cx="9989179" cy="4605301"/>
          </a:xfrm>
        </p:spPr>
        <p:txBody>
          <a:bodyPr vert="horz" lIns="91440" tIns="45720" rIns="91440" bIns="45720" rtlCol="0" anchor="t">
            <a:noAutofit/>
          </a:bodyPr>
          <a:lstStyle/>
          <a:p>
            <a:pPr lvl="1" indent="-228600" algn="l">
              <a:spcBef>
                <a:spcPts val="0"/>
              </a:spcBef>
              <a:spcAft>
                <a:spcPts val="600"/>
              </a:spcAft>
              <a:buFont typeface="Arial" panose="020B0604020202020204" pitchFamily="34" charset="0"/>
              <a:buChar char="•"/>
            </a:pPr>
            <a:r>
              <a:rPr lang="en-US" sz="1800" dirty="0">
                <a:sym typeface="Montserrat"/>
              </a:rPr>
              <a:t>A CSV (Comma Separated Values) format is one of the most simple and common ways to store tabular data. To represent a CSV file, it must be saved with the .csv file extension.</a:t>
            </a:r>
          </a:p>
          <a:p>
            <a:pPr lvl="1" indent="-228600" algn="l">
              <a:spcBef>
                <a:spcPts val="0"/>
              </a:spcBef>
              <a:spcAft>
                <a:spcPts val="600"/>
              </a:spcAft>
              <a:buFont typeface="Arial" panose="020B0604020202020204" pitchFamily="34" charset="0"/>
              <a:buChar char="•"/>
            </a:pPr>
            <a:endParaRPr lang="en-US" sz="1800" b="1" dirty="0">
              <a:sym typeface="Montserrat"/>
            </a:endParaRPr>
          </a:p>
          <a:p>
            <a:pPr lvl="1" indent="-228600" algn="l">
              <a:spcBef>
                <a:spcPts val="0"/>
              </a:spcBef>
              <a:spcAft>
                <a:spcPts val="600"/>
              </a:spcAft>
              <a:buFont typeface="Arial" panose="020B0604020202020204" pitchFamily="34" charset="0"/>
              <a:buChar char="•"/>
            </a:pPr>
            <a:r>
              <a:rPr lang="en-US" sz="1600" b="0" i="0" dirty="0">
                <a:effectLst/>
                <a:latin typeface="euclid_circular_a"/>
              </a:rPr>
              <a:t>If you open the above CSV file using a text editor such as notepad, you will see:</a:t>
            </a:r>
            <a:endParaRPr lang="en-US" sz="1800" b="1" i="0" dirty="0">
              <a:effectLst/>
              <a:latin typeface="euclid_circular_a"/>
              <a:sym typeface="Montserrat"/>
            </a:endParaRPr>
          </a:p>
          <a:p>
            <a:pPr lvl="1" indent="-228600" algn="l">
              <a:spcBef>
                <a:spcPts val="0"/>
              </a:spcBef>
              <a:spcAft>
                <a:spcPts val="600"/>
              </a:spcAft>
              <a:buFont typeface="Arial" panose="020B0604020202020204" pitchFamily="34" charset="0"/>
              <a:buChar char="•"/>
            </a:pPr>
            <a:endParaRPr lang="en-US" sz="1800" b="1" dirty="0">
              <a:latin typeface="euclid_circular_a"/>
              <a:sym typeface="Montserrat"/>
            </a:endParaRPr>
          </a:p>
          <a:p>
            <a:pPr marL="685800" lvl="2" algn="l">
              <a:spcBef>
                <a:spcPts val="0"/>
              </a:spcBef>
              <a:spcAft>
                <a:spcPts val="600"/>
              </a:spcAft>
            </a:pPr>
            <a:r>
              <a:rPr lang="en-US" sz="1600" b="1" dirty="0">
                <a:sym typeface="Montserrat"/>
              </a:rPr>
              <a:t>SN, Name, City</a:t>
            </a:r>
          </a:p>
          <a:p>
            <a:pPr marL="685800" lvl="2" algn="l">
              <a:spcBef>
                <a:spcPts val="0"/>
              </a:spcBef>
              <a:spcAft>
                <a:spcPts val="600"/>
              </a:spcAft>
            </a:pPr>
            <a:r>
              <a:rPr lang="en-US" sz="1600" b="1" dirty="0">
                <a:sym typeface="Montserrat"/>
              </a:rPr>
              <a:t>1, Michael, New Jersey</a:t>
            </a:r>
          </a:p>
          <a:p>
            <a:pPr marL="685800" lvl="2" algn="l">
              <a:spcBef>
                <a:spcPts val="0"/>
              </a:spcBef>
              <a:spcAft>
                <a:spcPts val="600"/>
              </a:spcAft>
            </a:pPr>
            <a:r>
              <a:rPr lang="en-US" sz="1600" b="1" dirty="0">
                <a:sym typeface="Montserrat"/>
              </a:rPr>
              <a:t>2, Jack, California</a:t>
            </a:r>
          </a:p>
          <a:p>
            <a:pPr marL="685800" lvl="2" algn="l">
              <a:spcBef>
                <a:spcPts val="0"/>
              </a:spcBef>
              <a:spcAft>
                <a:spcPts val="600"/>
              </a:spcAft>
            </a:pPr>
            <a:endParaRPr lang="en-US" sz="1600" b="1" dirty="0">
              <a:sym typeface="Montserrat"/>
            </a:endParaRPr>
          </a:p>
          <a:p>
            <a:pPr marL="514350" lvl="1" indent="-285750" algn="l">
              <a:spcBef>
                <a:spcPts val="0"/>
              </a:spcBef>
              <a:spcAft>
                <a:spcPts val="600"/>
              </a:spcAft>
              <a:buFont typeface="Arial" panose="020B0604020202020204" pitchFamily="34" charset="0"/>
              <a:buChar char="•"/>
            </a:pPr>
            <a:r>
              <a:rPr lang="en-US" sz="1800" dirty="0">
                <a:sym typeface="Montserrat"/>
              </a:rPr>
              <a:t>While we could use the built-in open() function to work with CSV files in Python, there is a dedicated csv module that makes working with CSV files much easier.</a:t>
            </a:r>
          </a:p>
          <a:p>
            <a:pPr marL="514350" lvl="1" indent="-285750" algn="l">
              <a:spcBef>
                <a:spcPts val="0"/>
              </a:spcBef>
              <a:spcAft>
                <a:spcPts val="600"/>
              </a:spcAft>
              <a:buFont typeface="Arial" panose="020B0604020202020204" pitchFamily="34" charset="0"/>
              <a:buChar char="•"/>
            </a:pPr>
            <a:endParaRPr lang="en-US" sz="1800" b="1" dirty="0">
              <a:sym typeface="Montserrat"/>
            </a:endParaRPr>
          </a:p>
        </p:txBody>
      </p:sp>
    </p:spTree>
    <p:extLst>
      <p:ext uri="{BB962C8B-B14F-4D97-AF65-F5344CB8AC3E}">
        <p14:creationId xmlns:p14="http://schemas.microsoft.com/office/powerpoint/2010/main" val="4392784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cap="none">
                <a:latin typeface="+mj-lt"/>
                <a:ea typeface="+mj-ea"/>
                <a:cs typeface="+mj-cs"/>
                <a:sym typeface="Montserrat"/>
              </a:rPr>
              <a:t>csv module</a:t>
            </a:r>
            <a:endParaRPr lang="en-US" sz="7200" kern="1200" cap="none" dirty="0">
              <a:latin typeface="+mj-lt"/>
              <a:ea typeface="+mj-ea"/>
              <a:cs typeface="+mj-cs"/>
              <a:sym typeface="Montserrat"/>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1717" y="381935"/>
            <a:ext cx="5141238"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b="1" dirty="0" err="1">
                <a:sym typeface="Montserrat"/>
              </a:rPr>
              <a:t>csv.writer</a:t>
            </a:r>
            <a:r>
              <a:rPr lang="en-US" sz="1800" b="1" dirty="0">
                <a:sym typeface="Montserrat"/>
              </a:rPr>
              <a:t>: </a:t>
            </a:r>
            <a:r>
              <a:rPr lang="en-US" sz="1800" dirty="0">
                <a:sym typeface="Montserrat"/>
              </a:rPr>
              <a:t>This function returns an object that can be used to write data to a CSV file.</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b="1" dirty="0" err="1">
                <a:sym typeface="Montserrat"/>
              </a:rPr>
              <a:t>csv.reader</a:t>
            </a:r>
            <a:r>
              <a:rPr lang="en-US" sz="1800" b="1" dirty="0">
                <a:sym typeface="Montserrat"/>
              </a:rPr>
              <a:t>:</a:t>
            </a:r>
            <a:r>
              <a:rPr lang="en-US" sz="1800" dirty="0">
                <a:sym typeface="Montserrat"/>
              </a:rPr>
              <a:t> This function returns an object that can be used to read a CSV file line by line, where each line is split into a list of fields. </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b="1" dirty="0" err="1">
                <a:sym typeface="Montserrat"/>
              </a:rPr>
              <a:t>csv.DictReader</a:t>
            </a:r>
            <a:r>
              <a:rPr lang="en-US" sz="1800" b="1" dirty="0">
                <a:sym typeface="Montserrat"/>
              </a:rPr>
              <a:t>: </a:t>
            </a:r>
            <a:r>
              <a:rPr lang="en-US" sz="1800" dirty="0">
                <a:sym typeface="Montserrat"/>
              </a:rPr>
              <a:t>This function returns an object that can be used to read a CSV file line by line, where each line is parsed into a dictionary with the column headers as keys and the field values as values</a:t>
            </a:r>
          </a:p>
          <a:p>
            <a:pPr marL="228600" lvl="1" indent="-228600" algn="l">
              <a:spcBef>
                <a:spcPts val="0"/>
              </a:spcBef>
              <a:spcAft>
                <a:spcPts val="600"/>
              </a:spcAft>
              <a:buFont typeface="Arial" panose="020B0604020202020204" pitchFamily="34" charset="0"/>
              <a:buChar char="•"/>
            </a:pPr>
            <a:endParaRPr lang="en-US" sz="1800" dirty="0">
              <a:sym typeface="Montserrat"/>
            </a:endParaRPr>
          </a:p>
          <a:p>
            <a:pPr marL="228600" lvl="1" indent="-228600" algn="l">
              <a:spcBef>
                <a:spcPts val="0"/>
              </a:spcBef>
              <a:spcAft>
                <a:spcPts val="600"/>
              </a:spcAft>
              <a:buFont typeface="Arial" panose="020B0604020202020204" pitchFamily="34" charset="0"/>
              <a:buChar char="•"/>
            </a:pPr>
            <a:r>
              <a:rPr lang="en-US" sz="1800" b="1" dirty="0" err="1">
                <a:sym typeface="Montserrat"/>
              </a:rPr>
              <a:t>csv.DictWriter</a:t>
            </a:r>
            <a:r>
              <a:rPr lang="en-US" sz="1800" b="1" dirty="0">
                <a:sym typeface="Montserrat"/>
              </a:rPr>
              <a:t>: </a:t>
            </a:r>
            <a:r>
              <a:rPr lang="en-US" sz="1800" dirty="0">
                <a:sym typeface="Montserrat"/>
              </a:rPr>
              <a:t>This function returns an object that can be used to write data to a CSV file, where each row is a dictionary with the column headers as keys and the field values as values. </a:t>
            </a: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158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79" name="Straight Connector 206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81" name="Rectangle 206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57715" y="467271"/>
            <a:ext cx="4195674" cy="2052522"/>
          </a:xfrm>
        </p:spPr>
        <p:txBody>
          <a:bodyPr vert="horz" lIns="91440" tIns="45720" rIns="91440" bIns="45720" rtlCol="0" anchor="b">
            <a:normAutofit/>
          </a:bodyPr>
          <a:lstStyle/>
          <a:p>
            <a:pPr algn="l"/>
            <a:r>
              <a:rPr lang="en-US" sz="4400" b="0" kern="1200">
                <a:solidFill>
                  <a:schemeClr val="tx1"/>
                </a:solidFill>
                <a:latin typeface="+mj-lt"/>
                <a:ea typeface="+mj-ea"/>
                <a:cs typeface="+mj-cs"/>
              </a:rPr>
              <a:t>VARIABLE</a:t>
            </a:r>
            <a:r>
              <a:rPr lang="en-US" sz="4400" b="0" i="0" kern="1200" cap="all" baseline="0">
                <a:solidFill>
                  <a:schemeClr val="tx1"/>
                </a:solidFill>
                <a:latin typeface="+mj-lt"/>
                <a:ea typeface="+mj-ea"/>
                <a:cs typeface="+mj-cs"/>
              </a:rPr>
              <a:t> Assignment</a:t>
            </a:r>
          </a:p>
        </p:txBody>
      </p:sp>
      <p:sp>
        <p:nvSpPr>
          <p:cNvPr id="2082" name="Oval 207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0" name="Picture 2" descr="Labeled jars containing your savings">
            <a:extLst>
              <a:ext uri="{FF2B5EF4-FFF2-40B4-BE49-F238E27FC236}">
                <a16:creationId xmlns:a16="http://schemas.microsoft.com/office/drawing/2014/main" xmlns="" id="{88DFD255-C25D-B600-C184-389706347E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4" r="25750" b="1"/>
          <a:stretch/>
        </p:blipFill>
        <p:spPr bwMode="auto">
          <a:xfrm>
            <a:off x="309689"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2083" name="!!plus graphic">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84" name="!!circle graphic">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57715" y="2990818"/>
            <a:ext cx="4195673" cy="2913872"/>
          </a:xfrm>
        </p:spPr>
        <p:txBody>
          <a:bodyPr vert="horz" lIns="91440" tIns="45720" rIns="91440" bIns="45720" rtlCol="0" anchor="t">
            <a:normAutofit/>
          </a:bodyPr>
          <a:lstStyle/>
          <a:p>
            <a:pPr indent="-228600" algn="l">
              <a:buFont typeface="Arial" panose="020B0604020202020204" pitchFamily="34" charset="0"/>
              <a:buChar char="•"/>
            </a:pPr>
            <a:r>
              <a:rPr lang="en-US" sz="1500">
                <a:solidFill>
                  <a:schemeClr val="tx1"/>
                </a:solidFill>
              </a:rPr>
              <a:t>Assign values to variables using the equals sign (=)</a:t>
            </a:r>
          </a:p>
          <a:p>
            <a:pPr indent="-228600" algn="l">
              <a:buFont typeface="Arial" panose="020B0604020202020204" pitchFamily="34" charset="0"/>
              <a:buChar char="•"/>
            </a:pPr>
            <a:endParaRPr lang="en-US" sz="1500">
              <a:solidFill>
                <a:schemeClr val="tx1"/>
              </a:solidFill>
            </a:endParaRPr>
          </a:p>
          <a:p>
            <a:pPr indent="-228600" algn="l">
              <a:buFont typeface="Arial" panose="020B0604020202020204" pitchFamily="34" charset="0"/>
              <a:buChar char="•"/>
            </a:pPr>
            <a:r>
              <a:rPr lang="en-US" sz="1500">
                <a:solidFill>
                  <a:schemeClr val="tx1"/>
                </a:solidFill>
              </a:rPr>
              <a:t>variable_name = value</a:t>
            </a:r>
          </a:p>
          <a:p>
            <a:pPr indent="-228600" algn="l">
              <a:buFont typeface="Arial" panose="020B0604020202020204" pitchFamily="34" charset="0"/>
              <a:buChar char="•"/>
            </a:pPr>
            <a:endParaRPr lang="en-US" sz="1500">
              <a:solidFill>
                <a:schemeClr val="tx1"/>
              </a:solidFill>
            </a:endParaRPr>
          </a:p>
          <a:p>
            <a:pPr indent="-228600" algn="l">
              <a:buFont typeface="Arial" panose="020B0604020202020204" pitchFamily="34" charset="0"/>
              <a:buChar char="•"/>
            </a:pPr>
            <a:r>
              <a:rPr lang="en-US" sz="1500">
                <a:solidFill>
                  <a:schemeClr val="tx1"/>
                </a:solidFill>
              </a:rPr>
              <a:t>Python is a dynamically typed language, which means that you don't have to specify the type of a variable when you declare it. The type of the variable is inferred from the value you assign to it.</a:t>
            </a:r>
          </a:p>
        </p:txBody>
      </p:sp>
      <p:sp>
        <p:nvSpPr>
          <p:cNvPr id="2078" name="!!dot graphic">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80" name="!!Straight Connector">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6414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105" name="Rectangle 4104">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94855" y="876534"/>
            <a:ext cx="6155988" cy="1182927"/>
          </a:xfrm>
        </p:spPr>
        <p:txBody>
          <a:bodyPr vert="horz" lIns="91440" tIns="45720" rIns="91440" bIns="45720" rtlCol="0" anchor="b">
            <a:normAutofit/>
          </a:bodyPr>
          <a:lstStyle/>
          <a:p>
            <a:pPr marL="0" lvl="0" indent="0" algn="l">
              <a:spcAft>
                <a:spcPts val="0"/>
              </a:spcAft>
            </a:pPr>
            <a:r>
              <a:rPr lang="en-US" sz="4200" kern="1200" dirty="0" err="1">
                <a:solidFill>
                  <a:schemeClr val="tx1"/>
                </a:solidFill>
                <a:latin typeface="+mj-lt"/>
                <a:ea typeface="+mj-ea"/>
                <a:cs typeface="+mj-cs"/>
                <a:sym typeface="Montserrat"/>
              </a:rPr>
              <a:t>json</a:t>
            </a:r>
            <a:r>
              <a:rPr lang="en-US" sz="4200" kern="1200" dirty="0">
                <a:solidFill>
                  <a:schemeClr val="tx1"/>
                </a:solidFill>
                <a:latin typeface="+mj-lt"/>
                <a:ea typeface="+mj-ea"/>
                <a:cs typeface="+mj-cs"/>
                <a:sym typeface="Montserrat"/>
              </a:rPr>
              <a:t> file handling</a:t>
            </a:r>
          </a:p>
        </p:txBody>
      </p:sp>
      <p:cxnSp>
        <p:nvCxnSpPr>
          <p:cNvPr id="4107" name="Straight Connector 4106">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26685" y="2416273"/>
            <a:ext cx="6190412" cy="3344459"/>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700" dirty="0">
                <a:sym typeface="Montserrat"/>
              </a:rPr>
              <a:t>The full-form of JSON is JavaScript Object Notation. It means that a script (executable) file which is made of text in a programming language, is used to store and transfer the data. </a:t>
            </a:r>
          </a:p>
          <a:p>
            <a:pPr lvl="1" indent="-228600" algn="l">
              <a:spcBef>
                <a:spcPts val="0"/>
              </a:spcBef>
              <a:spcAft>
                <a:spcPts val="600"/>
              </a:spcAft>
              <a:buFont typeface="Arial" panose="020B0604020202020204" pitchFamily="34" charset="0"/>
              <a:buChar char="•"/>
            </a:pPr>
            <a:endParaRPr lang="en-US" sz="1700" dirty="0">
              <a:sym typeface="Montserrat"/>
            </a:endParaRPr>
          </a:p>
          <a:p>
            <a:pPr lvl="1" indent="-228600" algn="l">
              <a:spcBef>
                <a:spcPts val="0"/>
              </a:spcBef>
              <a:spcAft>
                <a:spcPts val="600"/>
              </a:spcAft>
              <a:buFont typeface="Arial" panose="020B0604020202020204" pitchFamily="34" charset="0"/>
              <a:buChar char="•"/>
            </a:pPr>
            <a:r>
              <a:rPr lang="en-US" sz="1700" dirty="0">
                <a:sym typeface="Montserrat"/>
              </a:rPr>
              <a:t>Python supports JSON through a built-in package called </a:t>
            </a:r>
            <a:r>
              <a:rPr lang="en-US" sz="1700" dirty="0" err="1">
                <a:sym typeface="Montserrat"/>
              </a:rPr>
              <a:t>json</a:t>
            </a:r>
            <a:r>
              <a:rPr lang="en-US" sz="1700" dirty="0">
                <a:sym typeface="Montserrat"/>
              </a:rPr>
              <a:t>. To use this feature, we import the </a:t>
            </a:r>
            <a:r>
              <a:rPr lang="en-US" sz="1700" dirty="0" err="1">
                <a:sym typeface="Montserrat"/>
              </a:rPr>
              <a:t>json</a:t>
            </a:r>
            <a:r>
              <a:rPr lang="en-US" sz="1700" dirty="0">
                <a:sym typeface="Montserrat"/>
              </a:rPr>
              <a:t> package in Python script. </a:t>
            </a:r>
          </a:p>
          <a:p>
            <a:pPr lvl="1" indent="-228600" algn="l">
              <a:spcBef>
                <a:spcPts val="0"/>
              </a:spcBef>
              <a:spcAft>
                <a:spcPts val="600"/>
              </a:spcAft>
              <a:buFont typeface="Arial" panose="020B0604020202020204" pitchFamily="34" charset="0"/>
              <a:buChar char="•"/>
            </a:pPr>
            <a:endParaRPr lang="en-US" sz="1700" dirty="0">
              <a:sym typeface="Montserrat"/>
            </a:endParaRPr>
          </a:p>
          <a:p>
            <a:pPr lvl="1" indent="-228600" algn="l">
              <a:spcBef>
                <a:spcPts val="0"/>
              </a:spcBef>
              <a:spcAft>
                <a:spcPts val="600"/>
              </a:spcAft>
              <a:buFont typeface="Arial" panose="020B0604020202020204" pitchFamily="34" charset="0"/>
              <a:buChar char="•"/>
            </a:pPr>
            <a:r>
              <a:rPr lang="en-US" sz="1700" dirty="0">
                <a:sym typeface="Montserrat"/>
              </a:rPr>
              <a:t>The text in JSON is done through quoted-string which contains the value in key-value mapping within { }.</a:t>
            </a:r>
            <a:endParaRPr lang="en-US" sz="1700" b="1" dirty="0">
              <a:sym typeface="Montserrat"/>
            </a:endParaRPr>
          </a:p>
        </p:txBody>
      </p:sp>
      <p:pic>
        <p:nvPicPr>
          <p:cNvPr id="4098" name="Picture 2" descr="python-json">
            <a:extLst>
              <a:ext uri="{FF2B5EF4-FFF2-40B4-BE49-F238E27FC236}">
                <a16:creationId xmlns:a16="http://schemas.microsoft.com/office/drawing/2014/main" xmlns="" id="{54F731A7-51CD-411B-5C59-52DF08D15D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9596" y="2480233"/>
            <a:ext cx="3548404" cy="3216538"/>
          </a:xfrm>
          <a:prstGeom prst="rect">
            <a:avLst/>
          </a:prstGeom>
          <a:noFill/>
          <a:extLst>
            <a:ext uri="{909E8E84-426E-40DD-AFC4-6F175D3DCCD1}">
              <a14:hiddenFill xmlns:a14="http://schemas.microsoft.com/office/drawing/2010/main">
                <a:solidFill>
                  <a:srgbClr val="FFFFFF"/>
                </a:solidFill>
              </a14:hiddenFill>
            </a:ext>
          </a:extLst>
        </p:spPr>
      </p:pic>
      <p:sp>
        <p:nvSpPr>
          <p:cNvPr id="4109"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111"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8093180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marL="0" lvl="0" indent="0">
              <a:spcAft>
                <a:spcPts val="0"/>
              </a:spcAft>
            </a:pPr>
            <a:r>
              <a:rPr lang="en-US" sz="7200" kern="1200" cap="none" dirty="0" err="1">
                <a:latin typeface="+mj-lt"/>
                <a:ea typeface="+mj-ea"/>
                <a:cs typeface="+mj-cs"/>
                <a:sym typeface="Montserrat"/>
              </a:rPr>
              <a:t>json</a:t>
            </a:r>
            <a:r>
              <a:rPr lang="en-US" sz="7200" kern="1200" cap="none" dirty="0">
                <a:latin typeface="+mj-lt"/>
                <a:ea typeface="+mj-ea"/>
                <a:cs typeface="+mj-cs"/>
                <a:sym typeface="Montserrat"/>
              </a:rPr>
              <a:t> module</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800">
                <a:effectLst/>
              </a:rPr>
              <a:t>json.loads: This function converts a JSON string into a Python object.</a:t>
            </a:r>
          </a:p>
          <a:p>
            <a:pPr marL="228600" lvl="1" indent="-228600" algn="l">
              <a:spcBef>
                <a:spcPts val="0"/>
              </a:spcBef>
              <a:spcAft>
                <a:spcPts val="600"/>
              </a:spcAft>
              <a:buFont typeface="Arial" panose="020B0604020202020204" pitchFamily="34" charset="0"/>
              <a:buChar char="•"/>
            </a:pPr>
            <a:endParaRPr lang="en-US" sz="1800">
              <a:sym typeface="Montserrat"/>
            </a:endParaRPr>
          </a:p>
          <a:p>
            <a:pPr marL="228600" lvl="1" indent="-228600" algn="l">
              <a:spcBef>
                <a:spcPts val="0"/>
              </a:spcBef>
              <a:spcAft>
                <a:spcPts val="600"/>
              </a:spcAft>
              <a:buFont typeface="Arial" panose="020B0604020202020204" pitchFamily="34" charset="0"/>
              <a:buChar char="•"/>
            </a:pPr>
            <a:r>
              <a:rPr lang="en-US" sz="1800">
                <a:effectLst/>
              </a:rPr>
              <a:t>json.dumps: This function converts a Python object into a JSON string. </a:t>
            </a:r>
          </a:p>
          <a:p>
            <a:pPr marL="228600" lvl="1" indent="-228600" algn="l">
              <a:spcBef>
                <a:spcPts val="0"/>
              </a:spcBef>
              <a:spcAft>
                <a:spcPts val="600"/>
              </a:spcAft>
              <a:buFont typeface="Arial" panose="020B0604020202020204" pitchFamily="34" charset="0"/>
              <a:buChar char="•"/>
            </a:pPr>
            <a:endParaRPr lang="en-US" sz="1800">
              <a:sym typeface="Montserrat"/>
            </a:endParaRPr>
          </a:p>
          <a:p>
            <a:pPr marL="228600" lvl="1" indent="-228600" algn="l">
              <a:spcBef>
                <a:spcPts val="0"/>
              </a:spcBef>
              <a:spcAft>
                <a:spcPts val="600"/>
              </a:spcAft>
              <a:buFont typeface="Arial" panose="020B0604020202020204" pitchFamily="34" charset="0"/>
              <a:buChar char="•"/>
            </a:pPr>
            <a:r>
              <a:rPr lang="en-US" sz="1800">
                <a:effectLst/>
              </a:rPr>
              <a:t>json.load: This function reads a JSON file and returns a Python object.</a:t>
            </a:r>
          </a:p>
          <a:p>
            <a:pPr marL="228600" lvl="1" indent="-228600" algn="l">
              <a:spcBef>
                <a:spcPts val="0"/>
              </a:spcBef>
              <a:spcAft>
                <a:spcPts val="600"/>
              </a:spcAft>
              <a:buFont typeface="Arial" panose="020B0604020202020204" pitchFamily="34" charset="0"/>
              <a:buChar char="•"/>
            </a:pPr>
            <a:endParaRPr lang="en-US" sz="1800">
              <a:sym typeface="Montserrat"/>
            </a:endParaRPr>
          </a:p>
          <a:p>
            <a:pPr marL="228600" lvl="1" indent="-228600" algn="l">
              <a:spcBef>
                <a:spcPts val="0"/>
              </a:spcBef>
              <a:spcAft>
                <a:spcPts val="600"/>
              </a:spcAft>
              <a:buFont typeface="Arial" panose="020B0604020202020204" pitchFamily="34" charset="0"/>
              <a:buChar char="•"/>
            </a:pPr>
            <a:r>
              <a:rPr lang="en-US" sz="1800">
                <a:effectLst/>
              </a:rPr>
              <a:t>json.dump: This function writes a Python object to a JSON file</a:t>
            </a:r>
            <a:endParaRPr lang="en-US" sz="1800" dirty="0">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9341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509542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9">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38282" y="886226"/>
            <a:ext cx="10550025" cy="861557"/>
          </a:xfrm>
        </p:spPr>
        <p:txBody>
          <a:bodyPr vert="horz" lIns="91440" tIns="45720" rIns="91440" bIns="45720" rtlCol="0" anchor="b">
            <a:normAutofit/>
          </a:bodyPr>
          <a:lstStyle/>
          <a:p>
            <a:pPr marL="0" lvl="0" indent="0" algn="l">
              <a:spcAft>
                <a:spcPts val="0"/>
              </a:spcAft>
            </a:pPr>
            <a:r>
              <a:rPr lang="en-US" sz="4000" kern="1200" dirty="0">
                <a:solidFill>
                  <a:schemeClr val="tx1"/>
                </a:solidFill>
                <a:latin typeface="+mj-lt"/>
                <a:ea typeface="+mj-ea"/>
                <a:cs typeface="+mj-cs"/>
                <a:sym typeface="Montserrat"/>
              </a:rPr>
              <a:t>xml file handling</a:t>
            </a:r>
          </a:p>
        </p:txBody>
      </p:sp>
      <p:cxnSp>
        <p:nvCxnSpPr>
          <p:cNvPr id="24" name="Straight Connector 11">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5"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38318" y="1663692"/>
            <a:ext cx="10550025" cy="3677348"/>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800" dirty="0">
                <a:sym typeface="Montserrat"/>
              </a:rPr>
              <a:t>Python has a built-in module called xml for parsing and handling XML files. </a:t>
            </a:r>
          </a:p>
          <a:p>
            <a:pPr lvl="1" indent="-228600" algn="l">
              <a:spcBef>
                <a:spcPts val="0"/>
              </a:spcBef>
              <a:spcAft>
                <a:spcPts val="600"/>
              </a:spcAft>
              <a:buFont typeface="Arial" panose="020B0604020202020204" pitchFamily="34" charset="0"/>
              <a:buChar char="•"/>
            </a:pPr>
            <a:r>
              <a:rPr lang="en-US" sz="1800" dirty="0">
                <a:sym typeface="Montserrat"/>
              </a:rPr>
              <a:t>Import the </a:t>
            </a:r>
            <a:r>
              <a:rPr lang="en-US" sz="1800" dirty="0" err="1">
                <a:sym typeface="Montserrat"/>
              </a:rPr>
              <a:t>xml.etree.ElementTree</a:t>
            </a:r>
            <a:r>
              <a:rPr lang="en-US" sz="1800" dirty="0">
                <a:sym typeface="Montserrat"/>
              </a:rPr>
              <a:t> module: The </a:t>
            </a:r>
            <a:r>
              <a:rPr lang="en-US" sz="1800" dirty="0" err="1">
                <a:sym typeface="Montserrat"/>
              </a:rPr>
              <a:t>ElementTree</a:t>
            </a:r>
            <a:r>
              <a:rPr lang="en-US" sz="1800" dirty="0">
                <a:sym typeface="Montserrat"/>
              </a:rPr>
              <a:t> module is part of the xml module and provides a simple way to parse and manipulate XML files in Python. </a:t>
            </a:r>
          </a:p>
          <a:p>
            <a:pPr lvl="1" indent="-228600" algn="l">
              <a:spcBef>
                <a:spcPts val="0"/>
              </a:spcBef>
              <a:spcAft>
                <a:spcPts val="600"/>
              </a:spcAft>
              <a:buFont typeface="Arial" panose="020B0604020202020204" pitchFamily="34" charset="0"/>
              <a:buChar char="•"/>
            </a:pPr>
            <a:r>
              <a:rPr lang="en-US" sz="1800" dirty="0"/>
              <a:t>Load the XML file: Use the </a:t>
            </a:r>
            <a:r>
              <a:rPr lang="en-US" sz="1800" dirty="0" err="1"/>
              <a:t>ElementTree.parse</a:t>
            </a:r>
            <a:r>
              <a:rPr lang="en-US" sz="1800" dirty="0"/>
              <a:t>() method to load the XML file into a tree structure.</a:t>
            </a:r>
          </a:p>
          <a:p>
            <a:pPr lvl="1" indent="-228600" algn="l">
              <a:spcBef>
                <a:spcPts val="0"/>
              </a:spcBef>
              <a:spcAft>
                <a:spcPts val="600"/>
              </a:spcAft>
              <a:buFont typeface="Arial" panose="020B0604020202020204" pitchFamily="34" charset="0"/>
              <a:buChar char="•"/>
            </a:pPr>
            <a:r>
              <a:rPr lang="en-US" sz="1800" dirty="0"/>
              <a:t>Access the elements of the XML file: You can access the elements of the XML file using the Element object</a:t>
            </a:r>
          </a:p>
          <a:p>
            <a:pPr lvl="1" indent="-228600" algn="l">
              <a:spcBef>
                <a:spcPts val="0"/>
              </a:spcBef>
              <a:spcAft>
                <a:spcPts val="600"/>
              </a:spcAft>
              <a:buFont typeface="Arial" panose="020B0604020202020204" pitchFamily="34" charset="0"/>
              <a:buChar char="•"/>
            </a:pPr>
            <a:r>
              <a:rPr lang="en-US" sz="1800" dirty="0"/>
              <a:t>Modify the XML file: You can modify the XML file by manipulating the Element objects. For example, to add a new child element to the root element</a:t>
            </a:r>
          </a:p>
          <a:p>
            <a:pPr lvl="1" indent="-228600" algn="l">
              <a:spcBef>
                <a:spcPts val="0"/>
              </a:spcBef>
              <a:spcAft>
                <a:spcPts val="600"/>
              </a:spcAft>
              <a:buFont typeface="Arial" panose="020B0604020202020204" pitchFamily="34" charset="0"/>
              <a:buChar char="•"/>
            </a:pPr>
            <a:r>
              <a:rPr lang="en-US" sz="1800" dirty="0"/>
              <a:t>Save the modified XML file: Use the </a:t>
            </a:r>
            <a:r>
              <a:rPr lang="en-US" sz="1800" dirty="0" err="1"/>
              <a:t>ElementTree.write</a:t>
            </a:r>
            <a:r>
              <a:rPr lang="en-US" sz="1800" dirty="0"/>
              <a:t>() method to save the modified XML file.</a:t>
            </a:r>
            <a:endParaRPr lang="en-US" sz="1800" dirty="0">
              <a:sym typeface="Montserrat"/>
            </a:endParaRPr>
          </a:p>
        </p:txBody>
      </p:sp>
      <p:sp>
        <p:nvSpPr>
          <p:cNvPr id="2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xmlns="" id="{2326B027-1E53-0010-3C23-691E1DCF5CA4}"/>
              </a:ext>
            </a:extLst>
          </p:cNvPr>
          <p:cNvPicPr>
            <a:picLocks noChangeAspect="1"/>
          </p:cNvPicPr>
          <p:nvPr/>
        </p:nvPicPr>
        <p:blipFill>
          <a:blip r:embed="rId2"/>
          <a:stretch>
            <a:fillRect/>
          </a:stretch>
        </p:blipFill>
        <p:spPr>
          <a:xfrm>
            <a:off x="2639059" y="4743145"/>
            <a:ext cx="6226080" cy="1912786"/>
          </a:xfrm>
          <a:prstGeom prst="rect">
            <a:avLst/>
          </a:prstGeom>
        </p:spPr>
      </p:pic>
    </p:spTree>
    <p:extLst>
      <p:ext uri="{BB962C8B-B14F-4D97-AF65-F5344CB8AC3E}">
        <p14:creationId xmlns:p14="http://schemas.microsoft.com/office/powerpoint/2010/main" val="10353461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WW01D34</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224</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197683337"/>
              </p:ext>
            </p:extLst>
          </p:nvPr>
        </p:nvGraphicFramePr>
        <p:xfrm>
          <a:off x="5693664" y="1217550"/>
          <a:ext cx="5833872" cy="5134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25883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54424" y="1289765"/>
            <a:ext cx="4241749" cy="4270963"/>
          </a:xfrm>
        </p:spPr>
        <p:txBody>
          <a:bodyPr vert="horz" lIns="91440" tIns="45720" rIns="91440" bIns="45720" rtlCol="0" anchor="ctr">
            <a:normAutofit/>
          </a:bodyPr>
          <a:lstStyle/>
          <a:p>
            <a:pPr marL="0" lvl="0" indent="0">
              <a:spcAft>
                <a:spcPts val="0"/>
              </a:spcAft>
            </a:pPr>
            <a:r>
              <a:rPr lang="en-US" sz="7200" cap="none" dirty="0">
                <a:sym typeface="Montserrat"/>
              </a:rPr>
              <a:t>Request Module</a:t>
            </a:r>
            <a:endParaRPr lang="en-US" sz="7200" kern="1200" cap="none" dirty="0">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262282" y="381935"/>
            <a:ext cx="5820673"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600" b="1" i="0" dirty="0">
                <a:solidFill>
                  <a:srgbClr val="000000"/>
                </a:solidFill>
                <a:effectLst/>
                <a:latin typeface="EB Garamond" panose="020B0604020202020204" pitchFamily="2" charset="0"/>
              </a:rPr>
              <a:t>Beautiful Soup</a:t>
            </a:r>
            <a:r>
              <a:rPr lang="en-US" sz="1600" b="0" i="0" dirty="0">
                <a:solidFill>
                  <a:srgbClr val="000000"/>
                </a:solidFill>
                <a:effectLst/>
                <a:latin typeface="EB Garamond" panose="020B0604020202020204" pitchFamily="2" charset="0"/>
              </a:rPr>
              <a:t> is a Python library that is used for web scraping purposes to pull the data out of HTML and XML files. It creates a </a:t>
            </a:r>
            <a:r>
              <a:rPr lang="en-US" sz="1600" b="0" i="0" u="none" strike="noStrike" dirty="0">
                <a:solidFill>
                  <a:srgbClr val="DA02FF"/>
                </a:solidFill>
                <a:effectLst/>
                <a:latin typeface="EB Garamond" panose="020B0604020202020204" pitchFamily="2" charset="0"/>
                <a:hlinkClick r:id="rId2"/>
              </a:rPr>
              <a:t>parse tree</a:t>
            </a:r>
            <a:r>
              <a:rPr lang="en-US" sz="1600" b="0" i="0" dirty="0">
                <a:solidFill>
                  <a:srgbClr val="000000"/>
                </a:solidFill>
                <a:effectLst/>
                <a:latin typeface="EB Garamond" panose="020B0604020202020204" pitchFamily="2" charset="0"/>
              </a:rPr>
              <a:t> from page source code that can be used to extract data in a hierarchical and more readable manner.</a:t>
            </a:r>
          </a:p>
          <a:p>
            <a:pPr marL="228600" lvl="1" indent="-228600" algn="l">
              <a:spcBef>
                <a:spcPts val="0"/>
              </a:spcBef>
              <a:spcAft>
                <a:spcPts val="600"/>
              </a:spcAft>
              <a:buFont typeface="Arial" panose="020B0604020202020204" pitchFamily="34" charset="0"/>
              <a:buChar char="•"/>
            </a:pPr>
            <a:endParaRPr lang="en-US" sz="1600" dirty="0">
              <a:solidFill>
                <a:srgbClr val="000000"/>
              </a:solidFill>
              <a:latin typeface="EB Garamond" panose="020B0604020202020204" pitchFamily="2" charset="0"/>
            </a:endParaRPr>
          </a:p>
          <a:p>
            <a:pPr marL="228600" lvl="1" indent="-228600" algn="l">
              <a:spcBef>
                <a:spcPts val="0"/>
              </a:spcBef>
              <a:spcAft>
                <a:spcPts val="600"/>
              </a:spcAft>
              <a:buFont typeface="Arial" panose="020B0604020202020204" pitchFamily="34" charset="0"/>
              <a:buChar char="•"/>
            </a:pPr>
            <a:endParaRPr lang="en-US" sz="1600" b="0" i="0" dirty="0">
              <a:solidFill>
                <a:srgbClr val="000000"/>
              </a:solidFill>
              <a:effectLst/>
              <a:latin typeface="EB Garamond" panose="020B0604020202020204" pitchFamily="2" charset="0"/>
            </a:endParaRPr>
          </a:p>
          <a:p>
            <a:pPr marL="228600" lvl="1" indent="-228600" algn="l">
              <a:spcBef>
                <a:spcPts val="0"/>
              </a:spcBef>
              <a:spcAft>
                <a:spcPts val="600"/>
              </a:spcAft>
              <a:buFont typeface="Arial" panose="020B0604020202020204" pitchFamily="34" charset="0"/>
              <a:buChar char="•"/>
            </a:pPr>
            <a:endParaRPr lang="en-US" sz="1600" dirty="0">
              <a:solidFill>
                <a:srgbClr val="000000"/>
              </a:solidFill>
              <a:latin typeface="EB Garamond" panose="020B0604020202020204" pitchFamily="2" charset="0"/>
              <a:sym typeface="Montserrat"/>
            </a:endParaRPr>
          </a:p>
          <a:p>
            <a:pPr marL="228600" lvl="1" indent="-228600" algn="l">
              <a:spcBef>
                <a:spcPts val="0"/>
              </a:spcBef>
              <a:spcAft>
                <a:spcPts val="600"/>
              </a:spcAft>
              <a:buFont typeface="Arial" panose="020B0604020202020204" pitchFamily="34" charset="0"/>
              <a:buChar char="•"/>
            </a:pPr>
            <a:endParaRPr lang="en-US" sz="1800" dirty="0">
              <a:sym typeface="Montserrat"/>
            </a:endParaRPr>
          </a:p>
        </p:txBody>
      </p:sp>
    </p:spTree>
    <p:extLst>
      <p:ext uri="{BB962C8B-B14F-4D97-AF65-F5344CB8AC3E}">
        <p14:creationId xmlns:p14="http://schemas.microsoft.com/office/powerpoint/2010/main" val="25546906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54424" y="1289765"/>
            <a:ext cx="4241749" cy="4270963"/>
          </a:xfrm>
        </p:spPr>
        <p:txBody>
          <a:bodyPr vert="horz" lIns="91440" tIns="45720" rIns="91440" bIns="45720" rtlCol="0" anchor="ctr">
            <a:normAutofit/>
          </a:bodyPr>
          <a:lstStyle/>
          <a:p>
            <a:pPr marL="0" lvl="0" indent="0">
              <a:spcAft>
                <a:spcPts val="0"/>
              </a:spcAft>
            </a:pPr>
            <a:r>
              <a:rPr lang="en-US" sz="7200" cap="none" dirty="0">
                <a:sym typeface="Montserrat"/>
              </a:rPr>
              <a:t>Beautiful Soup</a:t>
            </a:r>
            <a:endParaRPr lang="en-US" sz="7200" kern="1200" cap="none" dirty="0">
              <a:latin typeface="+mj-lt"/>
              <a:ea typeface="+mj-ea"/>
              <a:cs typeface="+mj-cs"/>
              <a:sym typeface="Montserrat"/>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262282" y="381935"/>
            <a:ext cx="5820673" cy="5974415"/>
          </a:xfrm>
        </p:spPr>
        <p:txBody>
          <a:bodyPr vert="horz" lIns="91440" tIns="45720" rIns="91440" bIns="45720" rtlCol="0" anchor="ctr">
            <a:normAutofit/>
          </a:bodyPr>
          <a:lstStyle/>
          <a:p>
            <a:pPr marL="228600" lvl="1" indent="-228600" algn="l">
              <a:spcBef>
                <a:spcPts val="0"/>
              </a:spcBef>
              <a:spcAft>
                <a:spcPts val="600"/>
              </a:spcAft>
              <a:buFont typeface="Arial" panose="020B0604020202020204" pitchFamily="34" charset="0"/>
              <a:buChar char="•"/>
            </a:pPr>
            <a:r>
              <a:rPr lang="en-US" sz="1600" b="1" i="0" dirty="0">
                <a:solidFill>
                  <a:srgbClr val="000000"/>
                </a:solidFill>
                <a:effectLst/>
                <a:latin typeface="EB Garamond" panose="020B0604020202020204" pitchFamily="2" charset="0"/>
              </a:rPr>
              <a:t>Beautiful Soup</a:t>
            </a:r>
            <a:r>
              <a:rPr lang="en-US" sz="1600" b="0" i="0" dirty="0">
                <a:solidFill>
                  <a:srgbClr val="000000"/>
                </a:solidFill>
                <a:effectLst/>
                <a:latin typeface="EB Garamond" panose="020B0604020202020204" pitchFamily="2" charset="0"/>
              </a:rPr>
              <a:t> is a Python library that is used for web scraping purposes to pull the data out of HTML and XML files. It creates a </a:t>
            </a:r>
            <a:r>
              <a:rPr lang="en-US" sz="1600" b="0" i="0" u="none" strike="noStrike" dirty="0">
                <a:solidFill>
                  <a:srgbClr val="DA02FF"/>
                </a:solidFill>
                <a:effectLst/>
                <a:latin typeface="EB Garamond" panose="020B0604020202020204" pitchFamily="2" charset="0"/>
                <a:hlinkClick r:id="rId2"/>
              </a:rPr>
              <a:t>parse tree</a:t>
            </a:r>
            <a:r>
              <a:rPr lang="en-US" sz="1600" b="0" i="0" dirty="0">
                <a:solidFill>
                  <a:srgbClr val="000000"/>
                </a:solidFill>
                <a:effectLst/>
                <a:latin typeface="EB Garamond" panose="020B0604020202020204" pitchFamily="2" charset="0"/>
              </a:rPr>
              <a:t> from page source code that can be used to extract data in a hierarchical and more readable manner.</a:t>
            </a:r>
          </a:p>
          <a:p>
            <a:pPr marL="228600" lvl="1" indent="-228600" algn="l">
              <a:spcBef>
                <a:spcPts val="0"/>
              </a:spcBef>
              <a:spcAft>
                <a:spcPts val="600"/>
              </a:spcAft>
              <a:buFont typeface="Arial" panose="020B0604020202020204" pitchFamily="34" charset="0"/>
              <a:buChar char="•"/>
            </a:pPr>
            <a:endParaRPr lang="en-US" sz="1600" dirty="0">
              <a:solidFill>
                <a:srgbClr val="000000"/>
              </a:solidFill>
              <a:latin typeface="EB Garamond" panose="020B0604020202020204" pitchFamily="2" charset="0"/>
            </a:endParaRPr>
          </a:p>
          <a:p>
            <a:pPr marL="228600" lvl="1" indent="-228600" algn="l">
              <a:spcBef>
                <a:spcPts val="0"/>
              </a:spcBef>
              <a:spcAft>
                <a:spcPts val="600"/>
              </a:spcAft>
              <a:buFont typeface="Arial" panose="020B0604020202020204" pitchFamily="34" charset="0"/>
              <a:buChar char="•"/>
            </a:pPr>
            <a:endParaRPr lang="en-US" sz="1600" b="0" i="0" dirty="0">
              <a:solidFill>
                <a:srgbClr val="000000"/>
              </a:solidFill>
              <a:effectLst/>
              <a:latin typeface="EB Garamond" panose="020B0604020202020204" pitchFamily="2" charset="0"/>
            </a:endParaRPr>
          </a:p>
          <a:p>
            <a:pPr marL="228600" lvl="1" indent="-228600" algn="l">
              <a:spcBef>
                <a:spcPts val="0"/>
              </a:spcBef>
              <a:spcAft>
                <a:spcPts val="600"/>
              </a:spcAft>
              <a:buFont typeface="Arial" panose="020B0604020202020204" pitchFamily="34" charset="0"/>
              <a:buChar char="•"/>
            </a:pPr>
            <a:endParaRPr lang="en-US" sz="1600" dirty="0">
              <a:solidFill>
                <a:srgbClr val="000000"/>
              </a:solidFill>
              <a:latin typeface="EB Garamond" panose="020B0604020202020204" pitchFamily="2" charset="0"/>
              <a:sym typeface="Montserrat"/>
            </a:endParaRPr>
          </a:p>
          <a:p>
            <a:pPr marL="228600" lvl="1" indent="-228600" algn="l">
              <a:spcBef>
                <a:spcPts val="0"/>
              </a:spcBef>
              <a:spcAft>
                <a:spcPts val="600"/>
              </a:spcAft>
              <a:buFont typeface="Arial" panose="020B0604020202020204" pitchFamily="34" charset="0"/>
              <a:buChar char="•"/>
            </a:pPr>
            <a:endParaRPr lang="en-US" sz="1800" dirty="0">
              <a:sym typeface="Montserrat"/>
            </a:endParaRPr>
          </a:p>
        </p:txBody>
      </p:sp>
    </p:spTree>
    <p:extLst>
      <p:ext uri="{BB962C8B-B14F-4D97-AF65-F5344CB8AC3E}">
        <p14:creationId xmlns:p14="http://schemas.microsoft.com/office/powerpoint/2010/main" val="9061077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11388" y="348801"/>
            <a:ext cx="9658753" cy="861557"/>
          </a:xfrm>
        </p:spPr>
        <p:txBody>
          <a:bodyPr vert="horz" lIns="91440" tIns="45720" rIns="91440" bIns="45720" rtlCol="0" anchor="b">
            <a:normAutofit fontScale="90000"/>
          </a:bodyPr>
          <a:lstStyle/>
          <a:p>
            <a:pPr lvl="0"/>
            <a:r>
              <a:rPr lang="en-US" sz="4000" b="0" i="0" kern="1200" dirty="0"/>
              <a:t>Data Extraction using fin, </a:t>
            </a:r>
            <a:r>
              <a:rPr lang="en-US" sz="4000" b="0" i="0" kern="1200" dirty="0" err="1"/>
              <a:t>find_all</a:t>
            </a:r>
            <a:endParaRPr lang="en-US" sz="4000" b="0" i="0" kern="1200" dirty="0">
              <a:solidFill>
                <a:prstClr val="white"/>
              </a:solidFill>
              <a:latin typeface="Univers"/>
              <a:ea typeface="+mn-ea"/>
              <a:cs typeface="+mn-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38318" y="1663692"/>
            <a:ext cx="10550025" cy="3677348"/>
          </a:xfrm>
        </p:spPr>
        <p:txBody>
          <a:bodyPr vert="horz" lIns="91440" tIns="45720" rIns="91440" bIns="45720" rtlCol="0" anchor="t">
            <a:normAutofit/>
          </a:bodyPr>
          <a:lstStyle/>
          <a:p>
            <a:pPr lvl="1" indent="-228600" algn="l">
              <a:spcBef>
                <a:spcPts val="0"/>
              </a:spcBef>
              <a:spcAft>
                <a:spcPts val="600"/>
              </a:spcAft>
              <a:buFont typeface="Arial" panose="020B0604020202020204" pitchFamily="34" charset="0"/>
              <a:buChar char="•"/>
            </a:pPr>
            <a:r>
              <a:rPr lang="en-US" sz="1800" dirty="0">
                <a:sym typeface="Montserrat"/>
              </a:rPr>
              <a:t>Python has a built-in module called xml for parsing and handling XML files. </a:t>
            </a:r>
          </a:p>
          <a:p>
            <a:pPr lvl="1" indent="-228600" algn="l">
              <a:spcBef>
                <a:spcPts val="0"/>
              </a:spcBef>
              <a:spcAft>
                <a:spcPts val="600"/>
              </a:spcAft>
              <a:buFont typeface="Arial" panose="020B0604020202020204" pitchFamily="34" charset="0"/>
              <a:buChar char="•"/>
            </a:pPr>
            <a:r>
              <a:rPr lang="en-US" sz="1800" dirty="0">
                <a:sym typeface="Montserrat"/>
              </a:rPr>
              <a:t>Import the </a:t>
            </a:r>
            <a:r>
              <a:rPr lang="en-US" sz="1800" dirty="0" err="1">
                <a:sym typeface="Montserrat"/>
              </a:rPr>
              <a:t>xml.etree.ElementTree</a:t>
            </a:r>
            <a:r>
              <a:rPr lang="en-US" sz="1800" dirty="0">
                <a:sym typeface="Montserrat"/>
              </a:rPr>
              <a:t> module: The </a:t>
            </a:r>
            <a:r>
              <a:rPr lang="en-US" sz="1800" dirty="0" err="1">
                <a:sym typeface="Montserrat"/>
              </a:rPr>
              <a:t>ElementTree</a:t>
            </a:r>
            <a:r>
              <a:rPr lang="en-US" sz="1800" dirty="0">
                <a:sym typeface="Montserrat"/>
              </a:rPr>
              <a:t> module is part of the xml module and provides a simple way to parse and manipulate XML files in Python. </a:t>
            </a:r>
          </a:p>
          <a:p>
            <a:pPr lvl="1" indent="-228600" algn="l">
              <a:spcBef>
                <a:spcPts val="0"/>
              </a:spcBef>
              <a:spcAft>
                <a:spcPts val="600"/>
              </a:spcAft>
              <a:buFont typeface="Arial" panose="020B0604020202020204" pitchFamily="34" charset="0"/>
              <a:buChar char="•"/>
            </a:pPr>
            <a:r>
              <a:rPr lang="en-US" sz="1800" dirty="0"/>
              <a:t>Load the XML file: Use the </a:t>
            </a:r>
            <a:r>
              <a:rPr lang="en-US" sz="1800" dirty="0" err="1"/>
              <a:t>ElementTree.parse</a:t>
            </a:r>
            <a:r>
              <a:rPr lang="en-US" sz="1800" dirty="0"/>
              <a:t>() method to load the XML file into a tree structure.</a:t>
            </a:r>
          </a:p>
          <a:p>
            <a:pPr lvl="1" indent="-228600" algn="l">
              <a:spcBef>
                <a:spcPts val="0"/>
              </a:spcBef>
              <a:spcAft>
                <a:spcPts val="600"/>
              </a:spcAft>
              <a:buFont typeface="Arial" panose="020B0604020202020204" pitchFamily="34" charset="0"/>
              <a:buChar char="•"/>
            </a:pPr>
            <a:r>
              <a:rPr lang="en-US" sz="1800" dirty="0"/>
              <a:t>Access the elements of the XML file: You can access the elements of the XML file using the Element object</a:t>
            </a:r>
          </a:p>
          <a:p>
            <a:pPr lvl="1" indent="-228600" algn="l">
              <a:spcBef>
                <a:spcPts val="0"/>
              </a:spcBef>
              <a:spcAft>
                <a:spcPts val="600"/>
              </a:spcAft>
              <a:buFont typeface="Arial" panose="020B0604020202020204" pitchFamily="34" charset="0"/>
              <a:buChar char="•"/>
            </a:pPr>
            <a:r>
              <a:rPr lang="en-US" sz="1800" dirty="0"/>
              <a:t>Modify the XML file: You can modify the XML file by manipulating the Element objects. For example, to add a new child element to the root element</a:t>
            </a:r>
          </a:p>
          <a:p>
            <a:pPr lvl="1" indent="-228600" algn="l">
              <a:spcBef>
                <a:spcPts val="0"/>
              </a:spcBef>
              <a:spcAft>
                <a:spcPts val="600"/>
              </a:spcAft>
              <a:buFont typeface="Arial" panose="020B0604020202020204" pitchFamily="34" charset="0"/>
              <a:buChar char="•"/>
            </a:pPr>
            <a:r>
              <a:rPr lang="en-US" sz="1800" dirty="0"/>
              <a:t>Save the modified XML file: Use the </a:t>
            </a:r>
            <a:r>
              <a:rPr lang="en-US" sz="1800" dirty="0" err="1"/>
              <a:t>ElementTree.write</a:t>
            </a:r>
            <a:r>
              <a:rPr lang="en-US" sz="1800" dirty="0"/>
              <a:t>() method to save the modified XML file.</a:t>
            </a:r>
            <a:endParaRPr lang="en-US" sz="1800" dirty="0">
              <a:sym typeface="Montserrat"/>
            </a:endParaRPr>
          </a:p>
        </p:txBody>
      </p:sp>
      <p:pic>
        <p:nvPicPr>
          <p:cNvPr id="5" name="Picture 4">
            <a:extLst>
              <a:ext uri="{FF2B5EF4-FFF2-40B4-BE49-F238E27FC236}">
                <a16:creationId xmlns:a16="http://schemas.microsoft.com/office/drawing/2014/main" xmlns="" id="{2326B027-1E53-0010-3C23-691E1DCF5CA4}"/>
              </a:ext>
            </a:extLst>
          </p:cNvPr>
          <p:cNvPicPr>
            <a:picLocks noChangeAspect="1"/>
          </p:cNvPicPr>
          <p:nvPr/>
        </p:nvPicPr>
        <p:blipFill>
          <a:blip r:embed="rId2"/>
          <a:stretch>
            <a:fillRect/>
          </a:stretch>
        </p:blipFill>
        <p:spPr>
          <a:xfrm>
            <a:off x="2639059" y="4743145"/>
            <a:ext cx="6226080" cy="1912786"/>
          </a:xfrm>
          <a:prstGeom prst="rect">
            <a:avLst/>
          </a:prstGeom>
        </p:spPr>
      </p:pic>
    </p:spTree>
    <p:extLst>
      <p:ext uri="{BB962C8B-B14F-4D97-AF65-F5344CB8AC3E}">
        <p14:creationId xmlns:p14="http://schemas.microsoft.com/office/powerpoint/2010/main" val="23617328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xmlns=""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xmlns=""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xmlns=""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xmlns=""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xmlns=""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xmlns="" id="{9A686A52-7630-4675-B383-8C2AD252EC1F}"/>
              </a:ext>
            </a:extLst>
          </p:cNvPr>
          <p:cNvSpPr>
            <a:spLocks noGrp="1"/>
          </p:cNvSpPr>
          <p:nvPr>
            <p:ph type="sldNum" sz="quarter" idx="12"/>
          </p:nvPr>
        </p:nvSpPr>
        <p:spPr/>
        <p:txBody>
          <a:bodyPr/>
          <a:lstStyle/>
          <a:p>
            <a:fld id="{D8DA9DAA-006C-4F4B-980E-E3DF019B24E2}" type="slidenum">
              <a:rPr lang="en-US" smtClean="0"/>
              <a:pPr/>
              <a:t>228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xmlns=""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xmlns="" id="{5D838446-B95D-4AB7-B8CA-D5804BB79A11}"/>
              </a:ext>
            </a:extLst>
          </p:cNvPr>
          <p:cNvSpPr>
            <a:spLocks noGrp="1"/>
          </p:cNvSpPr>
          <p:nvPr>
            <p:ph type="sldNum" sz="quarter" idx="12"/>
          </p:nvPr>
        </p:nvSpPr>
        <p:spPr/>
        <p:txBody>
          <a:bodyPr/>
          <a:lstStyle/>
          <a:p>
            <a:fld id="{D8DA9DAA-006C-4F4B-980E-E3DF019B24E2}" type="slidenum">
              <a:rPr lang="en-US" smtClean="0"/>
              <a:pPr/>
              <a:t>229</a:t>
            </a:fld>
            <a:endParaRPr lang="en-US" dirty="0"/>
          </a:p>
        </p:txBody>
      </p:sp>
      <p:sp>
        <p:nvSpPr>
          <p:cNvPr id="23" name="Footer Placeholder 22">
            <a:extLst>
              <a:ext uri="{FF2B5EF4-FFF2-40B4-BE49-F238E27FC236}">
                <a16:creationId xmlns:a16="http://schemas.microsoft.com/office/drawing/2014/main" xmlns=""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xmlns=""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xmlns=""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xmlns=""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xmlns=""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xmlns=""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xmlns=""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82" name="Straight Connector 7181">
            <a:extLst>
              <a:ext uri="{FF2B5EF4-FFF2-40B4-BE49-F238E27FC236}">
                <a16:creationId xmlns:a16="http://schemas.microsoft.com/office/drawing/2014/main" xmlns="" id="{353C1207-D1C8-49E3-8837-E2B89D366FA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184" name="Rectangle 7183">
            <a:extLst>
              <a:ext uri="{FF2B5EF4-FFF2-40B4-BE49-F238E27FC236}">
                <a16:creationId xmlns:a16="http://schemas.microsoft.com/office/drawing/2014/main" xmlns="" id="{16B067B1-F4E5-4FDF-813D-C9E872E800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Python variables">
            <a:extLst>
              <a:ext uri="{FF2B5EF4-FFF2-40B4-BE49-F238E27FC236}">
                <a16:creationId xmlns:a16="http://schemas.microsoft.com/office/drawing/2014/main" xmlns="" id="{9CAA5C9C-6ED4-67B0-163E-F69072314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28" r="-2" b="4490"/>
          <a:stretch/>
        </p:blipFill>
        <p:spPr bwMode="auto">
          <a:xfrm>
            <a:off x="307775" y="261437"/>
            <a:ext cx="11576450" cy="633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5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13198" y="737247"/>
            <a:ext cx="9534663" cy="1182927"/>
          </a:xfrm>
        </p:spPr>
        <p:txBody>
          <a:bodyPr vert="horz" lIns="91440" tIns="45720" rIns="91440" bIns="45720" rtlCol="0" anchor="b">
            <a:normAutofit/>
          </a:bodyPr>
          <a:lstStyle/>
          <a:p>
            <a:pPr algn="l"/>
            <a:r>
              <a:rPr lang="en-US" sz="3800" b="0" i="0" kern="1200" dirty="0">
                <a:solidFill>
                  <a:schemeClr val="tx1"/>
                </a:solidFill>
                <a:effectLst/>
                <a:latin typeface="+mj-lt"/>
                <a:ea typeface="+mj-ea"/>
                <a:cs typeface="+mj-cs"/>
              </a:rPr>
              <a:t> some general recommendations</a:t>
            </a:r>
            <a:endParaRPr lang="en-US" sz="3800" b="0" i="0" kern="1200" cap="all" baseline="0" dirty="0">
              <a:solidFill>
                <a:schemeClr val="tx1"/>
              </a:solidFill>
              <a:latin typeface="+mj-lt"/>
              <a:ea typeface="+mj-ea"/>
              <a:cs typeface="+mj-cs"/>
            </a:endParaRP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97504" y="2034271"/>
            <a:ext cx="7024605" cy="4282553"/>
          </a:xfrm>
        </p:spPr>
        <p:txBody>
          <a:bodyPr vert="horz" lIns="91440" tIns="45720" rIns="91440" bIns="45720" rtlCol="0" anchor="t">
            <a:normAutofit/>
          </a:bodyPr>
          <a:lstStyle/>
          <a:p>
            <a:pPr algn="l"/>
            <a:r>
              <a:rPr lang="en-US" sz="1800" b="1" dirty="0">
                <a:solidFill>
                  <a:schemeClr val="tx1"/>
                </a:solidFill>
              </a:rPr>
              <a:t>Use clear variable names</a:t>
            </a:r>
          </a:p>
          <a:p>
            <a:pPr marL="285750" indent="-228600" algn="l">
              <a:buFont typeface="Arial" panose="020B0604020202020204" pitchFamily="34" charset="0"/>
              <a:buChar char="•"/>
            </a:pPr>
            <a:r>
              <a:rPr lang="en-US" sz="1200" dirty="0">
                <a:solidFill>
                  <a:schemeClr val="tx1"/>
                </a:solidFill>
              </a:rPr>
              <a:t>It sounds tedious to do, but it is beneficial for you and the people you will share your code with—it makes it easier to read and maintain your code. </a:t>
            </a:r>
          </a:p>
          <a:p>
            <a:pPr marL="285750" indent="-228600" algn="l">
              <a:buFont typeface="Arial" panose="020B0604020202020204" pitchFamily="34" charset="0"/>
              <a:buChar char="•"/>
            </a:pPr>
            <a:r>
              <a:rPr lang="en-US" sz="1200" dirty="0">
                <a:solidFill>
                  <a:schemeClr val="tx1"/>
                </a:solidFill>
              </a:rPr>
              <a:t>For example,  savingsAccount  and   checkingAccount   are much more explicit names than   account1  and   account2 .</a:t>
            </a:r>
          </a:p>
          <a:p>
            <a:pPr marL="285750" indent="-228600" algn="l">
              <a:buFont typeface="Arial" panose="020B0604020202020204" pitchFamily="34" charset="0"/>
              <a:buChar char="•"/>
            </a:pPr>
            <a:endParaRPr lang="en-US" sz="1100" dirty="0">
              <a:solidFill>
                <a:schemeClr val="tx1"/>
              </a:solidFill>
            </a:endParaRPr>
          </a:p>
          <a:p>
            <a:pPr algn="l"/>
            <a:r>
              <a:rPr lang="en-US" sz="1800" b="1" dirty="0">
                <a:solidFill>
                  <a:schemeClr val="tx1"/>
                </a:solidFill>
              </a:rPr>
              <a:t>Use explicit variable names</a:t>
            </a:r>
          </a:p>
          <a:p>
            <a:pPr marL="285750" indent="-228600" algn="l">
              <a:buFont typeface="Arial" panose="020B0604020202020204" pitchFamily="34" charset="0"/>
              <a:buChar char="•"/>
            </a:pPr>
            <a:r>
              <a:rPr lang="en-US" sz="1100" dirty="0">
                <a:solidFill>
                  <a:schemeClr val="tx1"/>
                </a:solidFill>
              </a:rPr>
              <a:t>Avoid abbreviations and acronyms, if possible, even if an abbreviation may seem obvious. </a:t>
            </a:r>
          </a:p>
          <a:p>
            <a:pPr marL="285750" indent="-228600" algn="l">
              <a:buFont typeface="Arial" panose="020B0604020202020204" pitchFamily="34" charset="0"/>
              <a:buChar char="•"/>
            </a:pPr>
            <a:r>
              <a:rPr lang="en-US" sz="1100" dirty="0">
                <a:solidFill>
                  <a:schemeClr val="tx1"/>
                </a:solidFill>
              </a:rPr>
              <a:t>For example,  </a:t>
            </a:r>
            <a:r>
              <a:rPr lang="en-US" sz="1100" b="1" dirty="0">
                <a:solidFill>
                  <a:schemeClr val="tx1"/>
                </a:solidFill>
              </a:rPr>
              <a:t>annualIncome</a:t>
            </a:r>
            <a:r>
              <a:rPr lang="en-US" sz="1100" dirty="0">
                <a:solidFill>
                  <a:schemeClr val="tx1"/>
                </a:solidFill>
              </a:rPr>
              <a:t>  is better than   </a:t>
            </a:r>
            <a:r>
              <a:rPr lang="en-US" sz="1100" b="1" dirty="0">
                <a:solidFill>
                  <a:schemeClr val="tx1"/>
                </a:solidFill>
              </a:rPr>
              <a:t>annualInc</a:t>
            </a:r>
          </a:p>
          <a:p>
            <a:pPr algn="l"/>
            <a:r>
              <a:rPr lang="en-US" sz="1100" dirty="0">
                <a:solidFill>
                  <a:schemeClr val="tx1"/>
                </a:solidFill>
              </a:rPr>
              <a:t> </a:t>
            </a:r>
          </a:p>
          <a:p>
            <a:pPr algn="l"/>
            <a:r>
              <a:rPr lang="en-US" sz="1800" b="1" dirty="0">
                <a:solidFill>
                  <a:schemeClr val="tx1"/>
                </a:solidFill>
              </a:rPr>
              <a:t>Follow a typographic convention</a:t>
            </a:r>
          </a:p>
          <a:p>
            <a:pPr marL="285750" indent="-228600" algn="l">
              <a:buFont typeface="Arial" panose="020B0604020202020204" pitchFamily="34" charset="0"/>
              <a:buChar char="•"/>
            </a:pPr>
            <a:r>
              <a:rPr lang="en-US" sz="1100" dirty="0">
                <a:solidFill>
                  <a:schemeClr val="tx1"/>
                </a:solidFill>
              </a:rPr>
              <a:t>One of the most common typographic conventions is called camel case (also known as </a:t>
            </a:r>
            <a:r>
              <a:rPr lang="en-US" sz="1100" b="1" i="1" dirty="0">
                <a:solidFill>
                  <a:schemeClr val="tx1"/>
                </a:solidFill>
              </a:rPr>
              <a:t>camel caps</a:t>
            </a:r>
            <a:r>
              <a:rPr lang="en-US" sz="1100" dirty="0">
                <a:solidFill>
                  <a:schemeClr val="tx1"/>
                </a:solidFill>
              </a:rPr>
              <a:t>). It involves writing variable names containing several words without spaces or punctuation—the first word is written in lowercase, then each word is written with the first letter in upper case, as shown above.</a:t>
            </a:r>
          </a:p>
        </p:txBody>
      </p:sp>
      <p:pic>
        <p:nvPicPr>
          <p:cNvPr id="7" name="Graphic 6" descr="Pencil">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796571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5243394" cy="2225532"/>
          </a:xfrm>
        </p:spPr>
        <p:txBody>
          <a:bodyPr vert="horz" lIns="91440" tIns="45720" rIns="91440" bIns="45720" rtlCol="0" anchor="t">
            <a:normAutofit/>
          </a:bodyPr>
          <a:lstStyle/>
          <a:p>
            <a:pPr algn="l"/>
            <a:r>
              <a:rPr lang="en-US" sz="5600" b="0" i="0" kern="1200" cap="all" baseline="0">
                <a:solidFill>
                  <a:schemeClr val="tx1"/>
                </a:solidFill>
                <a:latin typeface="+mj-lt"/>
                <a:ea typeface="+mj-ea"/>
                <a:cs typeface="+mj-cs"/>
              </a:rPr>
              <a:t>Multiple Assignment</a:t>
            </a:r>
          </a:p>
        </p:txBody>
      </p:sp>
      <p:cxnSp>
        <p:nvCxnSpPr>
          <p:cNvPr id="16" name="Straight Connector 15">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7" name="Graphic 6" descr="Open Book">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200" y="3003053"/>
            <a:ext cx="2994972" cy="2994972"/>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978999" y="879355"/>
            <a:ext cx="5001331" cy="5120755"/>
          </a:xfrm>
        </p:spPr>
        <p:txBody>
          <a:bodyPr vert="horz" lIns="91440" tIns="45720" rIns="91440" bIns="45720" rtlCol="0" anchor="ctr">
            <a:normAutofit/>
          </a:bodyPr>
          <a:lstStyle/>
          <a:p>
            <a:pPr indent="-228600" algn="l">
              <a:buFont typeface="Arial" panose="020B0604020202020204" pitchFamily="34" charset="0"/>
              <a:buChar char="•"/>
            </a:pPr>
            <a:r>
              <a:rPr lang="en-US" sz="1800" b="0" i="0" dirty="0">
                <a:solidFill>
                  <a:schemeClr val="tx1"/>
                </a:solidFill>
                <a:effectLst/>
              </a:rPr>
              <a:t>Many Values to Multiple Variables</a:t>
            </a:r>
          </a:p>
          <a:p>
            <a:pPr indent="-228600" algn="l">
              <a:buFont typeface="Arial" panose="020B0604020202020204" pitchFamily="34" charset="0"/>
              <a:buChar char="•"/>
            </a:pPr>
            <a:r>
              <a:rPr lang="en-US" sz="1800" b="0" i="0" dirty="0">
                <a:solidFill>
                  <a:schemeClr val="tx1"/>
                </a:solidFill>
                <a:effectLst/>
              </a:rPr>
              <a:t>x, y, z = "Orange", "Banana", "Cherry“</a:t>
            </a:r>
            <a:endParaRPr lang="en-US" sz="1800" dirty="0">
              <a:solidFill>
                <a:schemeClr val="tx1"/>
              </a:solidFill>
            </a:endParaRPr>
          </a:p>
          <a:p>
            <a:pPr indent="-228600" algn="l">
              <a:buFont typeface="Arial" panose="020B0604020202020204" pitchFamily="34" charset="0"/>
              <a:buChar char="•"/>
            </a:pPr>
            <a:endParaRPr lang="en-US" sz="1800" dirty="0">
              <a:solidFill>
                <a:schemeClr val="tx1"/>
              </a:solidFill>
            </a:endParaRPr>
          </a:p>
          <a:p>
            <a:pPr marL="57150" algn="l"/>
            <a:endParaRPr lang="en-US" sz="1800" dirty="0">
              <a:solidFill>
                <a:schemeClr val="tx1"/>
              </a:solidFill>
            </a:endParaRPr>
          </a:p>
          <a:p>
            <a:pPr marL="342900" indent="-285750" algn="l">
              <a:buFont typeface="Arial" panose="020B0604020202020204" pitchFamily="34" charset="0"/>
              <a:buChar char="•"/>
            </a:pPr>
            <a:r>
              <a:rPr lang="en-US" sz="1800" b="0" i="0" dirty="0">
                <a:solidFill>
                  <a:schemeClr val="tx1"/>
                </a:solidFill>
                <a:effectLst/>
              </a:rPr>
              <a:t>One Value to Multiple Variables</a:t>
            </a:r>
          </a:p>
          <a:p>
            <a:pPr indent="-228600" algn="l">
              <a:buFont typeface="Arial" panose="020B0604020202020204" pitchFamily="34" charset="0"/>
              <a:buChar char="•"/>
            </a:pPr>
            <a:r>
              <a:rPr lang="en-US" sz="1800" b="0" i="0" dirty="0">
                <a:solidFill>
                  <a:schemeClr val="tx1"/>
                </a:solidFill>
                <a:effectLst/>
              </a:rPr>
              <a:t>x = y = z = "Orange"</a:t>
            </a:r>
            <a:endParaRPr lang="en-US" sz="1800" dirty="0">
              <a:solidFill>
                <a:schemeClr val="tx1"/>
              </a:solidFill>
            </a:endParaRPr>
          </a:p>
          <a:p>
            <a:pPr indent="-228600" algn="l">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1873288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49570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6153" name="Rectangle 6152">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1336390"/>
            <a:ext cx="6155988" cy="1182927"/>
          </a:xfrm>
        </p:spPr>
        <p:txBody>
          <a:bodyPr vert="horz" lIns="91440" tIns="45720" rIns="91440" bIns="45720" rtlCol="0" anchor="b">
            <a:normAutofit/>
          </a:bodyPr>
          <a:lstStyle/>
          <a:p>
            <a:pPr algn="l"/>
            <a:r>
              <a:rPr lang="en-US" sz="5400" b="0" i="0" kern="1200" cap="all" baseline="0">
                <a:solidFill>
                  <a:schemeClr val="tx1"/>
                </a:solidFill>
                <a:latin typeface="+mj-lt"/>
                <a:ea typeface="+mj-ea"/>
                <a:cs typeface="+mj-cs"/>
              </a:rPr>
              <a:t>Object</a:t>
            </a:r>
          </a:p>
        </p:txBody>
      </p:sp>
      <p:cxnSp>
        <p:nvCxnSpPr>
          <p:cNvPr id="6155" name="Straight Connector 6154">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6" y="2829330"/>
            <a:ext cx="6190412" cy="3344459"/>
          </a:xfrm>
        </p:spPr>
        <p:txBody>
          <a:bodyPr vert="horz" lIns="91440" tIns="45720" rIns="91440" bIns="45720" rtlCol="0" anchor="t">
            <a:normAutofit/>
          </a:bodyPr>
          <a:lstStyle/>
          <a:p>
            <a:pPr marL="285750" indent="-228600" algn="l">
              <a:buFont typeface="Arial" panose="020B0604020202020204" pitchFamily="34" charset="0"/>
              <a:buChar char="•"/>
            </a:pPr>
            <a:r>
              <a:rPr lang="en-US" sz="1400" dirty="0">
                <a:solidFill>
                  <a:schemeClr val="tx1"/>
                </a:solidFill>
              </a:rPr>
              <a:t>An object is an instance of a class that encapsulates data and behavior.</a:t>
            </a:r>
          </a:p>
          <a:p>
            <a:pPr marL="285750" indent="-228600" algn="l">
              <a:buFont typeface="Arial" panose="020B0604020202020204" pitchFamily="34" charset="0"/>
              <a:buChar char="•"/>
            </a:pPr>
            <a:r>
              <a:rPr lang="en-US" sz="1400" dirty="0">
                <a:solidFill>
                  <a:schemeClr val="tx1"/>
                </a:solidFill>
              </a:rPr>
              <a:t>Every value in Python is an object, including simple types like integers and floats, as well as more complex types like lists, dictionaries, functions, and classes themselves.</a:t>
            </a:r>
          </a:p>
          <a:p>
            <a:pPr marL="285750" indent="-228600" algn="l">
              <a:buFont typeface="Arial" panose="020B0604020202020204" pitchFamily="34" charset="0"/>
              <a:buChar char="•"/>
            </a:pPr>
            <a:r>
              <a:rPr lang="en-US" sz="1400" dirty="0">
                <a:solidFill>
                  <a:schemeClr val="tx1"/>
                </a:solidFill>
              </a:rPr>
              <a:t>When you create an object in Python, you are creating an instance of a class. </a:t>
            </a:r>
          </a:p>
          <a:p>
            <a:pPr marL="285750" indent="-228600" algn="l">
              <a:buFont typeface="Arial" panose="020B0604020202020204" pitchFamily="34" charset="0"/>
              <a:buChar char="•"/>
            </a:pPr>
            <a:r>
              <a:rPr lang="en-US" sz="1400" dirty="0">
                <a:solidFill>
                  <a:schemeClr val="tx1"/>
                </a:solidFill>
              </a:rPr>
              <a:t>An object and its name are related through a process called variable assignment. When you assign a value to a variable in Python, you are creating a reference to an object in memory.</a:t>
            </a:r>
          </a:p>
          <a:p>
            <a:pPr indent="-228600" algn="l">
              <a:buFont typeface="Arial" panose="020B0604020202020204" pitchFamily="34" charset="0"/>
              <a:buChar char="•"/>
            </a:pPr>
            <a:endParaRPr lang="en-US" sz="1400" dirty="0">
              <a:solidFill>
                <a:schemeClr val="tx1"/>
              </a:solidFill>
            </a:endParaRPr>
          </a:p>
          <a:p>
            <a:pPr indent="-228600" algn="l">
              <a:buFont typeface="Arial" panose="020B0604020202020204" pitchFamily="34" charset="0"/>
              <a:buChar char="•"/>
            </a:pPr>
            <a:r>
              <a:rPr lang="en-US" sz="1400" dirty="0">
                <a:solidFill>
                  <a:schemeClr val="tx1"/>
                </a:solidFill>
              </a:rPr>
              <a:t>For example, if you create a string object "s" by assigning a value to a variable, you are creating an instance of the built-in "str" class.</a:t>
            </a:r>
          </a:p>
        </p:txBody>
      </p:sp>
      <p:pic>
        <p:nvPicPr>
          <p:cNvPr id="6146" name="Picture 2" descr="Very different objects!">
            <a:extLst>
              <a:ext uri="{FF2B5EF4-FFF2-40B4-BE49-F238E27FC236}">
                <a16:creationId xmlns:a16="http://schemas.microsoft.com/office/drawing/2014/main" xmlns="" id="{DE52C81C-ADC7-315E-39A2-8FF73232C3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652" y="2570807"/>
            <a:ext cx="3815571" cy="2896932"/>
          </a:xfrm>
          <a:prstGeom prst="rect">
            <a:avLst/>
          </a:prstGeom>
          <a:noFill/>
          <a:extLst>
            <a:ext uri="{909E8E84-426E-40DD-AFC4-6F175D3DCCD1}">
              <a14:hiddenFill xmlns:a14="http://schemas.microsoft.com/office/drawing/2010/main">
                <a:solidFill>
                  <a:srgbClr val="FFFFFF"/>
                </a:solidFill>
              </a14:hiddenFill>
            </a:ext>
          </a:extLst>
        </p:spPr>
      </p:pic>
      <p:sp>
        <p:nvSpPr>
          <p:cNvPr id="6157"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6159"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79128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3626217"/>
          </a:xfrm>
        </p:spPr>
        <p:txBody>
          <a:bodyPr vert="horz" lIns="91440" tIns="45720" rIns="91440" bIns="45720" rtlCol="0" anchor="t">
            <a:normAutofit/>
          </a:bodyPr>
          <a:lstStyle/>
          <a:p>
            <a:pPr algn="r"/>
            <a:r>
              <a:rPr lang="en-US" sz="8000" b="0" i="0" kern="1200" cap="all" baseline="0">
                <a:latin typeface="+mj-lt"/>
                <a:ea typeface="+mj-ea"/>
                <a:cs typeface="+mj-cs"/>
              </a:rPr>
              <a:t>Object</a:t>
            </a:r>
          </a:p>
        </p:txBody>
      </p:sp>
      <p:sp>
        <p:nvSpPr>
          <p:cNvPr id="9225"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9227" name="Straight Connector 9226">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9218" name="Picture 2" descr="Encapsulation in Java | Realtime Example, Advantage - Scientech Easy">
            <a:extLst>
              <a:ext uri="{FF2B5EF4-FFF2-40B4-BE49-F238E27FC236}">
                <a16:creationId xmlns:a16="http://schemas.microsoft.com/office/drawing/2014/main" xmlns="" id="{89772B6B-5FB1-EE74-8D5E-E3D7E63407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35691" y="1787029"/>
            <a:ext cx="6335484" cy="4352513"/>
          </a:xfrm>
          <a:prstGeom prst="rect">
            <a:avLst/>
          </a:prstGeom>
          <a:noFill/>
          <a:extLst>
            <a:ext uri="{909E8E84-426E-40DD-AFC4-6F175D3DCCD1}">
              <a14:hiddenFill xmlns:a14="http://schemas.microsoft.com/office/drawing/2010/main">
                <a:solidFill>
                  <a:srgbClr val="FFFFFF"/>
                </a:solidFill>
              </a14:hiddenFill>
            </a:ext>
          </a:extLst>
        </p:spPr>
      </p:pic>
      <p:sp>
        <p:nvSpPr>
          <p:cNvPr id="9229"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59586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199" name="Straight Connector 8198">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8201" name="Rectangle 8200">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5243394" cy="2225532"/>
          </a:xfrm>
        </p:spPr>
        <p:txBody>
          <a:bodyPr vert="horz" lIns="91440" tIns="45720" rIns="91440" bIns="45720" rtlCol="0" anchor="t">
            <a:normAutofit/>
          </a:bodyPr>
          <a:lstStyle/>
          <a:p>
            <a:pPr algn="l"/>
            <a:r>
              <a:rPr lang="en-US" sz="4200" b="0" i="0" kern="1200" dirty="0">
                <a:solidFill>
                  <a:schemeClr val="tx1"/>
                </a:solidFill>
                <a:effectLst/>
                <a:latin typeface="+mj-lt"/>
                <a:ea typeface="+mj-ea"/>
                <a:cs typeface="+mj-cs"/>
              </a:rPr>
              <a:t>How are objects stored in memory </a:t>
            </a:r>
            <a:endParaRPr lang="en-US" sz="4200" b="0" i="0" kern="1200" cap="all" baseline="0" dirty="0">
              <a:solidFill>
                <a:schemeClr val="tx1"/>
              </a:solidFill>
              <a:latin typeface="+mj-lt"/>
              <a:ea typeface="+mj-ea"/>
              <a:cs typeface="+mj-cs"/>
            </a:endParaRPr>
          </a:p>
        </p:txBody>
      </p:sp>
      <p:cxnSp>
        <p:nvCxnSpPr>
          <p:cNvPr id="8203" name="Straight Connector 8202">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205"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8207"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8209"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8194" name="Picture 2" descr="Memory location of a variable in Python">
            <a:extLst>
              <a:ext uri="{FF2B5EF4-FFF2-40B4-BE49-F238E27FC236}">
                <a16:creationId xmlns:a16="http://schemas.microsoft.com/office/drawing/2014/main" xmlns="" id="{EFBD3733-8C27-7D7B-DE42-8169BD59F7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3003053"/>
            <a:ext cx="4477331" cy="299497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09341" y="879355"/>
            <a:ext cx="5372585" cy="5120755"/>
          </a:xfrm>
        </p:spPr>
        <p:txBody>
          <a:bodyPr vert="horz" lIns="91440" tIns="45720" rIns="91440" bIns="45720" rtlCol="0" anchor="ctr">
            <a:normAutofit/>
          </a:bodyPr>
          <a:lstStyle/>
          <a:p>
            <a:pPr marL="285750" indent="-228600" algn="l">
              <a:buFont typeface="Arial" panose="020B0604020202020204" pitchFamily="34" charset="0"/>
              <a:buChar char="•"/>
            </a:pPr>
            <a:r>
              <a:rPr lang="en-US" sz="1800" dirty="0">
                <a:solidFill>
                  <a:schemeClr val="tx1"/>
                </a:solidFill>
              </a:rPr>
              <a:t>Objects are stored in memory dynamically. </a:t>
            </a:r>
          </a:p>
          <a:p>
            <a:pPr marL="285750" indent="-228600" algn="l">
              <a:buFont typeface="Arial" panose="020B0604020202020204" pitchFamily="34" charset="0"/>
              <a:buChar char="•"/>
            </a:pPr>
            <a:r>
              <a:rPr lang="en-US" sz="1800" dirty="0">
                <a:solidFill>
                  <a:schemeClr val="tx1"/>
                </a:solidFill>
              </a:rPr>
              <a:t>When you create an object, Python allocates memory to store the object's data and behavior. </a:t>
            </a:r>
          </a:p>
          <a:p>
            <a:pPr marL="285750" indent="-228600" algn="l">
              <a:buFont typeface="Arial" panose="020B0604020202020204" pitchFamily="34" charset="0"/>
              <a:buChar char="•"/>
            </a:pPr>
            <a:r>
              <a:rPr lang="en-US" sz="1800" dirty="0">
                <a:solidFill>
                  <a:schemeClr val="tx1"/>
                </a:solidFill>
              </a:rPr>
              <a:t>The amount of memory allocated depends on the type and size of the object</a:t>
            </a:r>
          </a:p>
          <a:p>
            <a:pPr marL="285750" indent="-228600" algn="l">
              <a:buFont typeface="Arial" panose="020B0604020202020204" pitchFamily="34" charset="0"/>
              <a:buChar char="•"/>
            </a:pPr>
            <a:r>
              <a:rPr lang="en-US" sz="1800" dirty="0">
                <a:solidFill>
                  <a:schemeClr val="tx1"/>
                </a:solidFill>
              </a:rPr>
              <a:t>Python uses a private heap to store objects in memory.</a:t>
            </a:r>
          </a:p>
          <a:p>
            <a:pPr marL="285750" indent="-228600" algn="l">
              <a:buFont typeface="Arial" panose="020B0604020202020204" pitchFamily="34" charset="0"/>
              <a:buChar char="•"/>
            </a:pPr>
            <a:r>
              <a:rPr lang="en-US" sz="1800" dirty="0">
                <a:solidFill>
                  <a:schemeClr val="tx1"/>
                </a:solidFill>
              </a:rPr>
              <a:t>In addition to the heap, Python also uses a stack to keep track of function calls and other operations. </a:t>
            </a:r>
          </a:p>
        </p:txBody>
      </p:sp>
    </p:spTree>
    <p:extLst>
      <p:ext uri="{BB962C8B-B14F-4D97-AF65-F5344CB8AC3E}">
        <p14:creationId xmlns:p14="http://schemas.microsoft.com/office/powerpoint/2010/main" val="852186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205860" y="2671"/>
            <a:ext cx="7512897" cy="1234600"/>
          </a:xfrm>
        </p:spPr>
        <p:txBody>
          <a:bodyPr>
            <a:normAutofit/>
          </a:bodyPr>
          <a:lstStyle/>
          <a:p>
            <a:r>
              <a:rPr lang="en-US" sz="4800" b="1" cap="all" spc="400" dirty="0">
                <a:solidFill>
                  <a:schemeClr val="bg1"/>
                </a:solidFill>
                <a:latin typeface="+mn-lt"/>
              </a:rPr>
              <a:t>Agenda-</a:t>
            </a:r>
            <a:r>
              <a:rPr lang="en-US" sz="4400" b="1" cap="all" spc="400" dirty="0">
                <a:solidFill>
                  <a:schemeClr val="bg1"/>
                </a:solidFill>
                <a:latin typeface="+mn-lt"/>
              </a:rPr>
              <a:t>WW01D01</a:t>
            </a:r>
            <a:endParaRPr lang="en-US" sz="4400"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3</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82825141"/>
              </p:ext>
            </p:extLst>
          </p:nvPr>
        </p:nvGraphicFramePr>
        <p:xfrm>
          <a:off x="5519928" y="1482813"/>
          <a:ext cx="5833872" cy="4300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xmlns="" id="{4C3EE7F8-8B4A-6C31-AE50-BD7F157963D9}"/>
              </a:ext>
            </a:extLst>
          </p:cNvPr>
          <p:cNvGrpSpPr/>
          <p:nvPr/>
        </p:nvGrpSpPr>
        <p:grpSpPr>
          <a:xfrm>
            <a:off x="5519928" y="5783179"/>
            <a:ext cx="5833872" cy="748800"/>
            <a:chOff x="0" y="47782"/>
            <a:chExt cx="5833872" cy="748800"/>
          </a:xfrm>
        </p:grpSpPr>
        <p:sp>
          <p:nvSpPr>
            <p:cNvPr id="4" name="Rectangle: Rounded Corners 3">
              <a:extLst>
                <a:ext uri="{FF2B5EF4-FFF2-40B4-BE49-F238E27FC236}">
                  <a16:creationId xmlns:a16="http://schemas.microsoft.com/office/drawing/2014/main" xmlns="" id="{6405DE5F-1C97-8823-8D02-530C1D23C84C}"/>
                </a:ext>
              </a:extLst>
            </p:cNvPr>
            <p:cNvSpPr/>
            <p:nvPr/>
          </p:nvSpPr>
          <p:spPr>
            <a:xfrm>
              <a:off x="0" y="47782"/>
              <a:ext cx="5833872" cy="748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ectangle: Rounded Corners 4">
              <a:extLst>
                <a:ext uri="{FF2B5EF4-FFF2-40B4-BE49-F238E27FC236}">
                  <a16:creationId xmlns:a16="http://schemas.microsoft.com/office/drawing/2014/main" xmlns="" id="{64AD7ACF-5570-92FA-3B25-08E2DDBCADF6}"/>
                </a:ext>
              </a:extLst>
            </p:cNvPr>
            <p:cNvSpPr txBox="1"/>
            <p:nvPr/>
          </p:nvSpPr>
          <p:spPr>
            <a:xfrm>
              <a:off x="36553" y="84335"/>
              <a:ext cx="5760766"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Executing First Python Script</a:t>
              </a:r>
              <a:endParaRPr lang="en-US" sz="1400" kern="1200" dirty="0"/>
            </a:p>
          </p:txBody>
        </p:sp>
      </p:grpSp>
    </p:spTree>
    <p:extLst>
      <p:ext uri="{BB962C8B-B14F-4D97-AF65-F5344CB8AC3E}">
        <p14:creationId xmlns:p14="http://schemas.microsoft.com/office/powerpoint/2010/main" val="161359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3419797" y="70540"/>
            <a:ext cx="7646135" cy="1234600"/>
          </a:xfrm>
        </p:spPr>
        <p:txBody>
          <a:bodyPr>
            <a:normAutofit fontScale="90000"/>
          </a:bodyPr>
          <a:lstStyle/>
          <a:p>
            <a:r>
              <a:rPr lang="en-US" sz="6000" b="1" kern="1200" cap="all" spc="400">
                <a:solidFill>
                  <a:srgbClr val="FFFFFF"/>
                </a:solidFill>
                <a:latin typeface="+mj-lt"/>
                <a:ea typeface="+mj-ea"/>
                <a:cs typeface="+mj-cs"/>
              </a:rPr>
              <a:t>Agenda-WW01D05</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30</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358036225"/>
              </p:ext>
            </p:extLst>
          </p:nvPr>
        </p:nvGraphicFramePr>
        <p:xfrm>
          <a:off x="5335444" y="1435768"/>
          <a:ext cx="5833872" cy="4300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478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3400" b="0" i="0" kern="1200">
                <a:latin typeface="+mj-lt"/>
                <a:ea typeface="+mj-ea"/>
                <a:cs typeface="+mj-cs"/>
              </a:rPr>
              <a:t>IMMUTABILITY</a:t>
            </a:r>
            <a:endParaRPr lang="en-US" sz="3400" kern="1200">
              <a:latin typeface="+mj-lt"/>
              <a:ea typeface="+mj-ea"/>
              <a:cs typeface="+mj-cs"/>
            </a:endParaRPr>
          </a:p>
        </p:txBody>
      </p:sp>
      <p:sp>
        <p:nvSpPr>
          <p:cNvPr id="4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8"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15664" y="381935"/>
            <a:ext cx="5562259" cy="5974415"/>
          </a:xfrm>
        </p:spPr>
        <p:txBody>
          <a:bodyPr vert="horz" lIns="91440" tIns="45720" rIns="91440" bIns="45720" rtlCol="0" anchor="ctr">
            <a:normAutofit/>
          </a:bodyPr>
          <a:lstStyle/>
          <a:p>
            <a:pPr marL="285750" indent="-228600" algn="l">
              <a:buFont typeface="Arial" panose="020B0604020202020204" pitchFamily="34" charset="0"/>
              <a:buChar char="•"/>
            </a:pPr>
            <a:r>
              <a:rPr lang="en-US" sz="1800" dirty="0">
                <a:solidFill>
                  <a:schemeClr val="tx1"/>
                </a:solidFill>
              </a:rPr>
              <a:t>In Python, </a:t>
            </a:r>
            <a:r>
              <a:rPr lang="en-US" sz="1800" b="1" dirty="0">
                <a:solidFill>
                  <a:schemeClr val="tx1"/>
                </a:solidFill>
              </a:rPr>
              <a:t>objects</a:t>
            </a:r>
            <a:r>
              <a:rPr lang="en-US" sz="1800" dirty="0">
                <a:solidFill>
                  <a:schemeClr val="tx1"/>
                </a:solidFill>
              </a:rPr>
              <a:t> can be classified into two categories: mutable and immutable.</a:t>
            </a:r>
          </a:p>
          <a:p>
            <a:pPr marL="285750" indent="-228600" algn="l">
              <a:buFont typeface="Arial" panose="020B0604020202020204" pitchFamily="34" charset="0"/>
              <a:buChar char="•"/>
            </a:pPr>
            <a:r>
              <a:rPr lang="en-US" sz="1800" dirty="0">
                <a:solidFill>
                  <a:schemeClr val="tx1"/>
                </a:solidFill>
              </a:rPr>
              <a:t>Immutable </a:t>
            </a:r>
            <a:r>
              <a:rPr lang="en-US" sz="1800" b="1" dirty="0">
                <a:solidFill>
                  <a:schemeClr val="tx1"/>
                </a:solidFill>
              </a:rPr>
              <a:t>objects</a:t>
            </a:r>
            <a:r>
              <a:rPr lang="en-US" sz="1800" dirty="0">
                <a:solidFill>
                  <a:schemeClr val="tx1"/>
                </a:solidFill>
              </a:rPr>
              <a:t> are those whose value cannot be changed once they are created. </a:t>
            </a:r>
          </a:p>
          <a:p>
            <a:pPr marL="285750" indent="-228600" algn="l">
              <a:buFont typeface="Arial" panose="020B0604020202020204" pitchFamily="34" charset="0"/>
              <a:buChar char="•"/>
            </a:pPr>
            <a:r>
              <a:rPr lang="en-US" sz="1800" b="0" i="0" dirty="0">
                <a:solidFill>
                  <a:schemeClr val="tx1"/>
                </a:solidFill>
                <a:effectLst/>
              </a:rPr>
              <a:t>The following are examples of immutable objects.</a:t>
            </a:r>
          </a:p>
          <a:p>
            <a:pPr marL="742950" lvl="1" indent="-228600" algn="l">
              <a:buFont typeface="Arial" panose="020B0604020202020204" pitchFamily="34" charset="0"/>
              <a:buChar char="•"/>
            </a:pPr>
            <a:r>
              <a:rPr lang="en-US" sz="1800" b="0" i="0" dirty="0">
                <a:effectLst/>
              </a:rPr>
              <a:t>Numbers (int, float, bool,…)</a:t>
            </a:r>
          </a:p>
          <a:p>
            <a:pPr marL="742950" lvl="1" indent="-228600" algn="l">
              <a:buFont typeface="Arial" panose="020B0604020202020204" pitchFamily="34" charset="0"/>
              <a:buChar char="•"/>
            </a:pPr>
            <a:r>
              <a:rPr lang="en-US" sz="1800" b="0" i="0" dirty="0">
                <a:effectLst/>
              </a:rPr>
              <a:t>Strings</a:t>
            </a:r>
          </a:p>
          <a:p>
            <a:pPr marL="742950" lvl="1" indent="-228600" algn="l">
              <a:buFont typeface="Arial" panose="020B0604020202020204" pitchFamily="34" charset="0"/>
              <a:buChar char="•"/>
            </a:pPr>
            <a:r>
              <a:rPr lang="en-US" sz="1800" b="0" i="0" dirty="0">
                <a:effectLst/>
              </a:rPr>
              <a:t>Tuples</a:t>
            </a:r>
          </a:p>
          <a:p>
            <a:pPr marL="285750" indent="-228600" algn="l">
              <a:buFont typeface="Arial" panose="020B0604020202020204" pitchFamily="34" charset="0"/>
              <a:buChar char="•"/>
            </a:pPr>
            <a:r>
              <a:rPr lang="en-US" sz="1800" b="0" i="0" dirty="0">
                <a:solidFill>
                  <a:schemeClr val="tx1"/>
                </a:solidFill>
                <a:effectLst/>
              </a:rPr>
              <a:t>Mutable objects, on the other hand, are those whose value can be changed once they are created.</a:t>
            </a:r>
            <a:endParaRPr lang="en-US" sz="1800" dirty="0">
              <a:solidFill>
                <a:schemeClr val="tx1"/>
              </a:solidFill>
            </a:endParaRPr>
          </a:p>
          <a:p>
            <a:pPr marL="285750" indent="-228600" algn="l">
              <a:buFont typeface="Arial" panose="020B0604020202020204" pitchFamily="34" charset="0"/>
              <a:buChar char="•"/>
            </a:pPr>
            <a:r>
              <a:rPr lang="en-US" sz="1800" dirty="0">
                <a:solidFill>
                  <a:schemeClr val="tx1"/>
                </a:solidFill>
              </a:rPr>
              <a:t>T</a:t>
            </a:r>
            <a:r>
              <a:rPr lang="en-US" sz="1800" b="0" i="0" dirty="0">
                <a:solidFill>
                  <a:schemeClr val="tx1"/>
                </a:solidFill>
                <a:effectLst/>
              </a:rPr>
              <a:t>he following are examples of mutable objects:</a:t>
            </a:r>
          </a:p>
          <a:p>
            <a:pPr marL="742950" lvl="1" indent="-228600" algn="l">
              <a:buFont typeface="Arial" panose="020B0604020202020204" pitchFamily="34" charset="0"/>
              <a:buChar char="•"/>
            </a:pPr>
            <a:r>
              <a:rPr lang="en-US" sz="1800" b="0" i="0" dirty="0">
                <a:effectLst/>
              </a:rPr>
              <a:t>Lists</a:t>
            </a:r>
          </a:p>
          <a:p>
            <a:pPr marL="742950" lvl="1" indent="-228600" algn="l">
              <a:buFont typeface="Arial" panose="020B0604020202020204" pitchFamily="34" charset="0"/>
              <a:buChar char="•"/>
            </a:pPr>
            <a:r>
              <a:rPr lang="en-US" sz="1800" b="0" i="0" dirty="0">
                <a:effectLst/>
              </a:rPr>
              <a:t>Sets</a:t>
            </a:r>
          </a:p>
          <a:p>
            <a:pPr marL="742950" lvl="1" indent="-228600" algn="l">
              <a:buFont typeface="Arial" panose="020B0604020202020204" pitchFamily="34" charset="0"/>
              <a:buChar char="•"/>
            </a:pPr>
            <a:r>
              <a:rPr lang="en-US" sz="1800" b="0" i="0" dirty="0">
                <a:effectLst/>
              </a:rPr>
              <a:t>Dictionaries</a:t>
            </a:r>
          </a:p>
        </p:txBody>
      </p:sp>
      <p:sp>
        <p:nvSpPr>
          <p:cNvPr id="5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2" name="Straight Connector 5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62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331371" y="855396"/>
            <a:ext cx="6155988" cy="1182927"/>
          </a:xfrm>
        </p:spPr>
        <p:txBody>
          <a:bodyPr vert="horz" lIns="91440" tIns="45720" rIns="91440" bIns="45720" rtlCol="0" anchor="b">
            <a:normAutofit/>
          </a:bodyPr>
          <a:lstStyle/>
          <a:p>
            <a:pPr algn="l"/>
            <a:r>
              <a:rPr lang="en-US" sz="5400" b="0" i="0" kern="1200" dirty="0">
                <a:solidFill>
                  <a:schemeClr val="tx1"/>
                </a:solidFill>
                <a:latin typeface="+mj-lt"/>
                <a:ea typeface="+mj-ea"/>
                <a:cs typeface="+mj-cs"/>
              </a:rPr>
              <a:t>OPERATORS</a:t>
            </a:r>
            <a:endParaRPr lang="en-US" sz="5400" kern="1200" dirty="0">
              <a:solidFill>
                <a:schemeClr val="tx1"/>
              </a:solidFill>
              <a:latin typeface="+mj-lt"/>
              <a:ea typeface="+mj-ea"/>
              <a:cs typeface="+mj-cs"/>
            </a:endParaRPr>
          </a:p>
        </p:txBody>
      </p:sp>
      <p:cxnSp>
        <p:nvCxnSpPr>
          <p:cNvPr id="48" name="Straight Connector 47">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83454" y="2038323"/>
            <a:ext cx="8359491" cy="4247530"/>
          </a:xfrm>
        </p:spPr>
        <p:txBody>
          <a:bodyPr vert="horz" lIns="91440" tIns="45720" rIns="91440" bIns="45720" rtlCol="0" anchor="t">
            <a:normAutofit fontScale="85000" lnSpcReduction="20000"/>
          </a:bodyPr>
          <a:lstStyle/>
          <a:p>
            <a:pPr indent="-228600" algn="l">
              <a:buFont typeface="Arial" panose="020B0604020202020204" pitchFamily="34" charset="0"/>
              <a:buChar char="•"/>
            </a:pPr>
            <a:r>
              <a:rPr lang="en-US" sz="1800" b="1" i="0" dirty="0">
                <a:solidFill>
                  <a:schemeClr val="tx1"/>
                </a:solidFill>
                <a:effectLst/>
              </a:rPr>
              <a:t>Arithmetic operators</a:t>
            </a:r>
          </a:p>
          <a:p>
            <a:pPr algn="l"/>
            <a:r>
              <a:rPr lang="en-US" sz="1800" b="0" i="0" dirty="0">
                <a:solidFill>
                  <a:schemeClr val="tx1"/>
                </a:solidFill>
                <a:effectLst/>
              </a:rPr>
              <a:t>Arithmetic operators are used with numeric values to perform common mathematical operations</a:t>
            </a:r>
          </a:p>
          <a:p>
            <a:pPr indent="-228600" algn="l">
              <a:buFont typeface="Arial" panose="020B0604020202020204" pitchFamily="34" charset="0"/>
              <a:buChar char="•"/>
            </a:pPr>
            <a:r>
              <a:rPr lang="en-US" sz="1800" b="1" i="0" dirty="0">
                <a:solidFill>
                  <a:schemeClr val="tx1"/>
                </a:solidFill>
                <a:effectLst/>
              </a:rPr>
              <a:t>Assignment operators</a:t>
            </a:r>
          </a:p>
          <a:p>
            <a:pPr algn="l"/>
            <a:r>
              <a:rPr lang="en-US" sz="1600" b="0" i="0" dirty="0">
                <a:solidFill>
                  <a:srgbClr val="000000"/>
                </a:solidFill>
                <a:effectLst/>
                <a:latin typeface="Verdana" panose="020B0604030504040204" pitchFamily="34" charset="0"/>
              </a:rPr>
              <a:t>Assignment operators are used to assign values to variables</a:t>
            </a:r>
            <a:endParaRPr lang="en-US" sz="1800" b="0" i="0" dirty="0">
              <a:solidFill>
                <a:schemeClr val="tx1"/>
              </a:solidFill>
              <a:effectLst/>
            </a:endParaRPr>
          </a:p>
          <a:p>
            <a:pPr indent="-228600" algn="l">
              <a:buFont typeface="Arial" panose="020B0604020202020204" pitchFamily="34" charset="0"/>
              <a:buChar char="•"/>
            </a:pPr>
            <a:r>
              <a:rPr lang="en-US" sz="1800" b="1" i="0" dirty="0">
                <a:solidFill>
                  <a:schemeClr val="tx1"/>
                </a:solidFill>
                <a:effectLst/>
              </a:rPr>
              <a:t>Comparison operators</a:t>
            </a:r>
          </a:p>
          <a:p>
            <a:pPr algn="l"/>
            <a:r>
              <a:rPr lang="en-US" sz="1600" b="0" i="0" dirty="0">
                <a:solidFill>
                  <a:srgbClr val="000000"/>
                </a:solidFill>
                <a:effectLst/>
                <a:latin typeface="Verdana" panose="020B0604030504040204" pitchFamily="34" charset="0"/>
              </a:rPr>
              <a:t>Comparison operators are used to compare two values</a:t>
            </a:r>
            <a:endParaRPr lang="en-US" sz="1800" b="0" i="0" dirty="0">
              <a:solidFill>
                <a:schemeClr val="tx1"/>
              </a:solidFill>
              <a:effectLst/>
            </a:endParaRPr>
          </a:p>
          <a:p>
            <a:pPr indent="-228600" algn="l">
              <a:buFont typeface="Arial" panose="020B0604020202020204" pitchFamily="34" charset="0"/>
              <a:buChar char="•"/>
            </a:pPr>
            <a:r>
              <a:rPr lang="en-US" sz="1800" b="1" i="0" dirty="0">
                <a:solidFill>
                  <a:schemeClr val="tx1"/>
                </a:solidFill>
                <a:effectLst/>
              </a:rPr>
              <a:t>Logical operators</a:t>
            </a:r>
          </a:p>
          <a:p>
            <a:pPr algn="l"/>
            <a:r>
              <a:rPr lang="en-US" sz="1600" b="0" i="0" dirty="0">
                <a:solidFill>
                  <a:srgbClr val="000000"/>
                </a:solidFill>
                <a:effectLst/>
                <a:latin typeface="Verdana" panose="020B0604030504040204" pitchFamily="34" charset="0"/>
              </a:rPr>
              <a:t>Logical operators are used to combine conditional statements</a:t>
            </a:r>
            <a:endParaRPr lang="en-US" sz="1800" b="0" i="0" dirty="0">
              <a:solidFill>
                <a:schemeClr val="tx1"/>
              </a:solidFill>
              <a:effectLst/>
            </a:endParaRPr>
          </a:p>
          <a:p>
            <a:pPr indent="-228600" algn="l">
              <a:buFont typeface="Arial" panose="020B0604020202020204" pitchFamily="34" charset="0"/>
              <a:buChar char="•"/>
            </a:pPr>
            <a:r>
              <a:rPr lang="en-US" sz="1800" b="1" i="0" dirty="0">
                <a:solidFill>
                  <a:schemeClr val="tx1"/>
                </a:solidFill>
                <a:effectLst/>
              </a:rPr>
              <a:t>Identity operators</a:t>
            </a:r>
          </a:p>
          <a:p>
            <a:pPr algn="l"/>
            <a:r>
              <a:rPr lang="en-US" sz="1600" b="0" i="0" dirty="0">
                <a:solidFill>
                  <a:srgbClr val="000000"/>
                </a:solidFill>
                <a:effectLst/>
                <a:latin typeface="Verdana" panose="020B0604030504040204" pitchFamily="34" charset="0"/>
              </a:rPr>
              <a:t>Identity operators are used to compare the objects, not if they are equal, but if they are the same object, with the same memory location</a:t>
            </a:r>
            <a:endParaRPr lang="en-US" sz="1800" b="0" i="0" dirty="0">
              <a:solidFill>
                <a:schemeClr val="tx1"/>
              </a:solidFill>
              <a:effectLst/>
            </a:endParaRPr>
          </a:p>
          <a:p>
            <a:pPr indent="-228600" algn="l">
              <a:buFont typeface="Arial" panose="020B0604020202020204" pitchFamily="34" charset="0"/>
              <a:buChar char="•"/>
            </a:pPr>
            <a:r>
              <a:rPr lang="en-US" sz="1800" b="1" i="0" dirty="0">
                <a:solidFill>
                  <a:schemeClr val="tx1"/>
                </a:solidFill>
                <a:effectLst/>
              </a:rPr>
              <a:t>Membership operators</a:t>
            </a:r>
          </a:p>
          <a:p>
            <a:pPr algn="l"/>
            <a:r>
              <a:rPr lang="en-US" sz="1600" b="0" i="0" dirty="0">
                <a:solidFill>
                  <a:srgbClr val="000000"/>
                </a:solidFill>
                <a:effectLst/>
                <a:latin typeface="Verdana" panose="020B0604030504040204" pitchFamily="34" charset="0"/>
              </a:rPr>
              <a:t>Membership operators are used to test if a sequence is presented in an object</a:t>
            </a:r>
            <a:endParaRPr lang="en-US" sz="1800" b="0" i="0" dirty="0">
              <a:solidFill>
                <a:schemeClr val="tx1"/>
              </a:solidFill>
              <a:effectLst/>
            </a:endParaRPr>
          </a:p>
          <a:p>
            <a:pPr indent="-228600" algn="l">
              <a:buFont typeface="Arial" panose="020B0604020202020204" pitchFamily="34" charset="0"/>
              <a:buChar char="•"/>
            </a:pPr>
            <a:r>
              <a:rPr lang="en-US" sz="1800" b="1" i="0" dirty="0">
                <a:solidFill>
                  <a:schemeClr val="tx1"/>
                </a:solidFill>
                <a:effectLst/>
              </a:rPr>
              <a:t>Bitwise operators</a:t>
            </a:r>
          </a:p>
          <a:p>
            <a:pPr algn="l"/>
            <a:r>
              <a:rPr lang="en-US" sz="1600" b="0" i="0" dirty="0">
                <a:solidFill>
                  <a:srgbClr val="000000"/>
                </a:solidFill>
                <a:effectLst/>
                <a:latin typeface="Verdana" panose="020B0604030504040204" pitchFamily="34" charset="0"/>
              </a:rPr>
              <a:t>Bitwise operators are used to compare (binary) numbers</a:t>
            </a:r>
            <a:endParaRPr lang="en-US" sz="1800" b="0" i="0" dirty="0">
              <a:solidFill>
                <a:schemeClr val="tx1"/>
              </a:solidFill>
              <a:effectLst/>
            </a:endParaRPr>
          </a:p>
        </p:txBody>
      </p:sp>
      <p:pic>
        <p:nvPicPr>
          <p:cNvPr id="41" name="Graphic 40" descr="Users">
            <a:extLst>
              <a:ext uri="{FF2B5EF4-FFF2-40B4-BE49-F238E27FC236}">
                <a16:creationId xmlns:a16="http://schemas.microsoft.com/office/drawing/2014/main" xmlns="" id="{DAD00563-052D-CF9E-1285-EB3868DE8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527731" y="806470"/>
            <a:ext cx="3409364" cy="3548404"/>
          </a:xfrm>
          <a:prstGeom prst="rect">
            <a:avLst/>
          </a:prstGeom>
        </p:spPr>
      </p:pic>
      <p:sp>
        <p:nvSpPr>
          <p:cNvPr id="50"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18081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WW01D06</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33</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4004406378"/>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591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151DF47A-1F9D-995E-C089-49E4102BD0EA}"/>
              </a:ext>
            </a:extLst>
          </p:cNvPr>
          <p:cNvSpPr>
            <a:spLocks noGrp="1"/>
          </p:cNvSpPr>
          <p:nvPr>
            <p:ph type="sldNum" sz="quarter" idx="12"/>
          </p:nvPr>
        </p:nvSpPr>
        <p:spPr/>
        <p:txBody>
          <a:bodyPr/>
          <a:lstStyle/>
          <a:p>
            <a:fld id="{D8DA9DAA-006C-4F4B-980E-E3DF019B24E2}" type="slidenum">
              <a:rPr lang="en-US" smtClean="0"/>
              <a:pPr/>
              <a:t>34</a:t>
            </a:fld>
            <a:endParaRPr lang="en-US" dirty="0"/>
          </a:p>
        </p:txBody>
      </p:sp>
      <p:graphicFrame>
        <p:nvGraphicFramePr>
          <p:cNvPr id="9" name="Text Placeholder 6">
            <a:extLst>
              <a:ext uri="{FF2B5EF4-FFF2-40B4-BE49-F238E27FC236}">
                <a16:creationId xmlns:a16="http://schemas.microsoft.com/office/drawing/2014/main" xmlns="" id="{9185966E-E8C6-2065-1F08-9991554BBF71}"/>
              </a:ext>
            </a:extLst>
          </p:cNvPr>
          <p:cNvGraphicFramePr/>
          <p:nvPr>
            <p:extLst>
              <p:ext uri="{D42A27DB-BD31-4B8C-83A1-F6EECF244321}">
                <p14:modId xmlns:p14="http://schemas.microsoft.com/office/powerpoint/2010/main" val="1389298065"/>
              </p:ext>
            </p:extLst>
          </p:nvPr>
        </p:nvGraphicFramePr>
        <p:xfrm>
          <a:off x="1443737" y="922867"/>
          <a:ext cx="8868664" cy="3341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298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01126" y="1598246"/>
            <a:ext cx="4668493" cy="3626217"/>
          </a:xfrm>
        </p:spPr>
        <p:txBody>
          <a:bodyPr vert="horz" lIns="91440" tIns="45720" rIns="91440" bIns="45720" rtlCol="0" anchor="t">
            <a:normAutofit/>
          </a:bodyPr>
          <a:lstStyle/>
          <a:p>
            <a:pPr algn="l"/>
            <a:r>
              <a:rPr lang="en-US" sz="5000" b="0" dirty="0"/>
              <a:t>Operator precedence</a:t>
            </a:r>
            <a:endParaRPr lang="en-US" sz="5000" b="0" i="0" kern="1200" cap="all" baseline="0" dirty="0">
              <a:latin typeface="+mj-lt"/>
              <a:ea typeface="+mj-ea"/>
              <a:cs typeface="+mj-cs"/>
            </a:endParaRPr>
          </a:p>
        </p:txBody>
      </p:sp>
      <p:sp>
        <p:nvSpPr>
          <p:cNvPr id="11"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10484B72-C610-D03F-6DCF-16839B3B807A}"/>
              </a:ext>
            </a:extLst>
          </p:cNvPr>
          <p:cNvPicPr>
            <a:picLocks noChangeAspect="1"/>
          </p:cNvPicPr>
          <p:nvPr/>
        </p:nvPicPr>
        <p:blipFill>
          <a:blip r:embed="rId2"/>
          <a:stretch>
            <a:fillRect/>
          </a:stretch>
        </p:blipFill>
        <p:spPr>
          <a:xfrm>
            <a:off x="5648442" y="1336582"/>
            <a:ext cx="6342432" cy="5259754"/>
          </a:xfrm>
          <a:prstGeom prst="rect">
            <a:avLst/>
          </a:prstGeom>
        </p:spPr>
      </p:pic>
      <p:sp>
        <p:nvSpPr>
          <p:cNvPr id="15"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xmlns="" id="{46B71B82-3897-AA03-53DF-088BF369DDA6}"/>
              </a:ext>
            </a:extLst>
          </p:cNvPr>
          <p:cNvSpPr txBox="1"/>
          <p:nvPr/>
        </p:nvSpPr>
        <p:spPr>
          <a:xfrm>
            <a:off x="134472" y="3228057"/>
            <a:ext cx="5312848" cy="1754326"/>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Operator precedence describes the order in which operations are performed.</a:t>
            </a:r>
          </a:p>
          <a:p>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NOTE: </a:t>
            </a:r>
            <a:r>
              <a:rPr lang="en-US" b="0" i="0" dirty="0">
                <a:solidFill>
                  <a:srgbClr val="000000"/>
                </a:solidFill>
                <a:effectLst/>
                <a:latin typeface="Verdana" panose="020B0604030504040204" pitchFamily="34" charset="0"/>
              </a:rPr>
              <a:t>If two operators have the same precedence, the expression is evaluated from left to right.</a:t>
            </a:r>
            <a:endParaRPr lang="en-US" dirty="0"/>
          </a:p>
        </p:txBody>
      </p:sp>
    </p:spTree>
    <p:extLst>
      <p:ext uri="{BB962C8B-B14F-4D97-AF65-F5344CB8AC3E}">
        <p14:creationId xmlns:p14="http://schemas.microsoft.com/office/powerpoint/2010/main" val="420357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13452" y="414372"/>
            <a:ext cx="4412419" cy="1478708"/>
          </a:xfrm>
        </p:spPr>
        <p:txBody>
          <a:bodyPr vert="horz" lIns="91440" tIns="45720" rIns="91440" bIns="45720" rtlCol="0" anchor="t">
            <a:normAutofit/>
          </a:bodyPr>
          <a:lstStyle/>
          <a:p>
            <a:pPr algn="r"/>
            <a:r>
              <a:rPr lang="en-US" sz="4400" b="0" i="0" kern="1200" cap="all" baseline="0" dirty="0">
                <a:latin typeface="+mj-lt"/>
                <a:ea typeface="+mj-ea"/>
                <a:cs typeface="+mj-cs"/>
              </a:rPr>
              <a:t>If | </a:t>
            </a:r>
            <a:r>
              <a:rPr lang="en-US" sz="4400" b="0" i="0" kern="1200" cap="all" baseline="0" dirty="0" err="1">
                <a:latin typeface="+mj-lt"/>
                <a:ea typeface="+mj-ea"/>
                <a:cs typeface="+mj-cs"/>
              </a:rPr>
              <a:t>elif</a:t>
            </a:r>
            <a:r>
              <a:rPr lang="en-US" sz="4400" b="0" i="0" kern="1200" cap="all" baseline="0" dirty="0">
                <a:latin typeface="+mj-lt"/>
                <a:ea typeface="+mj-ea"/>
                <a:cs typeface="+mj-cs"/>
              </a:rPr>
              <a:t> | else statements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389740" y="2452252"/>
            <a:ext cx="5057580" cy="3530199"/>
          </a:xfrm>
        </p:spPr>
        <p:txBody>
          <a:bodyPr vert="horz" lIns="91440" tIns="45720" rIns="91440" bIns="45720" rtlCol="0">
            <a:noAutofit/>
          </a:bodyPr>
          <a:lstStyle/>
          <a:p>
            <a:pPr marL="285750" indent="-228600" algn="l">
              <a:buFont typeface="Arial" panose="020B0604020202020204" pitchFamily="34" charset="0"/>
              <a:buChar char="•"/>
            </a:pPr>
            <a:r>
              <a:rPr lang="en-IN" sz="2400" dirty="0">
                <a:solidFill>
                  <a:schemeClr val="tx1"/>
                </a:solidFill>
                <a:sym typeface="Montserrat"/>
              </a:rPr>
              <a:t>Conditional Statement in Python perform different computations or actions depending on whether a specific Boolean constraint evaluates to true or false. Conditional statements are handled by IF statements in Python</a:t>
            </a:r>
            <a:endParaRPr lang="en-US" sz="2400" dirty="0">
              <a:solidFill>
                <a:schemeClr val="tx1"/>
              </a:solidFill>
            </a:endParaRPr>
          </a:p>
        </p:txBody>
      </p:sp>
      <p:sp>
        <p:nvSpPr>
          <p:cNvPr id="29"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3"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xmlns="" id="{30205559-C021-E053-2258-7C8D84213E66}"/>
              </a:ext>
            </a:extLst>
          </p:cNvPr>
          <p:cNvPicPr>
            <a:picLocks noChangeAspect="1"/>
          </p:cNvPicPr>
          <p:nvPr/>
        </p:nvPicPr>
        <p:blipFill>
          <a:blip r:embed="rId2"/>
          <a:stretch>
            <a:fillRect/>
          </a:stretch>
        </p:blipFill>
        <p:spPr>
          <a:xfrm>
            <a:off x="6083706" y="1999129"/>
            <a:ext cx="5669095" cy="4579770"/>
          </a:xfrm>
          <a:prstGeom prst="rect">
            <a:avLst/>
          </a:prstGeom>
        </p:spPr>
      </p:pic>
      <p:sp>
        <p:nvSpPr>
          <p:cNvPr id="6" name="Title 1">
            <a:extLst>
              <a:ext uri="{FF2B5EF4-FFF2-40B4-BE49-F238E27FC236}">
                <a16:creationId xmlns:a16="http://schemas.microsoft.com/office/drawing/2014/main" xmlns="" id="{FB8DEF5A-EF0F-A55E-807D-67DFADE6BA76}"/>
              </a:ext>
            </a:extLst>
          </p:cNvPr>
          <p:cNvSpPr txBox="1">
            <a:spLocks/>
          </p:cNvSpPr>
          <p:nvPr/>
        </p:nvSpPr>
        <p:spPr>
          <a:xfrm>
            <a:off x="307973" y="666748"/>
            <a:ext cx="4412419" cy="147870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r"/>
            <a:r>
              <a:rPr lang="en-US" sz="4400" b="0" dirty="0"/>
              <a:t>CONDITIONALstatements</a:t>
            </a:r>
          </a:p>
        </p:txBody>
      </p:sp>
    </p:spTree>
    <p:extLst>
      <p:ext uri="{BB962C8B-B14F-4D97-AF65-F5344CB8AC3E}">
        <p14:creationId xmlns:p14="http://schemas.microsoft.com/office/powerpoint/2010/main" val="262334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1763519"/>
          </a:xfrm>
        </p:spPr>
        <p:txBody>
          <a:bodyPr vert="horz" lIns="91440" tIns="45720" rIns="91440" bIns="45720" rtlCol="0" anchor="t">
            <a:normAutofit fontScale="90000"/>
          </a:bodyPr>
          <a:lstStyle/>
          <a:p>
            <a:pPr algn="r"/>
            <a:r>
              <a:rPr lang="en-US" sz="6200" b="0" dirty="0"/>
              <a:t>nested if else</a:t>
            </a:r>
            <a:r>
              <a:rPr lang="en-US" sz="6200" b="0" i="0" dirty="0">
                <a:effectLst/>
                <a:latin typeface="Roboto" panose="02000000000000000000" pitchFamily="2" charset="0"/>
              </a:rPr>
              <a:t/>
            </a:r>
            <a:br>
              <a:rPr lang="en-US" sz="6200" b="0" i="0" dirty="0">
                <a:effectLst/>
                <a:latin typeface="Roboto" panose="02000000000000000000" pitchFamily="2" charset="0"/>
              </a:rPr>
            </a:br>
            <a:r>
              <a:rPr lang="en-US" sz="6200" dirty="0"/>
              <a:t/>
            </a:r>
            <a:br>
              <a:rPr lang="en-US" sz="6200" dirty="0"/>
            </a:br>
            <a:endParaRPr lang="en-US" sz="6200" b="0" i="0" kern="1200" cap="all" baseline="0" dirty="0">
              <a:latin typeface="+mj-lt"/>
              <a:ea typeface="+mj-ea"/>
              <a:cs typeface="+mj-cs"/>
            </a:endParaRPr>
          </a:p>
        </p:txBody>
      </p:sp>
      <p:sp>
        <p:nvSpPr>
          <p:cNvPr id="32" name="!!plus graphic">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3" name="!!Straight Connector">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54FC57B3-6B13-0C66-6BA8-2EE3077319E4}"/>
              </a:ext>
            </a:extLst>
          </p:cNvPr>
          <p:cNvPicPr>
            <a:picLocks noChangeAspect="1"/>
          </p:cNvPicPr>
          <p:nvPr/>
        </p:nvPicPr>
        <p:blipFill rotWithShape="1">
          <a:blip r:embed="rId2"/>
          <a:srcRect r="24720" b="1"/>
          <a:stretch/>
        </p:blipFill>
        <p:spPr>
          <a:xfrm>
            <a:off x="318273" y="3429000"/>
            <a:ext cx="4810776" cy="3122984"/>
          </a:xfrm>
          <a:prstGeom prst="rect">
            <a:avLst/>
          </a:prstGeom>
        </p:spPr>
      </p:pic>
      <p:sp>
        <p:nvSpPr>
          <p:cNvPr id="34" name="!!circle graphic">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11" name="Picture 10">
            <a:extLst>
              <a:ext uri="{FF2B5EF4-FFF2-40B4-BE49-F238E27FC236}">
                <a16:creationId xmlns:a16="http://schemas.microsoft.com/office/drawing/2014/main" xmlns="" id="{3B5FF4C5-E8E6-11D5-AD3D-7DBE497CED83}"/>
              </a:ext>
            </a:extLst>
          </p:cNvPr>
          <p:cNvPicPr>
            <a:picLocks noChangeAspect="1"/>
          </p:cNvPicPr>
          <p:nvPr/>
        </p:nvPicPr>
        <p:blipFill>
          <a:blip r:embed="rId3"/>
          <a:stretch>
            <a:fillRect/>
          </a:stretch>
        </p:blipFill>
        <p:spPr>
          <a:xfrm>
            <a:off x="5765595" y="1598246"/>
            <a:ext cx="6108131" cy="4953738"/>
          </a:xfrm>
          <a:prstGeom prst="rect">
            <a:avLst/>
          </a:prstGeom>
        </p:spPr>
      </p:pic>
    </p:spTree>
    <p:extLst>
      <p:ext uri="{BB962C8B-B14F-4D97-AF65-F5344CB8AC3E}">
        <p14:creationId xmlns:p14="http://schemas.microsoft.com/office/powerpoint/2010/main" val="129401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5643" y="1154787"/>
            <a:ext cx="4412419" cy="3626217"/>
          </a:xfrm>
        </p:spPr>
        <p:txBody>
          <a:bodyPr vert="horz" lIns="91440" tIns="45720" rIns="91440" bIns="45720" rtlCol="0" anchor="t">
            <a:normAutofit/>
          </a:bodyPr>
          <a:lstStyle/>
          <a:p>
            <a:pPr algn="r"/>
            <a:r>
              <a:rPr lang="en-US" sz="6200" b="0" dirty="0"/>
              <a:t> if | ELIF I else</a:t>
            </a:r>
            <a:r>
              <a:rPr lang="en-US" sz="6200" b="0" i="0" dirty="0">
                <a:effectLst/>
                <a:latin typeface="Roboto" panose="02000000000000000000" pitchFamily="2" charset="0"/>
              </a:rPr>
              <a:t/>
            </a:r>
            <a:br>
              <a:rPr lang="en-US" sz="6200" b="0" i="0" dirty="0">
                <a:effectLst/>
                <a:latin typeface="Roboto" panose="02000000000000000000" pitchFamily="2" charset="0"/>
              </a:rPr>
            </a:br>
            <a:r>
              <a:rPr lang="en-US" sz="6200" dirty="0"/>
              <a:t/>
            </a:r>
            <a:br>
              <a:rPr lang="en-US" sz="6200" dirty="0"/>
            </a:br>
            <a:endParaRPr lang="en-US" sz="6200" b="0" i="0" kern="1200" cap="all" baseline="0" dirty="0">
              <a:latin typeface="+mj-lt"/>
              <a:ea typeface="+mj-ea"/>
              <a:cs typeface="+mj-cs"/>
            </a:endParaRPr>
          </a:p>
        </p:txBody>
      </p:sp>
      <p:sp>
        <p:nvSpPr>
          <p:cNvPr id="11" name="!!plus graphic">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3" name="!!Straight Connector">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96BF76C7-E07E-5F80-4336-5CEE5E0DA24E}"/>
              </a:ext>
            </a:extLst>
          </p:cNvPr>
          <p:cNvPicPr>
            <a:picLocks noChangeAspect="1"/>
          </p:cNvPicPr>
          <p:nvPr/>
        </p:nvPicPr>
        <p:blipFill rotWithShape="1">
          <a:blip r:embed="rId2"/>
          <a:srcRect r="7348" b="-4"/>
          <a:stretch/>
        </p:blipFill>
        <p:spPr>
          <a:xfrm>
            <a:off x="6034729" y="1406102"/>
            <a:ext cx="5569864" cy="4783504"/>
          </a:xfrm>
          <a:prstGeom prst="rect">
            <a:avLst/>
          </a:prstGeom>
        </p:spPr>
      </p:pic>
      <p:sp>
        <p:nvSpPr>
          <p:cNvPr id="15" name="!!circle graphic">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xmlns="" id="{5F39D380-4DA2-0E55-1B2C-C12DA55C5B2D}"/>
              </a:ext>
            </a:extLst>
          </p:cNvPr>
          <p:cNvPicPr>
            <a:picLocks noChangeAspect="1"/>
          </p:cNvPicPr>
          <p:nvPr/>
        </p:nvPicPr>
        <p:blipFill>
          <a:blip r:embed="rId3"/>
          <a:stretch>
            <a:fillRect/>
          </a:stretch>
        </p:blipFill>
        <p:spPr>
          <a:xfrm>
            <a:off x="1218233" y="3190374"/>
            <a:ext cx="2834886" cy="2629128"/>
          </a:xfrm>
          <a:prstGeom prst="rect">
            <a:avLst/>
          </a:prstGeom>
        </p:spPr>
      </p:pic>
    </p:spTree>
    <p:extLst>
      <p:ext uri="{BB962C8B-B14F-4D97-AF65-F5344CB8AC3E}">
        <p14:creationId xmlns:p14="http://schemas.microsoft.com/office/powerpoint/2010/main" val="3385691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17371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600" b="0" i="0" kern="1200">
                <a:latin typeface="+mj-lt"/>
                <a:ea typeface="+mj-ea"/>
                <a:cs typeface="+mj-cs"/>
              </a:rPr>
              <a:t>What is Python</a:t>
            </a:r>
            <a:br>
              <a:rPr lang="en-US" sz="5600" b="0" i="0" kern="1200">
                <a:latin typeface="+mj-lt"/>
                <a:ea typeface="+mj-ea"/>
                <a:cs typeface="+mj-cs"/>
              </a:rPr>
            </a:br>
            <a:r>
              <a:rPr lang="en-US" sz="5600" kern="1200">
                <a:latin typeface="+mj-lt"/>
                <a:ea typeface="+mj-ea"/>
                <a:cs typeface="+mj-cs"/>
              </a:rPr>
              <a:t/>
            </a:r>
            <a:br>
              <a:rPr lang="en-US" sz="5600" kern="1200">
                <a:latin typeface="+mj-lt"/>
                <a:ea typeface="+mj-ea"/>
                <a:cs typeface="+mj-cs"/>
              </a:rPr>
            </a:br>
            <a:r>
              <a:rPr lang="en-US" sz="5600" b="0" i="0" kern="1200">
                <a:latin typeface="+mj-lt"/>
                <a:ea typeface="+mj-ea"/>
                <a:cs typeface="+mj-cs"/>
              </a:rPr>
              <a:t>Why Python</a:t>
            </a:r>
            <a:endParaRPr lang="en-US" sz="5600" kern="120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indent="-228600" algn="l">
              <a:buFont typeface="Arial" panose="020B0604020202020204" pitchFamily="34" charset="0"/>
              <a:buChar char="•"/>
            </a:pPr>
            <a:endParaRPr lang="en-US" sz="1800">
              <a:solidFill>
                <a:schemeClr val="tx1"/>
              </a:solidFill>
            </a:endParaRPr>
          </a:p>
          <a:p>
            <a:pPr marL="342900" indent="-228600" algn="l">
              <a:buFont typeface="Arial" panose="020B0604020202020204" pitchFamily="34" charset="0"/>
              <a:buChar char="•"/>
            </a:pPr>
            <a:r>
              <a:rPr lang="en-US" sz="1800" b="0" i="0">
                <a:solidFill>
                  <a:schemeClr val="tx1"/>
                </a:solidFill>
                <a:effectLst/>
              </a:rPr>
              <a:t>Python is a </a:t>
            </a:r>
            <a:r>
              <a:rPr lang="en-US" sz="1800">
                <a:solidFill>
                  <a:schemeClr val="tx1"/>
                </a:solidFill>
              </a:rPr>
              <a:t>general-purpose, </a:t>
            </a:r>
            <a:r>
              <a:rPr lang="en-US" sz="1800" b="0" i="0">
                <a:solidFill>
                  <a:schemeClr val="tx1"/>
                </a:solidFill>
                <a:effectLst/>
              </a:rPr>
              <a:t>interpreted, object-oriented, high-level programming language. </a:t>
            </a:r>
          </a:p>
          <a:p>
            <a:pPr marL="342900" indent="-228600" algn="l">
              <a:buFont typeface="Arial" panose="020B0604020202020204" pitchFamily="34" charset="0"/>
              <a:buChar char="•"/>
            </a:pPr>
            <a:r>
              <a:rPr lang="en-US" sz="1800" b="0" i="0">
                <a:solidFill>
                  <a:schemeClr val="tx1"/>
                </a:solidFill>
                <a:effectLst/>
              </a:rPr>
              <a:t>It is an open-source programming language with more than 1 lakh libraries and more than 2 lakh active contributors.</a:t>
            </a:r>
          </a:p>
          <a:p>
            <a:pPr marL="342900" indent="-228600" algn="l">
              <a:buFont typeface="Arial" panose="020B0604020202020204" pitchFamily="34" charset="0"/>
              <a:buChar char="•"/>
            </a:pPr>
            <a:r>
              <a:rPr lang="en-US" sz="1800" b="0" i="0">
                <a:solidFill>
                  <a:schemeClr val="tx1"/>
                </a:solidFill>
                <a:effectLst/>
              </a:rPr>
              <a:t>Python is also known for its simplicity as compared to other programming languages. </a:t>
            </a:r>
          </a:p>
          <a:p>
            <a:pPr indent="-228600" algn="l">
              <a:buFont typeface="Arial" panose="020B0604020202020204" pitchFamily="34" charset="0"/>
              <a:buChar char="•"/>
            </a:pPr>
            <a:endParaRPr lang="en-US" sz="180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88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58B3569-73B2-4D05-8E95-886A6EE17F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57200" y="1598246"/>
            <a:ext cx="4412419" cy="3626217"/>
          </a:xfrm>
        </p:spPr>
        <p:txBody>
          <a:bodyPr vert="horz" lIns="91440" tIns="45720" rIns="91440" bIns="45720" rtlCol="0" anchor="t">
            <a:normAutofit/>
          </a:bodyPr>
          <a:lstStyle/>
          <a:p>
            <a:pPr algn="l"/>
            <a:r>
              <a:rPr lang="en-US" sz="5000" b="0" dirty="0"/>
              <a:t>LOGICAL Operators with IF Statement</a:t>
            </a:r>
            <a:endParaRPr lang="en-US" sz="5000" b="0" i="0" kern="1200" cap="all" baseline="0" dirty="0">
              <a:latin typeface="+mj-lt"/>
              <a:ea typeface="+mj-ea"/>
              <a:cs typeface="+mj-cs"/>
            </a:endParaRPr>
          </a:p>
        </p:txBody>
      </p:sp>
      <p:sp>
        <p:nvSpPr>
          <p:cNvPr id="12" name="Graphic 17">
            <a:extLst>
              <a:ext uri="{FF2B5EF4-FFF2-40B4-BE49-F238E27FC236}">
                <a16:creationId xmlns:a16="http://schemas.microsoft.com/office/drawing/2014/main" xmlns="" id="{B71758F4-3F46-45DA-8AC5-4E508DA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xmlns="" id="{28131B34-197D-255C-8892-AEE4CD66F65D}"/>
              </a:ext>
            </a:extLst>
          </p:cNvPr>
          <p:cNvPicPr>
            <a:picLocks noChangeAspect="1"/>
          </p:cNvPicPr>
          <p:nvPr/>
        </p:nvPicPr>
        <p:blipFill>
          <a:blip r:embed="rId2"/>
          <a:stretch>
            <a:fillRect/>
          </a:stretch>
        </p:blipFill>
        <p:spPr>
          <a:xfrm>
            <a:off x="5986925" y="1497106"/>
            <a:ext cx="5893587" cy="4831976"/>
          </a:xfrm>
          <a:prstGeom prst="rect">
            <a:avLst/>
          </a:prstGeom>
        </p:spPr>
      </p:pic>
      <p:sp>
        <p:nvSpPr>
          <p:cNvPr id="16" name="Graphic 21">
            <a:extLst>
              <a:ext uri="{FF2B5EF4-FFF2-40B4-BE49-F238E27FC236}">
                <a16:creationId xmlns:a16="http://schemas.microsoft.com/office/drawing/2014/main" xmlns="" id="{8D61482F-F3C5-4D66-8C5D-C6BBE3E127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43044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i="0" kern="1200" cap="all" baseline="0">
                <a:latin typeface="+mj-lt"/>
                <a:ea typeface="+mj-ea"/>
                <a:cs typeface="+mj-cs"/>
              </a:rPr>
              <a:t>FOR LOOP</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15664" y="381935"/>
            <a:ext cx="6066088" cy="5974415"/>
          </a:xfrm>
        </p:spPr>
        <p:txBody>
          <a:bodyPr vert="horz" lIns="91440" tIns="45720" rIns="91440" bIns="45720" rtlCol="0" anchor="ctr">
            <a:normAutofit/>
          </a:bodyPr>
          <a:lstStyle/>
          <a:p>
            <a:pPr marR="0" lvl="0" algn="l">
              <a:spcBef>
                <a:spcPts val="0"/>
              </a:spcBef>
              <a:spcAft>
                <a:spcPts val="600"/>
              </a:spcAft>
              <a:buClr>
                <a:schemeClr val="dk1"/>
              </a:buClr>
              <a:buSzPts val="3200"/>
            </a:pPr>
            <a:r>
              <a:rPr lang="en-US" b="1" dirty="0">
                <a:solidFill>
                  <a:schemeClr val="tx1"/>
                </a:solidFill>
                <a:sym typeface="Montserrat"/>
              </a:rPr>
              <a:t>For loops are used for sequential traversal</a:t>
            </a:r>
          </a:p>
          <a:p>
            <a:pPr marR="0" lvl="0" algn="l">
              <a:spcBef>
                <a:spcPts val="0"/>
              </a:spcBef>
              <a:spcAft>
                <a:spcPts val="600"/>
              </a:spcAft>
              <a:buClr>
                <a:schemeClr val="dk1"/>
              </a:buClr>
              <a:buSzPts val="3200"/>
            </a:pPr>
            <a:endParaRPr lang="en-US" b="1" dirty="0">
              <a:solidFill>
                <a:schemeClr val="tx1"/>
              </a:solidFill>
            </a:endParaRPr>
          </a:p>
          <a:p>
            <a:pPr marR="0" lvl="0" algn="l">
              <a:spcBef>
                <a:spcPts val="0"/>
              </a:spcBef>
              <a:spcAft>
                <a:spcPts val="600"/>
              </a:spcAft>
              <a:buClr>
                <a:schemeClr val="dk1"/>
              </a:buClr>
              <a:buSzPts val="3200"/>
            </a:pPr>
            <a:r>
              <a:rPr lang="en-US" b="1" dirty="0">
                <a:solidFill>
                  <a:schemeClr val="tx1"/>
                </a:solidFill>
                <a:sym typeface="Montserrat"/>
              </a:rPr>
              <a:t>e.g. </a:t>
            </a:r>
            <a:r>
              <a:rPr lang="en-US" sz="1800" dirty="0">
                <a:solidFill>
                  <a:schemeClr val="tx1"/>
                </a:solidFill>
                <a:sym typeface="Montserrat"/>
              </a:rPr>
              <a:t>for [</a:t>
            </a:r>
            <a:r>
              <a:rPr lang="en-US" sz="1800" dirty="0" err="1">
                <a:solidFill>
                  <a:schemeClr val="tx1"/>
                </a:solidFill>
                <a:sym typeface="Montserrat"/>
              </a:rPr>
              <a:t>user_defined_variable</a:t>
            </a:r>
            <a:r>
              <a:rPr lang="en-US" sz="1800" dirty="0">
                <a:solidFill>
                  <a:schemeClr val="tx1"/>
                </a:solidFill>
                <a:sym typeface="Montserrat"/>
              </a:rPr>
              <a:t>] in [</a:t>
            </a:r>
            <a:r>
              <a:rPr lang="en-US" sz="1800" dirty="0" err="1">
                <a:solidFill>
                  <a:schemeClr val="tx1"/>
                </a:solidFill>
                <a:sym typeface="Montserrat"/>
              </a:rPr>
              <a:t>iterable_datatype</a:t>
            </a:r>
            <a:r>
              <a:rPr lang="en-US" sz="1800" dirty="0">
                <a:solidFill>
                  <a:schemeClr val="tx1"/>
                </a:solidFill>
                <a:sym typeface="Montserrat"/>
              </a:rPr>
              <a:t>]:</a:t>
            </a:r>
            <a:endParaRPr lang="en-US" sz="1800" dirty="0">
              <a:solidFill>
                <a:schemeClr val="tx1"/>
              </a:solidFill>
            </a:endParaRPr>
          </a:p>
          <a:p>
            <a:pPr marR="0" lvl="0" algn="l">
              <a:spcBef>
                <a:spcPts val="0"/>
              </a:spcBef>
              <a:spcAft>
                <a:spcPts val="600"/>
              </a:spcAft>
              <a:buClr>
                <a:schemeClr val="dk1"/>
              </a:buClr>
              <a:buSzPts val="3200"/>
            </a:pPr>
            <a:r>
              <a:rPr lang="en-US" sz="1800" dirty="0">
                <a:solidFill>
                  <a:schemeClr val="tx1"/>
                </a:solidFill>
                <a:sym typeface="Montserrat"/>
              </a:rPr>
              <a:t>	  # code inside for loop</a:t>
            </a:r>
            <a:endParaRPr lang="en-US" sz="1800" dirty="0">
              <a:solidFill>
                <a:schemeClr val="tx1"/>
              </a:solidFill>
            </a:endParaRPr>
          </a:p>
          <a:p>
            <a:pPr marR="0" lvl="0" algn="l">
              <a:spcBef>
                <a:spcPts val="0"/>
              </a:spcBef>
              <a:spcAft>
                <a:spcPts val="600"/>
              </a:spcAft>
              <a:buClr>
                <a:schemeClr val="dk1"/>
              </a:buClr>
              <a:buSzPts val="3200"/>
            </a:pPr>
            <a:r>
              <a:rPr lang="en-US" sz="1800" dirty="0">
                <a:solidFill>
                  <a:schemeClr val="tx1"/>
                </a:solidFill>
                <a:sym typeface="Montserrat"/>
              </a:rPr>
              <a:t>	  statements</a:t>
            </a:r>
            <a:endParaRPr lang="en-US" sz="1800" dirty="0">
              <a:solidFill>
                <a:schemeClr val="tx1"/>
              </a:solidFill>
            </a:endParaRPr>
          </a:p>
          <a:p>
            <a:pPr marR="0" lvl="0" algn="l">
              <a:spcBef>
                <a:spcPts val="0"/>
              </a:spcBef>
              <a:spcAft>
                <a:spcPts val="600"/>
              </a:spcAft>
              <a:buClr>
                <a:schemeClr val="dk1"/>
              </a:buClr>
              <a:buSzPts val="3200"/>
            </a:pPr>
            <a:r>
              <a:rPr lang="en-US" sz="1800" dirty="0">
                <a:solidFill>
                  <a:schemeClr val="tx1"/>
                </a:solidFill>
                <a:sym typeface="Montserrat"/>
              </a:rPr>
              <a:t>      # code outside for loop</a:t>
            </a:r>
            <a:endParaRPr lang="en-US" sz="1800" dirty="0">
              <a:solidFill>
                <a:schemeClr val="tx1"/>
              </a:solidFill>
            </a:endParaRPr>
          </a:p>
          <a:p>
            <a:pPr marR="0" lvl="0" algn="l">
              <a:spcBef>
                <a:spcPts val="0"/>
              </a:spcBef>
              <a:spcAft>
                <a:spcPts val="600"/>
              </a:spcAft>
              <a:buClr>
                <a:schemeClr val="dk1"/>
              </a:buClr>
              <a:buSzPts val="3200"/>
            </a:pPr>
            <a:r>
              <a:rPr lang="en-US" sz="1800" b="1" dirty="0">
                <a:solidFill>
                  <a:schemeClr val="tx1"/>
                </a:solidFill>
                <a:sym typeface="Montserrat"/>
              </a:rPr>
              <a:t>Code:</a:t>
            </a:r>
            <a:endParaRPr lang="en-US" sz="1800" b="1" dirty="0">
              <a:solidFill>
                <a:schemeClr val="tx1"/>
              </a:solidFill>
            </a:endParaRPr>
          </a:p>
          <a:p>
            <a:pPr marR="0" lvl="0" algn="l">
              <a:spcBef>
                <a:spcPts val="0"/>
              </a:spcBef>
              <a:spcAft>
                <a:spcPts val="600"/>
              </a:spcAft>
              <a:buClr>
                <a:schemeClr val="dk1"/>
              </a:buClr>
              <a:buSzPts val="3200"/>
            </a:pPr>
            <a:r>
              <a:rPr lang="en-US" sz="1800" dirty="0">
                <a:solidFill>
                  <a:schemeClr val="tx1"/>
                </a:solidFill>
                <a:sym typeface="Montserrat"/>
              </a:rPr>
              <a:t>list = [1,2,3]</a:t>
            </a:r>
          </a:p>
          <a:p>
            <a:pPr marR="0" lvl="0" algn="l">
              <a:spcBef>
                <a:spcPts val="0"/>
              </a:spcBef>
              <a:spcAft>
                <a:spcPts val="600"/>
              </a:spcAft>
              <a:buClr>
                <a:schemeClr val="dk1"/>
              </a:buClr>
              <a:buSzPts val="3200"/>
            </a:pPr>
            <a:r>
              <a:rPr lang="en-US" sz="1800" dirty="0">
                <a:solidFill>
                  <a:schemeClr val="tx1"/>
                </a:solidFill>
                <a:sym typeface="Montserrat"/>
              </a:rPr>
              <a:t>for i in list:</a:t>
            </a:r>
          </a:p>
          <a:p>
            <a:pPr marR="0" lvl="0" algn="l">
              <a:spcBef>
                <a:spcPts val="0"/>
              </a:spcBef>
              <a:spcAft>
                <a:spcPts val="600"/>
              </a:spcAft>
              <a:buClr>
                <a:schemeClr val="dk1"/>
              </a:buClr>
              <a:buSzPts val="3200"/>
            </a:pPr>
            <a:r>
              <a:rPr lang="en-US" sz="1800" dirty="0">
                <a:solidFill>
                  <a:schemeClr val="tx1"/>
                </a:solidFill>
                <a:sym typeface="Montserrat"/>
              </a:rPr>
              <a:t>    print(i)</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chemeClr val="dk1"/>
              </a:buClr>
              <a:buSzPts val="3200"/>
            </a:pPr>
            <a:r>
              <a:rPr lang="en-US" sz="1800" dirty="0">
                <a:solidFill>
                  <a:schemeClr val="tx1"/>
                </a:solidFill>
                <a:sym typeface="Montserrat"/>
              </a:rPr>
              <a:t>Output:</a:t>
            </a:r>
          </a:p>
          <a:p>
            <a:pPr marR="0" lvl="0" algn="l">
              <a:spcBef>
                <a:spcPts val="0"/>
              </a:spcBef>
              <a:spcAft>
                <a:spcPts val="600"/>
              </a:spcAft>
              <a:buClr>
                <a:schemeClr val="dk1"/>
              </a:buClr>
              <a:buSzPts val="3200"/>
            </a:pPr>
            <a:r>
              <a:rPr lang="en-US" sz="1800" dirty="0">
                <a:solidFill>
                  <a:schemeClr val="tx1"/>
                </a:solidFill>
                <a:sym typeface="Montserrat"/>
              </a:rPr>
              <a:t>1</a:t>
            </a:r>
          </a:p>
          <a:p>
            <a:pPr marR="0" lvl="0" algn="l">
              <a:spcBef>
                <a:spcPts val="0"/>
              </a:spcBef>
              <a:spcAft>
                <a:spcPts val="600"/>
              </a:spcAft>
              <a:buClr>
                <a:schemeClr val="dk1"/>
              </a:buClr>
              <a:buSzPts val="3200"/>
            </a:pPr>
            <a:r>
              <a:rPr lang="en-US" sz="1800" dirty="0">
                <a:solidFill>
                  <a:schemeClr val="tx1"/>
                </a:solidFill>
                <a:sym typeface="Montserrat"/>
              </a:rPr>
              <a:t>2</a:t>
            </a:r>
          </a:p>
          <a:p>
            <a:pPr marR="0" lvl="0" algn="l">
              <a:spcBef>
                <a:spcPts val="0"/>
              </a:spcBef>
              <a:spcAft>
                <a:spcPts val="600"/>
              </a:spcAft>
              <a:buClr>
                <a:schemeClr val="dk1"/>
              </a:buClr>
              <a:buSzPts val="3200"/>
            </a:pPr>
            <a:r>
              <a:rPr lang="en-US" sz="1800" dirty="0">
                <a:solidFill>
                  <a:schemeClr val="tx1"/>
                </a:solidFill>
                <a:sym typeface="Montserrat"/>
              </a:rPr>
              <a:t>3</a:t>
            </a: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68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WW01D07</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42</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393878762"/>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1476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kern="1200" cap="none">
                <a:latin typeface="+mj-lt"/>
                <a:ea typeface="+mj-ea"/>
                <a:cs typeface="+mj-cs"/>
              </a:rPr>
              <a:t>bool()</a:t>
            </a:r>
            <a:endParaRPr lang="en-US" sz="7200" b="0" i="0" kern="1200" cap="none" baseline="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514350" lvl="1" indent="-228600" algn="l">
              <a:buFont typeface="Arial" panose="020B0604020202020204" pitchFamily="34" charset="0"/>
              <a:buChar char="•"/>
            </a:pPr>
            <a:endParaRPr lang="en-US" sz="1400" dirty="0"/>
          </a:p>
          <a:p>
            <a:pPr marL="514350" lvl="1" indent="-228600" algn="l">
              <a:buFont typeface="Arial" panose="020B0604020202020204" pitchFamily="34" charset="0"/>
              <a:buChar char="•"/>
            </a:pPr>
            <a:r>
              <a:rPr lang="en-US" sz="1400" dirty="0"/>
              <a:t>bool() is a built-in Python function that returns a </a:t>
            </a:r>
            <a:r>
              <a:rPr lang="en-US" sz="1400" dirty="0" err="1"/>
              <a:t>boolean</a:t>
            </a:r>
            <a:r>
              <a:rPr lang="en-US" sz="1400" dirty="0"/>
              <a:t> value representing the truth value of an object.</a:t>
            </a:r>
          </a:p>
          <a:p>
            <a:pPr marL="228600" lvl="1" indent="-228600" algn="l">
              <a:buFont typeface="Arial" panose="020B0604020202020204" pitchFamily="34" charset="0"/>
              <a:buChar char="•"/>
            </a:pPr>
            <a:endParaRPr lang="en-US" sz="1400" dirty="0"/>
          </a:p>
          <a:p>
            <a:pPr marL="514350" lvl="1" indent="-228600" algn="l">
              <a:buFont typeface="Arial" panose="020B0604020202020204" pitchFamily="34" charset="0"/>
              <a:buChar char="•"/>
            </a:pPr>
            <a:r>
              <a:rPr lang="en-US" sz="1400" dirty="0"/>
              <a:t>The function takes one argument and returns True or False based on the truth value of the argument</a:t>
            </a:r>
          </a:p>
          <a:p>
            <a:pPr marL="228600" lvl="1" indent="-228600" algn="l">
              <a:buFont typeface="Arial" panose="020B0604020202020204" pitchFamily="34" charset="0"/>
              <a:buChar char="•"/>
            </a:pPr>
            <a:endParaRPr lang="en-US" sz="1400" dirty="0"/>
          </a:p>
          <a:p>
            <a:pPr marL="514350" lvl="1" indent="-228600" algn="l">
              <a:buFont typeface="Arial" panose="020B0604020202020204" pitchFamily="34" charset="0"/>
              <a:buChar char="•"/>
            </a:pPr>
            <a:r>
              <a:rPr lang="en-US" sz="1400" dirty="0"/>
              <a:t>Example 1: Using bool() with numeric values</a:t>
            </a:r>
          </a:p>
          <a:p>
            <a:pPr marL="685800" lvl="2" indent="-228600" algn="l">
              <a:buFont typeface="Arial" panose="020B0604020202020204" pitchFamily="34" charset="0"/>
              <a:buChar char="•"/>
            </a:pPr>
            <a:r>
              <a:rPr lang="en-US" sz="1400" dirty="0"/>
              <a:t>print(bool(0))   # Output: False</a:t>
            </a:r>
          </a:p>
          <a:p>
            <a:pPr marL="685800" lvl="2" indent="-228600" algn="l">
              <a:buFont typeface="Arial" panose="020B0604020202020204" pitchFamily="34" charset="0"/>
              <a:buChar char="•"/>
            </a:pPr>
            <a:r>
              <a:rPr lang="en-US" sz="1400" dirty="0"/>
              <a:t>print(bool(1))   # Output: True</a:t>
            </a:r>
          </a:p>
          <a:p>
            <a:pPr marL="685800" lvl="2" indent="-228600" algn="l">
              <a:buFont typeface="Arial" panose="020B0604020202020204" pitchFamily="34" charset="0"/>
              <a:buChar char="•"/>
            </a:pPr>
            <a:r>
              <a:rPr lang="en-US" sz="1400" dirty="0"/>
              <a:t>print(bool(-1))  # Output: True</a:t>
            </a:r>
          </a:p>
          <a:p>
            <a:pPr marL="685800" lvl="2" indent="-228600" algn="l">
              <a:buFont typeface="Arial" panose="020B0604020202020204" pitchFamily="34" charset="0"/>
              <a:buChar char="•"/>
            </a:pPr>
            <a:endParaRPr lang="en-US" sz="1400" dirty="0"/>
          </a:p>
          <a:p>
            <a:pPr marL="514350" lvl="1" indent="-228600" algn="l">
              <a:buFont typeface="Arial" panose="020B0604020202020204" pitchFamily="34" charset="0"/>
              <a:buChar char="•"/>
            </a:pPr>
            <a:r>
              <a:rPr lang="en-US" sz="1400" dirty="0"/>
              <a:t>Example 2: Using bool() with strings</a:t>
            </a:r>
          </a:p>
          <a:p>
            <a:pPr marL="685800" lvl="2" indent="-228600" algn="l">
              <a:buFont typeface="Arial" panose="020B0604020202020204" pitchFamily="34" charset="0"/>
              <a:buChar char="•"/>
            </a:pPr>
            <a:r>
              <a:rPr lang="en-US" sz="1400" dirty="0"/>
              <a:t>print(bool(""))    # Output: False</a:t>
            </a:r>
          </a:p>
          <a:p>
            <a:pPr marL="685800" lvl="2" indent="-228600" algn="l">
              <a:buFont typeface="Arial" panose="020B0604020202020204" pitchFamily="34" charset="0"/>
              <a:buChar char="•"/>
            </a:pPr>
            <a:r>
              <a:rPr lang="en-US" sz="1400" dirty="0"/>
              <a:t>print(bool("</a:t>
            </a:r>
            <a:r>
              <a:rPr lang="en-US" sz="1400" dirty="0" err="1"/>
              <a:t>abc</a:t>
            </a:r>
            <a:r>
              <a:rPr lang="en-US" sz="1400" dirty="0"/>
              <a:t>"))  # Output: True</a:t>
            </a:r>
          </a:p>
          <a:p>
            <a:pPr marL="685800" lvl="2" indent="-228600" algn="l">
              <a:buFont typeface="Arial" panose="020B0604020202020204" pitchFamily="34" charset="0"/>
              <a:buChar char="•"/>
            </a:pPr>
            <a:endParaRPr lang="en-US" sz="1400" dirty="0"/>
          </a:p>
          <a:p>
            <a:pPr marL="514350" lvl="1" indent="-228600" algn="l">
              <a:buFont typeface="Arial" panose="020B0604020202020204" pitchFamily="34" charset="0"/>
              <a:buChar char="•"/>
            </a:pPr>
            <a:r>
              <a:rPr lang="en-US" sz="1400" dirty="0"/>
              <a:t>Example 3: Using bool() with lists</a:t>
            </a:r>
          </a:p>
          <a:p>
            <a:pPr marL="685800" lvl="2" indent="-228600" algn="l">
              <a:buFont typeface="Arial" panose="020B0604020202020204" pitchFamily="34" charset="0"/>
              <a:buChar char="•"/>
            </a:pPr>
            <a:r>
              <a:rPr lang="en-US" sz="1400" dirty="0" err="1"/>
              <a:t>my_list</a:t>
            </a:r>
            <a:r>
              <a:rPr lang="en-US" sz="1400" dirty="0"/>
              <a:t> = []</a:t>
            </a:r>
          </a:p>
          <a:p>
            <a:pPr marL="685800" lvl="2" indent="-228600" algn="l">
              <a:buFont typeface="Arial" panose="020B0604020202020204" pitchFamily="34" charset="0"/>
              <a:buChar char="•"/>
            </a:pPr>
            <a:r>
              <a:rPr lang="en-US" sz="1400" dirty="0"/>
              <a:t>print(bool(</a:t>
            </a:r>
            <a:r>
              <a:rPr lang="en-US" sz="1400" dirty="0" err="1"/>
              <a:t>my_list</a:t>
            </a:r>
            <a:r>
              <a:rPr lang="en-US" sz="1400" dirty="0"/>
              <a:t>))  # Output: False</a:t>
            </a:r>
          </a:p>
          <a:p>
            <a:pPr marL="685800" lvl="2" indent="-228600" algn="l">
              <a:buFont typeface="Arial" panose="020B0604020202020204" pitchFamily="34" charset="0"/>
              <a:buChar char="•"/>
            </a:pPr>
            <a:r>
              <a:rPr lang="en-US" sz="1400" dirty="0" err="1"/>
              <a:t>my_list</a:t>
            </a:r>
            <a:r>
              <a:rPr lang="en-US" sz="1400" dirty="0"/>
              <a:t> = [1, 2, 3]</a:t>
            </a:r>
          </a:p>
          <a:p>
            <a:pPr marL="685800" lvl="2" indent="-228600" algn="l">
              <a:buFont typeface="Arial" panose="020B0604020202020204" pitchFamily="34" charset="0"/>
              <a:buChar char="•"/>
            </a:pPr>
            <a:r>
              <a:rPr lang="en-US" sz="1400" dirty="0"/>
              <a:t>print(bool(</a:t>
            </a:r>
            <a:r>
              <a:rPr lang="en-US" sz="1400" dirty="0" err="1"/>
              <a:t>my_list</a:t>
            </a:r>
            <a:r>
              <a:rPr lang="en-US" sz="1400" dirty="0"/>
              <a:t>))  # Output: True</a:t>
            </a:r>
          </a:p>
          <a:p>
            <a:pPr marL="514350" lvl="1" indent="-228600" algn="l">
              <a:buFont typeface="Arial" panose="020B0604020202020204" pitchFamily="34" charset="0"/>
              <a:buChar char="•"/>
            </a:pPr>
            <a:endParaRPr lang="en-US" sz="1400" dirty="0"/>
          </a:p>
          <a:p>
            <a:pPr marL="228600" lvl="1" indent="-228600" algn="l">
              <a:buFont typeface="Arial" panose="020B0604020202020204" pitchFamily="34" charset="0"/>
              <a:buChar char="•"/>
            </a:pPr>
            <a:endParaRPr lang="en-US" sz="1400" dirty="0"/>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837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9">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188069" y="381935"/>
            <a:ext cx="4008583" cy="5974414"/>
          </a:xfrm>
        </p:spPr>
        <p:txBody>
          <a:bodyPr vert="horz" lIns="91440" tIns="45720" rIns="91440" bIns="45720" rtlCol="0" anchor="ctr">
            <a:normAutofit/>
          </a:bodyPr>
          <a:lstStyle/>
          <a:p>
            <a:pPr algn="l"/>
            <a:r>
              <a:rPr lang="en-US" sz="7200" b="0" kern="1200" cap="none">
                <a:latin typeface="+mj-lt"/>
                <a:ea typeface="+mj-ea"/>
                <a:cs typeface="+mj-cs"/>
              </a:rPr>
              <a:t>Slicing in different data types</a:t>
            </a:r>
            <a:endParaRPr lang="en-US" sz="7200" b="0" i="0" kern="1200" cap="none" baseline="0">
              <a:latin typeface="+mj-lt"/>
              <a:ea typeface="+mj-ea"/>
              <a:cs typeface="+mj-cs"/>
            </a:endParaRPr>
          </a:p>
        </p:txBody>
      </p:sp>
      <p:sp>
        <p:nvSpPr>
          <p:cNvPr id="25"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96000" y="381935"/>
            <a:ext cx="4986955" cy="5974415"/>
          </a:xfrm>
        </p:spPr>
        <p:txBody>
          <a:bodyPr vert="horz" lIns="91440" tIns="45720" rIns="91440" bIns="45720" rtlCol="0" anchor="ctr">
            <a:normAutofit/>
          </a:bodyPr>
          <a:lstStyle/>
          <a:p>
            <a:pPr marL="514350" lvl="1" indent="-228600" algn="l">
              <a:buFont typeface="Arial" panose="020B0604020202020204" pitchFamily="34" charset="0"/>
              <a:buChar char="•"/>
            </a:pPr>
            <a:r>
              <a:rPr lang="en-US" sz="1300" dirty="0"/>
              <a:t>Slicing is a technique in Python that allows you to extract a portion of a sequence, such as a string, list, or tuple. </a:t>
            </a:r>
          </a:p>
          <a:p>
            <a:pPr marL="228600" lvl="1" indent="-228600" algn="l">
              <a:buFont typeface="Arial" panose="020B0604020202020204" pitchFamily="34" charset="0"/>
              <a:buChar char="•"/>
            </a:pPr>
            <a:endParaRPr lang="en-US" sz="1300" dirty="0"/>
          </a:p>
          <a:p>
            <a:pPr marL="514350" lvl="1" indent="-228600" algn="l">
              <a:buFont typeface="Arial" panose="020B0604020202020204" pitchFamily="34" charset="0"/>
              <a:buChar char="•"/>
            </a:pPr>
            <a:r>
              <a:rPr lang="en-US" sz="1300" b="1" dirty="0"/>
              <a:t>Syntax </a:t>
            </a:r>
            <a:r>
              <a:rPr lang="en-US" sz="1300" dirty="0"/>
              <a:t>:</a:t>
            </a:r>
          </a:p>
          <a:p>
            <a:pPr marL="685800" lvl="2" indent="-228600" algn="l">
              <a:buFont typeface="Arial" panose="020B0604020202020204" pitchFamily="34" charset="0"/>
              <a:buChar char="•"/>
            </a:pPr>
            <a:r>
              <a:rPr lang="en-US" sz="1300" dirty="0"/>
              <a:t>[</a:t>
            </a:r>
            <a:r>
              <a:rPr lang="en-US" sz="1300" dirty="0" err="1"/>
              <a:t>start:stop:step</a:t>
            </a:r>
            <a:r>
              <a:rPr lang="en-US" sz="1300" dirty="0"/>
              <a:t>], where start is the index of the first element, stop is the index of the last element , and step is the step size between elements .</a:t>
            </a:r>
          </a:p>
          <a:p>
            <a:pPr marL="685800" lvl="2" indent="-228600" algn="l">
              <a:buFont typeface="Arial" panose="020B0604020202020204" pitchFamily="34" charset="0"/>
              <a:buChar char="•"/>
            </a:pPr>
            <a:endParaRPr lang="en-US" sz="1300" dirty="0"/>
          </a:p>
          <a:p>
            <a:pPr marL="514350" lvl="1" indent="-228600" algn="l">
              <a:buFont typeface="Arial" panose="020B0604020202020204" pitchFamily="34" charset="0"/>
              <a:buChar char="•"/>
            </a:pPr>
            <a:r>
              <a:rPr lang="en-US" sz="1300" dirty="0"/>
              <a:t>Example 1: Slicing a string</a:t>
            </a:r>
          </a:p>
          <a:p>
            <a:pPr marL="685800" lvl="2" indent="-228600" algn="l">
              <a:buFont typeface="Arial" panose="020B0604020202020204" pitchFamily="34" charset="0"/>
              <a:buChar char="•"/>
            </a:pPr>
            <a:r>
              <a:rPr lang="en-US" sz="1300" dirty="0"/>
              <a:t>my_string = "Hello, World!"</a:t>
            </a:r>
          </a:p>
          <a:p>
            <a:pPr marL="685800" lvl="2" indent="-228600" algn="l">
              <a:buFont typeface="Arial" panose="020B0604020202020204" pitchFamily="34" charset="0"/>
              <a:buChar char="•"/>
            </a:pPr>
            <a:r>
              <a:rPr lang="en-US" sz="1300" dirty="0"/>
              <a:t>print(my_string[0:5])   # Output: Hello</a:t>
            </a:r>
          </a:p>
          <a:p>
            <a:pPr marL="685800" lvl="2" indent="-228600" algn="l">
              <a:buFont typeface="Arial" panose="020B0604020202020204" pitchFamily="34" charset="0"/>
              <a:buChar char="•"/>
            </a:pPr>
            <a:r>
              <a:rPr lang="en-US" sz="1300" dirty="0"/>
              <a:t>print(my_string[7:12])  # Output: World</a:t>
            </a:r>
          </a:p>
          <a:p>
            <a:pPr marL="685800" lvl="2" indent="-228600" algn="l">
              <a:buFont typeface="Arial" panose="020B0604020202020204" pitchFamily="34" charset="0"/>
              <a:buChar char="•"/>
            </a:pPr>
            <a:r>
              <a:rPr lang="en-US" sz="1300" dirty="0"/>
              <a:t>print(my_string[0:12:2])  # Output: </a:t>
            </a:r>
            <a:r>
              <a:rPr lang="en-US" sz="1300" dirty="0" err="1"/>
              <a:t>Hlo,Wrd</a:t>
            </a:r>
            <a:endParaRPr lang="en-US" sz="1300" dirty="0"/>
          </a:p>
          <a:p>
            <a:pPr marL="685800" lvl="2" indent="-228600" algn="l">
              <a:buFont typeface="Arial" panose="020B0604020202020204" pitchFamily="34" charset="0"/>
              <a:buChar char="•"/>
            </a:pPr>
            <a:endParaRPr lang="en-US" sz="1300" dirty="0"/>
          </a:p>
          <a:p>
            <a:pPr marL="514350" lvl="1" indent="-228600" algn="l">
              <a:buFont typeface="Arial" panose="020B0604020202020204" pitchFamily="34" charset="0"/>
              <a:buChar char="•"/>
            </a:pPr>
            <a:r>
              <a:rPr lang="en-US" sz="1300" dirty="0"/>
              <a:t>Example 2: Slicing a list</a:t>
            </a:r>
          </a:p>
          <a:p>
            <a:pPr marL="685800" lvl="2" indent="-228600" algn="l">
              <a:buFont typeface="Arial" panose="020B0604020202020204" pitchFamily="34" charset="0"/>
              <a:buChar char="•"/>
            </a:pPr>
            <a:r>
              <a:rPr lang="en-US" sz="1300" dirty="0"/>
              <a:t>my_list = [1, 2, 3, 4, 5]</a:t>
            </a:r>
          </a:p>
          <a:p>
            <a:pPr marL="685800" lvl="2" indent="-228600" algn="l">
              <a:buFont typeface="Arial" panose="020B0604020202020204" pitchFamily="34" charset="0"/>
              <a:buChar char="•"/>
            </a:pPr>
            <a:r>
              <a:rPr lang="en-US" sz="1300" dirty="0"/>
              <a:t>print(my_list[1:3])   # Output: [2, 3]</a:t>
            </a:r>
          </a:p>
          <a:p>
            <a:pPr marL="685800" lvl="2" indent="-228600" algn="l">
              <a:buFont typeface="Arial" panose="020B0604020202020204" pitchFamily="34" charset="0"/>
              <a:buChar char="•"/>
            </a:pPr>
            <a:r>
              <a:rPr lang="en-US" sz="1300" dirty="0"/>
              <a:t>print(my_list[::2])   # Output: [1, 3, 5]</a:t>
            </a:r>
          </a:p>
          <a:p>
            <a:pPr marL="685800" lvl="2" indent="-228600" algn="l">
              <a:buFont typeface="Arial" panose="020B0604020202020204" pitchFamily="34" charset="0"/>
              <a:buChar char="•"/>
            </a:pPr>
            <a:endParaRPr lang="en-US" sz="1300" dirty="0"/>
          </a:p>
          <a:p>
            <a:pPr marL="514350" lvl="1" indent="-228600" algn="l">
              <a:buFont typeface="Arial" panose="020B0604020202020204" pitchFamily="34" charset="0"/>
              <a:buChar char="•"/>
            </a:pPr>
            <a:r>
              <a:rPr lang="en-US" sz="1300" dirty="0"/>
              <a:t>Example 3: Slicing a tuple</a:t>
            </a:r>
          </a:p>
          <a:p>
            <a:pPr marL="685800" lvl="2" indent="-228600" algn="l">
              <a:buFont typeface="Arial" panose="020B0604020202020204" pitchFamily="34" charset="0"/>
              <a:buChar char="•"/>
            </a:pPr>
            <a:r>
              <a:rPr lang="en-US" sz="1300" dirty="0" err="1"/>
              <a:t>my_tuple</a:t>
            </a:r>
            <a:r>
              <a:rPr lang="en-US" sz="1300" dirty="0"/>
              <a:t> = (1, 2, 3, 4, 5)</a:t>
            </a:r>
          </a:p>
          <a:p>
            <a:pPr marL="228600" lvl="1" indent="-228600" algn="l">
              <a:buFont typeface="Arial" panose="020B0604020202020204" pitchFamily="34" charset="0"/>
              <a:buChar char="•"/>
            </a:pPr>
            <a:r>
              <a:rPr lang="en-US" sz="1300" dirty="0"/>
              <a:t>       print(</a:t>
            </a:r>
            <a:r>
              <a:rPr lang="en-US" sz="1300" dirty="0" err="1"/>
              <a:t>my_tuple</a:t>
            </a:r>
            <a:r>
              <a:rPr lang="en-US" sz="1300" dirty="0"/>
              <a:t>[1:3])   # Output: (2, 3)</a:t>
            </a:r>
          </a:p>
          <a:p>
            <a:pPr marL="685800" lvl="2" indent="-228600" algn="l">
              <a:buFont typeface="Arial" panose="020B0604020202020204" pitchFamily="34" charset="0"/>
              <a:buChar char="•"/>
            </a:pPr>
            <a:r>
              <a:rPr lang="en-US" sz="1300" dirty="0"/>
              <a:t>print(</a:t>
            </a:r>
            <a:r>
              <a:rPr lang="en-US" sz="1300" dirty="0" err="1"/>
              <a:t>my_tuple</a:t>
            </a:r>
            <a:r>
              <a:rPr lang="en-US" sz="1300" dirty="0"/>
              <a:t>[::2])   # Output: (1, 3, 5)</a:t>
            </a:r>
          </a:p>
          <a:p>
            <a:pPr marL="514350" lvl="1" indent="-228600" algn="l">
              <a:buFont typeface="Arial" panose="020B0604020202020204" pitchFamily="34" charset="0"/>
              <a:buChar char="•"/>
            </a:pPr>
            <a:endParaRPr lang="en-US" sz="1300" dirty="0"/>
          </a:p>
          <a:p>
            <a:pPr marL="971550" lvl="2" indent="-228600" algn="l">
              <a:buFont typeface="Arial" panose="020B0604020202020204" pitchFamily="34" charset="0"/>
              <a:buChar char="•"/>
            </a:pPr>
            <a:endParaRPr lang="en-US" sz="1300" dirty="0"/>
          </a:p>
          <a:p>
            <a:pPr marL="971550" lvl="2" indent="-228600" algn="l">
              <a:buFont typeface="Arial" panose="020B0604020202020204" pitchFamily="34" charset="0"/>
              <a:buChar char="•"/>
            </a:pPr>
            <a:endParaRPr lang="en-US" sz="1300" dirty="0"/>
          </a:p>
        </p:txBody>
      </p:sp>
      <p:cxnSp>
        <p:nvCxnSpPr>
          <p:cNvPr id="28"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060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016000" y="300709"/>
            <a:ext cx="5243394" cy="825356"/>
          </a:xfrm>
        </p:spPr>
        <p:txBody>
          <a:bodyPr vert="horz" lIns="91440" tIns="45720" rIns="91440" bIns="45720" rtlCol="0" anchor="t">
            <a:normAutofit fontScale="90000"/>
          </a:bodyPr>
          <a:lstStyle/>
          <a:p>
            <a:pPr algn="l"/>
            <a:r>
              <a:rPr lang="en-US" sz="5600" b="0" i="0" kern="1200" cap="none" baseline="0" dirty="0">
                <a:solidFill>
                  <a:schemeClr val="tx1"/>
                </a:solidFill>
                <a:latin typeface="+mj-lt"/>
                <a:ea typeface="+mj-ea"/>
                <a:cs typeface="+mj-cs"/>
              </a:rPr>
              <a:t>Iterables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53305" y="1386911"/>
            <a:ext cx="10695926" cy="4912289"/>
          </a:xfrm>
        </p:spPr>
        <p:txBody>
          <a:bodyPr vert="horz" lIns="91440" tIns="45720" rIns="91440" bIns="45720" rtlCol="0" anchor="ctr">
            <a:normAutofit fontScale="92500" lnSpcReduction="10000"/>
          </a:bodyPr>
          <a:lstStyle/>
          <a:p>
            <a:pPr marL="514350" lvl="1" indent="-285750" algn="l">
              <a:buFont typeface="Arial" panose="020B0604020202020204" pitchFamily="34" charset="0"/>
              <a:buChar char="•"/>
            </a:pPr>
            <a:endParaRPr lang="en-US" sz="1800" dirty="0">
              <a:solidFill>
                <a:schemeClr val="tx1"/>
              </a:solidFill>
            </a:endParaRPr>
          </a:p>
          <a:p>
            <a:pPr marL="514350" lvl="1" indent="-285750" algn="l">
              <a:buFont typeface="Arial" panose="020B0604020202020204" pitchFamily="34" charset="0"/>
              <a:buChar char="•"/>
            </a:pPr>
            <a:r>
              <a:rPr lang="en-US" sz="1800" dirty="0"/>
              <a:t>A</a:t>
            </a:r>
            <a:r>
              <a:rPr lang="en-US" sz="1800" dirty="0">
                <a:solidFill>
                  <a:schemeClr val="tx1"/>
                </a:solidFill>
              </a:rPr>
              <a:t>n iterable is any object capable of returning its elements one at a time, allowing iteration over the elements</a:t>
            </a:r>
          </a:p>
          <a:p>
            <a:pPr marL="514350" lvl="1" indent="-285750" algn="l">
              <a:buFont typeface="Arial" panose="020B0604020202020204" pitchFamily="34" charset="0"/>
              <a:buChar char="•"/>
            </a:pPr>
            <a:r>
              <a:rPr lang="en-US" sz="1800" dirty="0"/>
              <a:t>M</a:t>
            </a:r>
            <a:r>
              <a:rPr lang="en-US" sz="1800" dirty="0">
                <a:solidFill>
                  <a:schemeClr val="tx1"/>
                </a:solidFill>
              </a:rPr>
              <a:t>ost common iterables are strings, lists, tuples, and dictionaries, but other objects can be iterated as well, such as sets, files, and generators.</a:t>
            </a:r>
          </a:p>
          <a:p>
            <a:pPr marL="514350" lvl="1" indent="-285750" algn="l">
              <a:buFont typeface="Arial" panose="020B0604020202020204" pitchFamily="34" charset="0"/>
              <a:buChar char="•"/>
            </a:pPr>
            <a:r>
              <a:rPr lang="en-US" sz="1800" dirty="0">
                <a:solidFill>
                  <a:schemeClr val="tx1"/>
                </a:solidFill>
              </a:rPr>
              <a:t>Example 1</a:t>
            </a:r>
            <a:r>
              <a:rPr lang="en-US" sz="1800" dirty="0"/>
              <a:t>: Iterating over a string</a:t>
            </a:r>
          </a:p>
          <a:p>
            <a:pPr marL="685800" lvl="2" algn="l"/>
            <a:r>
              <a:rPr lang="en-US" sz="1600" dirty="0">
                <a:solidFill>
                  <a:schemeClr val="tx1"/>
                </a:solidFill>
              </a:rPr>
              <a:t>my_string = "Hello, World!"</a:t>
            </a:r>
          </a:p>
          <a:p>
            <a:pPr marL="685800" lvl="2" algn="l"/>
            <a:r>
              <a:rPr lang="en-US" sz="1600" dirty="0">
                <a:solidFill>
                  <a:schemeClr val="tx1"/>
                </a:solidFill>
              </a:rPr>
              <a:t>for char in my_string:</a:t>
            </a:r>
          </a:p>
          <a:p>
            <a:pPr marL="685800" lvl="2" algn="l"/>
            <a:r>
              <a:rPr lang="en-US" sz="1600" dirty="0">
                <a:solidFill>
                  <a:schemeClr val="tx1"/>
                </a:solidFill>
              </a:rPr>
              <a:t>    print(char)</a:t>
            </a:r>
          </a:p>
          <a:p>
            <a:pPr marL="685800" lvl="2" algn="l"/>
            <a:endParaRPr lang="en-US" sz="1600" dirty="0">
              <a:solidFill>
                <a:schemeClr val="tx1"/>
              </a:solidFill>
            </a:endParaRPr>
          </a:p>
          <a:p>
            <a:pPr marL="514350" lvl="1" indent="-285750" algn="l">
              <a:buFont typeface="Arial" panose="020B0604020202020204" pitchFamily="34" charset="0"/>
              <a:buChar char="•"/>
            </a:pPr>
            <a:r>
              <a:rPr lang="en-US" sz="1600" dirty="0">
                <a:solidFill>
                  <a:schemeClr val="tx1"/>
                </a:solidFill>
              </a:rPr>
              <a:t>Example 2: </a:t>
            </a:r>
            <a:r>
              <a:rPr lang="en-US" sz="1600" dirty="0"/>
              <a:t>Iterating over a list</a:t>
            </a:r>
          </a:p>
          <a:p>
            <a:pPr marL="685800" lvl="2" algn="l"/>
            <a:r>
              <a:rPr lang="en-US" sz="1600" dirty="0" err="1">
                <a:solidFill>
                  <a:schemeClr val="tx1"/>
                </a:solidFill>
              </a:rPr>
              <a:t>my_list</a:t>
            </a:r>
            <a:r>
              <a:rPr lang="en-US" sz="1600" dirty="0">
                <a:solidFill>
                  <a:schemeClr val="tx1"/>
                </a:solidFill>
              </a:rPr>
              <a:t> = [1, 2, 3, 4, 5]</a:t>
            </a:r>
          </a:p>
          <a:p>
            <a:pPr marL="685800" lvl="2" algn="l"/>
            <a:r>
              <a:rPr lang="en-US" sz="1600" dirty="0">
                <a:solidFill>
                  <a:schemeClr val="tx1"/>
                </a:solidFill>
              </a:rPr>
              <a:t>for item in </a:t>
            </a:r>
            <a:r>
              <a:rPr lang="en-US" sz="1600" dirty="0" err="1">
                <a:solidFill>
                  <a:schemeClr val="tx1"/>
                </a:solidFill>
              </a:rPr>
              <a:t>my_list</a:t>
            </a:r>
            <a:r>
              <a:rPr lang="en-US" sz="1600" dirty="0">
                <a:solidFill>
                  <a:schemeClr val="tx1"/>
                </a:solidFill>
              </a:rPr>
              <a:t>:</a:t>
            </a:r>
          </a:p>
          <a:p>
            <a:pPr marL="685800" lvl="2" algn="l"/>
            <a:r>
              <a:rPr lang="en-US" sz="1600" dirty="0">
                <a:solidFill>
                  <a:schemeClr val="tx1"/>
                </a:solidFill>
              </a:rPr>
              <a:t>    print(item)</a:t>
            </a:r>
          </a:p>
          <a:p>
            <a:pPr marL="685800" lvl="2" algn="l"/>
            <a:endParaRPr lang="en-US" sz="1600" dirty="0">
              <a:solidFill>
                <a:schemeClr val="tx1"/>
              </a:solidFill>
            </a:endParaRPr>
          </a:p>
          <a:p>
            <a:pPr marL="514350" lvl="1" indent="-285750" algn="l">
              <a:buFont typeface="Arial" panose="020B0604020202020204" pitchFamily="34" charset="0"/>
              <a:buChar char="•"/>
            </a:pPr>
            <a:r>
              <a:rPr lang="en-US" sz="1800" dirty="0">
                <a:solidFill>
                  <a:schemeClr val="tx1"/>
                </a:solidFill>
              </a:rPr>
              <a:t>Example 3: </a:t>
            </a:r>
            <a:r>
              <a:rPr lang="en-US" sz="1600" dirty="0"/>
              <a:t>Iterating over a dictionary</a:t>
            </a:r>
          </a:p>
          <a:p>
            <a:pPr marL="685800" lvl="2" algn="l"/>
            <a:r>
              <a:rPr lang="en-US" sz="1600" dirty="0" err="1">
                <a:solidFill>
                  <a:schemeClr val="tx1"/>
                </a:solidFill>
              </a:rPr>
              <a:t>my_dict</a:t>
            </a:r>
            <a:r>
              <a:rPr lang="en-US" sz="1600" dirty="0">
                <a:solidFill>
                  <a:schemeClr val="tx1"/>
                </a:solidFill>
              </a:rPr>
              <a:t> = {'a': 1, 'b': 2, 'c': 3}</a:t>
            </a:r>
          </a:p>
          <a:p>
            <a:pPr marL="685800" lvl="2" algn="l"/>
            <a:r>
              <a:rPr lang="en-US" sz="1600" dirty="0">
                <a:solidFill>
                  <a:schemeClr val="tx1"/>
                </a:solidFill>
              </a:rPr>
              <a:t>for key in </a:t>
            </a:r>
            <a:r>
              <a:rPr lang="en-US" sz="1600" dirty="0" err="1">
                <a:solidFill>
                  <a:schemeClr val="tx1"/>
                </a:solidFill>
              </a:rPr>
              <a:t>my_dict</a:t>
            </a:r>
            <a:r>
              <a:rPr lang="en-US" sz="1600" dirty="0">
                <a:solidFill>
                  <a:schemeClr val="tx1"/>
                </a:solidFill>
              </a:rPr>
              <a:t>:</a:t>
            </a:r>
          </a:p>
          <a:p>
            <a:pPr marL="685800" lvl="2" algn="l"/>
            <a:r>
              <a:rPr lang="en-US" sz="1600" dirty="0">
                <a:solidFill>
                  <a:schemeClr val="tx1"/>
                </a:solidFill>
              </a:rPr>
              <a:t>    print(key, </a:t>
            </a:r>
            <a:r>
              <a:rPr lang="en-US" sz="1600" dirty="0" err="1">
                <a:solidFill>
                  <a:schemeClr val="tx1"/>
                </a:solidFill>
              </a:rPr>
              <a:t>my_dict</a:t>
            </a:r>
            <a:r>
              <a:rPr lang="en-US" sz="1600" dirty="0">
                <a:solidFill>
                  <a:schemeClr val="tx1"/>
                </a:solidFill>
              </a:rPr>
              <a:t>[key])</a:t>
            </a:r>
          </a:p>
          <a:p>
            <a:pPr marL="514350" lvl="1" indent="-285750" algn="l">
              <a:buFont typeface="Arial" panose="020B0604020202020204" pitchFamily="34" charset="0"/>
              <a:buChar char="•"/>
            </a:pPr>
            <a:endParaRPr lang="en-US" sz="1800" dirty="0">
              <a:solidFill>
                <a:schemeClr val="tx1"/>
              </a:solidFill>
            </a:endParaRPr>
          </a:p>
          <a:p>
            <a:pPr marL="228600" lvl="1" algn="l"/>
            <a:endParaRPr lang="en-US" sz="1800" dirty="0">
              <a:solidFill>
                <a:schemeClr val="tx1"/>
              </a:solidFill>
            </a:endParaRPr>
          </a:p>
        </p:txBody>
      </p:sp>
    </p:spTree>
    <p:extLst>
      <p:ext uri="{BB962C8B-B14F-4D97-AF65-F5344CB8AC3E}">
        <p14:creationId xmlns:p14="http://schemas.microsoft.com/office/powerpoint/2010/main" val="2119827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10515600" cy="825356"/>
          </a:xfrm>
        </p:spPr>
        <p:txBody>
          <a:bodyPr vert="horz" lIns="91440" tIns="45720" rIns="91440" bIns="45720" rtlCol="0" anchor="t">
            <a:normAutofit fontScale="90000"/>
          </a:bodyPr>
          <a:lstStyle/>
          <a:p>
            <a:pPr algn="l"/>
            <a:r>
              <a:rPr lang="en-US" sz="5600" b="0" cap="none" dirty="0">
                <a:solidFill>
                  <a:schemeClr val="tx1"/>
                </a:solidFill>
              </a:rPr>
              <a:t>Questions to practice for if else</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57874" y="1524000"/>
            <a:ext cx="10695926" cy="4789377"/>
          </a:xfrm>
        </p:spPr>
        <p:txBody>
          <a:bodyPr vert="horz" lIns="91440" tIns="45720" rIns="91440" bIns="45720" rtlCol="0" anchor="ctr">
            <a:normAutofit/>
          </a:bodyPr>
          <a:lstStyle/>
          <a:p>
            <a:pPr marL="228600" lvl="1" algn="l"/>
            <a:r>
              <a:rPr lang="en-US" sz="1800" dirty="0">
                <a:hlinkClick r:id="rId2">
                  <a:extLst>
                    <a:ext uri="{A12FA001-AC4F-418D-AE19-62706E023703}">
                      <ahyp:hlinkClr xmlns:ahyp="http://schemas.microsoft.com/office/drawing/2018/hyperlinkcolor" xmlns="" val="tx"/>
                    </a:ext>
                  </a:extLst>
                </a:hlinkClick>
              </a:rPr>
              <a:t>Programming Practice</a:t>
            </a:r>
          </a:p>
          <a:p>
            <a:pPr marL="228600" lvl="1" algn="l"/>
            <a:endParaRPr lang="en-US" sz="1800" dirty="0">
              <a:solidFill>
                <a:schemeClr val="tx1"/>
              </a:solidFill>
              <a:hlinkClick r:id="rId2"/>
            </a:endParaRPr>
          </a:p>
          <a:p>
            <a:pPr marL="228600" lvl="1" algn="l"/>
            <a:r>
              <a:rPr lang="en-US" sz="1800" dirty="0">
                <a:solidFill>
                  <a:schemeClr val="tx1"/>
                </a:solidFill>
                <a:hlinkClick r:id="rId2"/>
              </a:rPr>
              <a:t>https://csiplearninghub.com/python-if-else-conditional-statement-practice/</a:t>
            </a:r>
            <a:endParaRPr lang="en-US" sz="1800" dirty="0">
              <a:solidFill>
                <a:schemeClr val="tx1"/>
              </a:solidFill>
            </a:endParaRPr>
          </a:p>
          <a:p>
            <a:pPr marL="228600" lvl="1" algn="l"/>
            <a:endParaRPr lang="en-US" sz="1800" dirty="0">
              <a:solidFill>
                <a:schemeClr val="tx1"/>
              </a:solidFill>
            </a:endParaRPr>
          </a:p>
          <a:p>
            <a:pPr marL="228600" lvl="1" algn="l"/>
            <a:endParaRPr lang="en-US" sz="1800" dirty="0">
              <a:solidFill>
                <a:schemeClr val="tx1"/>
              </a:solidFill>
            </a:endParaRPr>
          </a:p>
          <a:p>
            <a:pPr marL="228600" lvl="1" algn="l"/>
            <a:r>
              <a:rPr lang="en-US" sz="1800" dirty="0"/>
              <a:t>Quiz </a:t>
            </a:r>
          </a:p>
          <a:p>
            <a:pPr marL="228600" lvl="1" algn="l"/>
            <a:r>
              <a:rPr lang="en-US" sz="1800" dirty="0">
                <a:solidFill>
                  <a:schemeClr val="tx1"/>
                </a:solidFill>
                <a:hlinkClick r:id="rId3"/>
              </a:rPr>
              <a:t>https://realpython.com/quizzes/python-conditional-statements/</a:t>
            </a:r>
            <a:endParaRPr lang="en-US" sz="1800" dirty="0">
              <a:solidFill>
                <a:schemeClr val="tx1"/>
              </a:solidFill>
            </a:endParaRPr>
          </a:p>
          <a:p>
            <a:pPr marL="228600" lvl="1" algn="l"/>
            <a:endParaRPr lang="en-US" sz="1800" dirty="0">
              <a:solidFill>
                <a:schemeClr val="tx1"/>
              </a:solidFill>
            </a:endParaRPr>
          </a:p>
        </p:txBody>
      </p:sp>
    </p:spTree>
    <p:extLst>
      <p:ext uri="{BB962C8B-B14F-4D97-AF65-F5344CB8AC3E}">
        <p14:creationId xmlns:p14="http://schemas.microsoft.com/office/powerpoint/2010/main" val="1924469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WW01D08</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47</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308915724"/>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690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9211261" cy="4270963"/>
          </a:xfrm>
        </p:spPr>
        <p:txBody>
          <a:bodyPr vert="horz" lIns="91440" tIns="45720" rIns="91440" bIns="45720" rtlCol="0" anchor="ctr">
            <a:normAutofit/>
          </a:bodyPr>
          <a:lstStyle/>
          <a:p>
            <a:r>
              <a:rPr lang="en-US" sz="7200" b="0" i="0" kern="1200" cap="all" baseline="0" dirty="0">
                <a:latin typeface="+mj-lt"/>
                <a:ea typeface="+mj-ea"/>
                <a:cs typeface="+mj-cs"/>
              </a:rPr>
              <a:t>FOR LOOP </a:t>
            </a:r>
            <a:br>
              <a:rPr lang="en-US" sz="7200" b="0" i="0" kern="1200" cap="all" baseline="0" dirty="0">
                <a:latin typeface="+mj-lt"/>
                <a:ea typeface="+mj-ea"/>
                <a:cs typeface="+mj-cs"/>
              </a:rPr>
            </a:br>
            <a:r>
              <a:rPr lang="en-US" sz="7200" b="0" i="0" kern="1200" cap="all" baseline="0" dirty="0">
                <a:latin typeface="+mj-lt"/>
                <a:ea typeface="+mj-ea"/>
                <a:cs typeface="+mj-cs"/>
              </a:rPr>
              <a:t>RECAP</a:t>
            </a:r>
          </a:p>
        </p:txBody>
      </p:sp>
    </p:spTree>
    <p:extLst>
      <p:ext uri="{BB962C8B-B14F-4D97-AF65-F5344CB8AC3E}">
        <p14:creationId xmlns:p14="http://schemas.microsoft.com/office/powerpoint/2010/main" val="3843575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70467" y="544623"/>
            <a:ext cx="5243394" cy="749157"/>
          </a:xfrm>
        </p:spPr>
        <p:txBody>
          <a:bodyPr vert="horz" lIns="91440" tIns="45720" rIns="91440" bIns="45720" rtlCol="0" anchor="t">
            <a:normAutofit fontScale="90000"/>
          </a:bodyPr>
          <a:lstStyle/>
          <a:p>
            <a:pPr algn="l"/>
            <a:r>
              <a:rPr lang="en-US" sz="5600" b="0" cap="none" dirty="0">
                <a:solidFill>
                  <a:schemeClr val="tx1"/>
                </a:solidFill>
              </a:rPr>
              <a:t>range()</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57874" y="1293780"/>
            <a:ext cx="10695926" cy="5019597"/>
          </a:xfrm>
        </p:spPr>
        <p:txBody>
          <a:bodyPr vert="horz" lIns="91440" tIns="45720" rIns="91440" bIns="45720" rtlCol="0" anchor="ctr">
            <a:normAutofit/>
          </a:bodyPr>
          <a:lstStyle/>
          <a:p>
            <a:pPr indent="-228600" algn="l">
              <a:buFont typeface="Arial" panose="020B0604020202020204" pitchFamily="34" charset="0"/>
              <a:buChar char="•"/>
            </a:pPr>
            <a:r>
              <a:rPr lang="en-US" sz="1800" dirty="0">
                <a:solidFill>
                  <a:schemeClr val="tx1"/>
                </a:solidFill>
              </a:rPr>
              <a:t>The range() function is a built-in function in Python that generates a sequence of numbers.</a:t>
            </a:r>
          </a:p>
          <a:p>
            <a:pPr indent="-228600" algn="l">
              <a:buFont typeface="Arial" panose="020B0604020202020204" pitchFamily="34" charset="0"/>
              <a:buChar char="•"/>
            </a:pPr>
            <a:r>
              <a:rPr lang="en-US" sz="1800" dirty="0">
                <a:solidFill>
                  <a:schemeClr val="tx1"/>
                </a:solidFill>
              </a:rPr>
              <a:t>Syntax:</a:t>
            </a:r>
          </a:p>
          <a:p>
            <a:pPr marL="228600" lvl="1" algn="l"/>
            <a:r>
              <a:rPr lang="en-US" sz="1800" dirty="0">
                <a:solidFill>
                  <a:schemeClr val="tx1"/>
                </a:solidFill>
              </a:rPr>
              <a:t>range(start, stop, step)</a:t>
            </a:r>
          </a:p>
          <a:p>
            <a:pPr marL="514350" lvl="1" indent="-285750" algn="l">
              <a:buFont typeface="Arial" panose="020B0604020202020204" pitchFamily="34" charset="0"/>
              <a:buChar char="•"/>
            </a:pPr>
            <a:r>
              <a:rPr lang="en-US" sz="1800" dirty="0">
                <a:solidFill>
                  <a:schemeClr val="tx1"/>
                </a:solidFill>
              </a:rPr>
              <a:t>start: (optional) The starting number of the sequence. If not specified, it defaults to 0.</a:t>
            </a:r>
          </a:p>
          <a:p>
            <a:pPr marL="514350" lvl="1" indent="-285750" algn="l">
              <a:buFont typeface="Arial" panose="020B0604020202020204" pitchFamily="34" charset="0"/>
              <a:buChar char="•"/>
            </a:pPr>
            <a:r>
              <a:rPr lang="en-US" sz="1800" dirty="0">
                <a:solidFill>
                  <a:schemeClr val="tx1"/>
                </a:solidFill>
              </a:rPr>
              <a:t>stop: (required) The number at which the sequence stops (but doesn't include in the sequence).</a:t>
            </a:r>
          </a:p>
          <a:p>
            <a:pPr marL="514350" lvl="1" indent="-285750" algn="l">
              <a:buFont typeface="Arial" panose="020B0604020202020204" pitchFamily="34" charset="0"/>
              <a:buChar char="•"/>
            </a:pPr>
            <a:r>
              <a:rPr lang="en-US" sz="1800" dirty="0">
                <a:solidFill>
                  <a:schemeClr val="tx1"/>
                </a:solidFill>
              </a:rPr>
              <a:t>step: (optional) The difference between each number in the sequence. If not specified, it defaults to 1.</a:t>
            </a:r>
          </a:p>
          <a:p>
            <a:pPr marL="514350" lvl="1" indent="-285750" algn="l">
              <a:buFont typeface="Arial" panose="020B0604020202020204" pitchFamily="34" charset="0"/>
              <a:buChar char="•"/>
            </a:pPr>
            <a:endParaRPr lang="en-US" sz="1800" dirty="0"/>
          </a:p>
          <a:p>
            <a:pPr marL="57150" indent="-285750" algn="l">
              <a:buFont typeface="Arial" panose="020B0604020202020204" pitchFamily="34" charset="0"/>
              <a:buChar char="•"/>
            </a:pPr>
            <a:r>
              <a:rPr lang="en-US" sz="1800" dirty="0">
                <a:solidFill>
                  <a:schemeClr val="tx1"/>
                </a:solidFill>
              </a:rPr>
              <a:t>Uses of range function </a:t>
            </a:r>
            <a:endParaRPr lang="en-US" sz="1600" dirty="0">
              <a:solidFill>
                <a:schemeClr val="tx1"/>
              </a:solidFill>
            </a:endParaRPr>
          </a:p>
          <a:p>
            <a:pPr marL="971550" lvl="2" indent="-285750" algn="l">
              <a:buFont typeface="Arial" panose="020B0604020202020204" pitchFamily="34" charset="0"/>
              <a:buChar char="•"/>
            </a:pPr>
            <a:r>
              <a:rPr lang="en-US" sz="1600" dirty="0">
                <a:solidFill>
                  <a:schemeClr val="tx1"/>
                </a:solidFill>
              </a:rPr>
              <a:t>Generate sequence of numbers</a:t>
            </a:r>
          </a:p>
          <a:p>
            <a:pPr marL="971550" lvl="2" indent="-285750" algn="l">
              <a:buFont typeface="Arial" panose="020B0604020202020204" pitchFamily="34" charset="0"/>
              <a:buChar char="•"/>
            </a:pPr>
            <a:r>
              <a:rPr lang="en-US" sz="1600" dirty="0"/>
              <a:t>With for loop for iteration</a:t>
            </a:r>
            <a:endParaRPr lang="en-US" sz="1600" dirty="0">
              <a:solidFill>
                <a:schemeClr val="tx1"/>
              </a:solidFill>
            </a:endParaRPr>
          </a:p>
          <a:p>
            <a:pPr marL="971550" lvl="2" indent="-285750" algn="l">
              <a:buFont typeface="Arial" panose="020B0604020202020204" pitchFamily="34" charset="0"/>
              <a:buChar char="•"/>
            </a:pPr>
            <a:endParaRPr lang="en-US" sz="1600" dirty="0">
              <a:solidFill>
                <a:schemeClr val="tx1"/>
              </a:solidFill>
            </a:endParaRPr>
          </a:p>
          <a:p>
            <a:pPr marL="228600" lvl="1" algn="l"/>
            <a:endParaRPr lang="en-US" sz="1800" dirty="0"/>
          </a:p>
          <a:p>
            <a:pPr marL="228600" lvl="1" algn="l"/>
            <a:endParaRPr lang="en-US" sz="1800" dirty="0">
              <a:solidFill>
                <a:schemeClr val="tx1"/>
              </a:solidFill>
            </a:endParaRPr>
          </a:p>
          <a:p>
            <a:pPr marL="228600" lvl="1" algn="l"/>
            <a:endParaRPr lang="en-US" sz="1800" dirty="0">
              <a:solidFill>
                <a:schemeClr val="tx1"/>
              </a:solidFill>
            </a:endParaRPr>
          </a:p>
        </p:txBody>
      </p:sp>
    </p:spTree>
    <p:extLst>
      <p:ext uri="{BB962C8B-B14F-4D97-AF65-F5344CB8AC3E}">
        <p14:creationId xmlns:p14="http://schemas.microsoft.com/office/powerpoint/2010/main" val="2362307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188069" y="381935"/>
            <a:ext cx="4008583" cy="5974414"/>
          </a:xfrm>
        </p:spPr>
        <p:txBody>
          <a:bodyPr vert="horz" lIns="91440" tIns="45720" rIns="91440" bIns="45720" rtlCol="0" anchor="ctr">
            <a:normAutofit/>
          </a:bodyPr>
          <a:lstStyle/>
          <a:p>
            <a:pPr lvl="0" algn="l"/>
            <a:r>
              <a:rPr lang="en-US" sz="7200" b="0" i="0" kern="1200" dirty="0">
                <a:latin typeface="+mj-lt"/>
                <a:ea typeface="+mj-ea"/>
                <a:cs typeface="+mj-cs"/>
              </a:rPr>
              <a:t>Python Use cases</a:t>
            </a:r>
            <a:endParaRPr lang="en-US" sz="7200" kern="120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96000" y="381935"/>
            <a:ext cx="4986955" cy="5974415"/>
          </a:xfrm>
        </p:spPr>
        <p:txBody>
          <a:bodyPr vert="horz" lIns="91440" tIns="45720" rIns="91440" bIns="45720" rtlCol="0" anchor="ctr">
            <a:normAutofit/>
          </a:bodyPr>
          <a:lstStyle/>
          <a:p>
            <a:pPr indent="-228600" algn="l">
              <a:buFont typeface="Arial" panose="020B0604020202020204" pitchFamily="34" charset="0"/>
              <a:buChar char="•"/>
            </a:pPr>
            <a:endParaRPr lang="en-US" sz="1800" dirty="0">
              <a:solidFill>
                <a:schemeClr val="tx1"/>
              </a:solidFill>
            </a:endParaRPr>
          </a:p>
          <a:p>
            <a:pPr marL="342900" indent="-228600" algn="l">
              <a:buFont typeface="Arial" panose="020B0604020202020204" pitchFamily="34" charset="0"/>
              <a:buChar char="•"/>
            </a:pPr>
            <a:r>
              <a:rPr lang="en-US" sz="1800" b="0" i="0" dirty="0">
                <a:solidFill>
                  <a:schemeClr val="tx1"/>
                </a:solidFill>
                <a:effectLst/>
              </a:rPr>
              <a:t>Be it Artificial Intelligence or Web Development or IoT or Big Data Analysis or Cloud Application Development or Automation domain you can find n number of use cases for Python</a:t>
            </a:r>
          </a:p>
          <a:p>
            <a:pPr marL="342900" indent="-228600" algn="l">
              <a:buFont typeface="Arial" panose="020B0604020202020204" pitchFamily="34" charset="0"/>
              <a:buChar char="•"/>
            </a:pPr>
            <a:r>
              <a:rPr lang="en-US" sz="1800" dirty="0">
                <a:solidFill>
                  <a:schemeClr val="tx1"/>
                </a:solidFill>
              </a:rPr>
              <a:t>For example:</a:t>
            </a:r>
          </a:p>
          <a:p>
            <a:pPr lvl="1" indent="-228600" algn="l">
              <a:buFont typeface="Arial" panose="020B0604020202020204" pitchFamily="34" charset="0"/>
              <a:buChar char="•"/>
            </a:pPr>
            <a:r>
              <a:rPr lang="en-US" sz="1800" dirty="0"/>
              <a:t>Instagram is coded in Python.</a:t>
            </a:r>
          </a:p>
          <a:p>
            <a:pPr lvl="1" indent="-228600" algn="l">
              <a:buFont typeface="Arial" panose="020B0604020202020204" pitchFamily="34" charset="0"/>
              <a:buChar char="•"/>
            </a:pPr>
            <a:r>
              <a:rPr lang="en-US" sz="1800" dirty="0"/>
              <a:t>It is one of the main languages used by Google engineers.</a:t>
            </a:r>
          </a:p>
          <a:p>
            <a:pPr lvl="1" indent="-228600" algn="l">
              <a:buFont typeface="Arial" panose="020B0604020202020204" pitchFamily="34" charset="0"/>
              <a:buChar char="•"/>
            </a:pPr>
            <a:r>
              <a:rPr lang="en-US" sz="1800" dirty="0"/>
              <a:t>Netflix uses Python to build its recommendation algorithms.</a:t>
            </a:r>
          </a:p>
          <a:p>
            <a:pPr lvl="1" indent="-228600" algn="l">
              <a:buFont typeface="Arial" panose="020B0604020202020204" pitchFamily="34" charset="0"/>
              <a:buChar char="•"/>
            </a:pPr>
            <a:r>
              <a:rPr lang="en-US" sz="1800" dirty="0"/>
              <a:t>The Dropbox desktop application is developed in Python.</a:t>
            </a:r>
          </a:p>
          <a:p>
            <a:pPr lvl="1" indent="-228600" algn="l">
              <a:buFont typeface="Arial" panose="020B0604020202020204" pitchFamily="34" charset="0"/>
              <a:buChar char="•"/>
            </a:pPr>
            <a:r>
              <a:rPr lang="en-US" sz="1800" dirty="0"/>
              <a:t>Reddit is coded in Python.</a:t>
            </a:r>
          </a:p>
          <a:p>
            <a:pPr marL="342900" indent="-228600" algn="l">
              <a:buFont typeface="Arial" panose="020B0604020202020204" pitchFamily="34" charset="0"/>
              <a:buChar char="•"/>
            </a:pPr>
            <a:endParaRPr lang="en-US" sz="1800" dirty="0">
              <a:solidFill>
                <a:schemeClr val="tx1"/>
              </a:solidFill>
            </a:endParaRPr>
          </a:p>
          <a:p>
            <a:pPr indent="-228600" algn="l">
              <a:buFont typeface="Arial" panose="020B0604020202020204" pitchFamily="34" charset="0"/>
              <a:buChar char="•"/>
            </a:pPr>
            <a:endParaRPr lang="en-US" sz="1800" dirty="0">
              <a:solidFill>
                <a:schemeClr val="tx1"/>
              </a:solidFill>
            </a:endParaRPr>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842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5243394" cy="825356"/>
          </a:xfrm>
        </p:spPr>
        <p:txBody>
          <a:bodyPr vert="horz" lIns="91440" tIns="45720" rIns="91440" bIns="45720" rtlCol="0" anchor="t">
            <a:normAutofit fontScale="90000"/>
          </a:bodyPr>
          <a:lstStyle/>
          <a:p>
            <a:pPr algn="l"/>
            <a:r>
              <a:rPr lang="en-US" sz="5600" b="0" cap="none" dirty="0" err="1">
                <a:solidFill>
                  <a:schemeClr val="tx1"/>
                </a:solidFill>
              </a:rPr>
              <a:t>len</a:t>
            </a:r>
            <a:r>
              <a:rPr lang="en-US" sz="5600" b="0" cap="none" dirty="0">
                <a:solidFill>
                  <a:schemeClr val="tx1"/>
                </a:solidFill>
              </a:rPr>
              <a:t>()</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57874" y="1524000"/>
            <a:ext cx="10695926" cy="4789377"/>
          </a:xfrm>
        </p:spPr>
        <p:txBody>
          <a:bodyPr vert="horz" lIns="91440" tIns="45720" rIns="91440" bIns="45720" rtlCol="0" anchor="ctr">
            <a:normAutofit/>
          </a:bodyPr>
          <a:lstStyle/>
          <a:p>
            <a:pPr indent="-228600" algn="l">
              <a:buFont typeface="Arial" panose="020B0604020202020204" pitchFamily="34" charset="0"/>
              <a:buChar char="•"/>
            </a:pPr>
            <a:r>
              <a:rPr lang="en-US" sz="1800" dirty="0" err="1">
                <a:solidFill>
                  <a:schemeClr val="tx1"/>
                </a:solidFill>
              </a:rPr>
              <a:t>len</a:t>
            </a:r>
            <a:r>
              <a:rPr lang="en-US" sz="1800" dirty="0">
                <a:solidFill>
                  <a:schemeClr val="tx1"/>
                </a:solidFill>
              </a:rPr>
              <a:t>() is a built-in function that is used to return the number of items (elements) in an object.</a:t>
            </a:r>
          </a:p>
          <a:p>
            <a:pPr indent="-228600" algn="l">
              <a:buFont typeface="Arial" panose="020B0604020202020204" pitchFamily="34" charset="0"/>
              <a:buChar char="•"/>
            </a:pPr>
            <a:r>
              <a:rPr lang="en-US" sz="1800" dirty="0">
                <a:solidFill>
                  <a:schemeClr val="tx1"/>
                </a:solidFill>
              </a:rPr>
              <a:t>The object could be a list, tuple, string, dictionary, set, or any other iterable object.</a:t>
            </a:r>
          </a:p>
          <a:p>
            <a:pPr indent="-228600" algn="l">
              <a:buFont typeface="Arial" panose="020B0604020202020204" pitchFamily="34" charset="0"/>
              <a:buChar char="•"/>
            </a:pPr>
            <a:r>
              <a:rPr lang="en-US" sz="1800" dirty="0">
                <a:solidFill>
                  <a:schemeClr val="tx1"/>
                </a:solidFill>
              </a:rPr>
              <a:t>Syntax:</a:t>
            </a:r>
          </a:p>
          <a:p>
            <a:pPr lvl="1" indent="-228600" algn="l">
              <a:buFont typeface="Arial" panose="020B0604020202020204" pitchFamily="34" charset="0"/>
              <a:buChar char="•"/>
            </a:pPr>
            <a:r>
              <a:rPr lang="en-US" sz="1800" dirty="0" err="1"/>
              <a:t>len</a:t>
            </a:r>
            <a:r>
              <a:rPr lang="en-US" sz="1800" dirty="0"/>
              <a:t>( </a:t>
            </a:r>
            <a:r>
              <a:rPr lang="en-US" sz="1800" dirty="0" err="1"/>
              <a:t>iterable_object</a:t>
            </a:r>
            <a:r>
              <a:rPr lang="en-US" sz="1800" dirty="0"/>
              <a:t>)</a:t>
            </a:r>
          </a:p>
          <a:p>
            <a:pPr lvl="1" indent="-228600" algn="l">
              <a:buFont typeface="Arial" panose="020B0604020202020204" pitchFamily="34" charset="0"/>
              <a:buChar char="•"/>
            </a:pPr>
            <a:endParaRPr lang="en-US" sz="1800" dirty="0"/>
          </a:p>
          <a:p>
            <a:pPr indent="-228600" algn="l">
              <a:buFont typeface="Arial" panose="020B0604020202020204" pitchFamily="34" charset="0"/>
              <a:buChar char="•"/>
            </a:pPr>
            <a:r>
              <a:rPr lang="en-US" sz="1800" dirty="0">
                <a:solidFill>
                  <a:schemeClr val="tx1"/>
                </a:solidFill>
              </a:rPr>
              <a:t>Usage of </a:t>
            </a:r>
            <a:r>
              <a:rPr lang="en-US" sz="1800" dirty="0" err="1">
                <a:solidFill>
                  <a:schemeClr val="tx1"/>
                </a:solidFill>
              </a:rPr>
              <a:t>len</a:t>
            </a:r>
            <a:r>
              <a:rPr lang="en-US" sz="1800" dirty="0">
                <a:solidFill>
                  <a:schemeClr val="tx1"/>
                </a:solidFill>
              </a:rPr>
              <a:t>()</a:t>
            </a:r>
          </a:p>
          <a:p>
            <a:pPr lvl="1" indent="-228600" algn="l">
              <a:buFont typeface="Arial" panose="020B0604020202020204" pitchFamily="34" charset="0"/>
              <a:buChar char="•"/>
            </a:pPr>
            <a:r>
              <a:rPr lang="en-US" sz="1800" dirty="0"/>
              <a:t>To calculate size</a:t>
            </a:r>
          </a:p>
          <a:p>
            <a:pPr lvl="1" indent="-228600" algn="l">
              <a:buFont typeface="Arial" panose="020B0604020202020204" pitchFamily="34" charset="0"/>
              <a:buChar char="•"/>
            </a:pPr>
            <a:r>
              <a:rPr lang="en-US" sz="1800" dirty="0"/>
              <a:t>In loops</a:t>
            </a:r>
          </a:p>
          <a:p>
            <a:pPr lvl="1" indent="-228600" algn="l">
              <a:buFont typeface="Arial" panose="020B0604020202020204" pitchFamily="34" charset="0"/>
              <a:buChar char="•"/>
            </a:pPr>
            <a:endParaRPr lang="en-US" sz="1800" dirty="0">
              <a:solidFill>
                <a:schemeClr val="tx1"/>
              </a:solidFill>
            </a:endParaRPr>
          </a:p>
          <a:p>
            <a:pPr marL="228600" lvl="1" algn="l"/>
            <a:endParaRPr lang="en-US" sz="1800" dirty="0">
              <a:solidFill>
                <a:schemeClr val="tx1"/>
              </a:solidFill>
            </a:endParaRPr>
          </a:p>
        </p:txBody>
      </p:sp>
    </p:spTree>
    <p:extLst>
      <p:ext uri="{BB962C8B-B14F-4D97-AF65-F5344CB8AC3E}">
        <p14:creationId xmlns:p14="http://schemas.microsoft.com/office/powerpoint/2010/main" val="372065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70467" y="544623"/>
            <a:ext cx="5243394" cy="749157"/>
          </a:xfrm>
        </p:spPr>
        <p:txBody>
          <a:bodyPr vert="horz" lIns="91440" tIns="45720" rIns="91440" bIns="45720" rtlCol="0" anchor="t">
            <a:normAutofit fontScale="90000"/>
          </a:bodyPr>
          <a:lstStyle/>
          <a:p>
            <a:pPr algn="l"/>
            <a:r>
              <a:rPr lang="en-US" sz="5600" b="0" cap="none" dirty="0">
                <a:solidFill>
                  <a:schemeClr val="tx1"/>
                </a:solidFill>
              </a:rPr>
              <a:t>help()</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57874" y="1293780"/>
            <a:ext cx="10695926" cy="5019597"/>
          </a:xfrm>
        </p:spPr>
        <p:txBody>
          <a:bodyPr vert="horz" lIns="91440" tIns="45720" rIns="91440" bIns="45720" rtlCol="0" anchor="ctr">
            <a:normAutofit/>
          </a:bodyPr>
          <a:lstStyle/>
          <a:p>
            <a:pPr lvl="1" indent="-228600" algn="l">
              <a:buFont typeface="Arial" panose="020B0604020202020204" pitchFamily="34" charset="0"/>
              <a:buChar char="•"/>
            </a:pPr>
            <a:r>
              <a:rPr lang="en-US" sz="1800" dirty="0">
                <a:solidFill>
                  <a:schemeClr val="tx1"/>
                </a:solidFill>
              </a:rPr>
              <a:t>help() function is a built-in function in Python that provides documentation on a specific Python object or module. </a:t>
            </a:r>
          </a:p>
          <a:p>
            <a:pPr marL="228600" lvl="1" algn="l"/>
            <a:endParaRPr lang="en-US" sz="1800" dirty="0">
              <a:solidFill>
                <a:schemeClr val="tx1"/>
              </a:solidFill>
            </a:endParaRPr>
          </a:p>
          <a:p>
            <a:pPr lvl="1" indent="-228600" algn="l">
              <a:buFont typeface="Arial" panose="020B0604020202020204" pitchFamily="34" charset="0"/>
              <a:buChar char="•"/>
            </a:pPr>
            <a:r>
              <a:rPr lang="en-US" sz="1800" dirty="0">
                <a:solidFill>
                  <a:schemeClr val="tx1"/>
                </a:solidFill>
              </a:rPr>
              <a:t>It can be used to get information about the function or module's purpose, arguments, return value, and usage examples</a:t>
            </a:r>
            <a:endParaRPr lang="en-US" sz="1800" dirty="0"/>
          </a:p>
          <a:p>
            <a:pPr marL="971550" lvl="2" indent="-285750" algn="l">
              <a:buFont typeface="Arial" panose="020B0604020202020204" pitchFamily="34" charset="0"/>
              <a:buChar char="•"/>
            </a:pPr>
            <a:endParaRPr lang="en-US" sz="1600" dirty="0">
              <a:solidFill>
                <a:schemeClr val="tx1"/>
              </a:solidFill>
            </a:endParaRPr>
          </a:p>
          <a:p>
            <a:pPr marL="971550" lvl="2" indent="-285750" algn="l">
              <a:buFont typeface="Arial" panose="020B0604020202020204" pitchFamily="34" charset="0"/>
              <a:buChar char="•"/>
            </a:pPr>
            <a:r>
              <a:rPr lang="en-US" sz="1600" dirty="0">
                <a:solidFill>
                  <a:schemeClr val="tx1"/>
                </a:solidFill>
              </a:rPr>
              <a:t># Getting help on the 'print' function</a:t>
            </a:r>
          </a:p>
          <a:p>
            <a:pPr marL="685800" lvl="2" algn="l"/>
            <a:r>
              <a:rPr lang="en-US" sz="1600" dirty="0">
                <a:solidFill>
                  <a:schemeClr val="tx1"/>
                </a:solidFill>
              </a:rPr>
              <a:t>help(int)</a:t>
            </a:r>
          </a:p>
          <a:p>
            <a:pPr marL="685800" lvl="2" algn="l"/>
            <a:endParaRPr lang="en-US" sz="1600" dirty="0">
              <a:solidFill>
                <a:schemeClr val="tx1"/>
              </a:solidFill>
            </a:endParaRPr>
          </a:p>
          <a:p>
            <a:pPr marL="228600" lvl="1" algn="l"/>
            <a:endParaRPr lang="en-US" sz="1800" dirty="0"/>
          </a:p>
          <a:p>
            <a:pPr marL="228600" lvl="1" algn="l"/>
            <a:endParaRPr lang="en-US" sz="1800" dirty="0">
              <a:solidFill>
                <a:schemeClr val="tx1"/>
              </a:solidFill>
            </a:endParaRPr>
          </a:p>
          <a:p>
            <a:pPr marL="228600" lvl="1" algn="l"/>
            <a:endParaRPr lang="en-US" sz="1800" dirty="0">
              <a:solidFill>
                <a:schemeClr val="tx1"/>
              </a:solidFill>
            </a:endParaRPr>
          </a:p>
        </p:txBody>
      </p:sp>
    </p:spTree>
    <p:extLst>
      <p:ext uri="{BB962C8B-B14F-4D97-AF65-F5344CB8AC3E}">
        <p14:creationId xmlns:p14="http://schemas.microsoft.com/office/powerpoint/2010/main" val="2250757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510543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70467" y="544623"/>
            <a:ext cx="5243394" cy="749157"/>
          </a:xfrm>
        </p:spPr>
        <p:txBody>
          <a:bodyPr vert="horz" lIns="91440" tIns="45720" rIns="91440" bIns="45720" rtlCol="0" anchor="t">
            <a:normAutofit fontScale="90000"/>
          </a:bodyPr>
          <a:lstStyle/>
          <a:p>
            <a:pPr algn="l"/>
            <a:r>
              <a:rPr lang="en-US" sz="5600" b="0" cap="none" dirty="0">
                <a:solidFill>
                  <a:schemeClr val="tx1"/>
                </a:solidFill>
              </a:rPr>
              <a:t>Nested for loop</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0239" y="1227666"/>
            <a:ext cx="10695926" cy="4133353"/>
          </a:xfrm>
        </p:spPr>
        <p:txBody>
          <a:bodyPr vert="horz" lIns="91440" tIns="45720" rIns="91440" bIns="45720" rtlCol="0" anchor="ctr">
            <a:normAutofit/>
          </a:bodyPr>
          <a:lstStyle/>
          <a:p>
            <a:pPr marL="228600" lvl="1" algn="l"/>
            <a:r>
              <a:rPr lang="en-US" sz="1800" dirty="0">
                <a:solidFill>
                  <a:schemeClr val="tx1"/>
                </a:solidFill>
              </a:rPr>
              <a:t>A nested for loop in Python is a loop that contains another loop within its block. </a:t>
            </a:r>
          </a:p>
          <a:p>
            <a:pPr marL="228600" lvl="1" algn="l"/>
            <a:r>
              <a:rPr lang="en-US" sz="1800" dirty="0">
                <a:solidFill>
                  <a:schemeClr val="tx1"/>
                </a:solidFill>
              </a:rPr>
              <a:t>It is used to iterate over a collection of elements that are themselves collections, such as a list of lists or a dictionary of lists.</a:t>
            </a:r>
          </a:p>
          <a:p>
            <a:pPr marL="228600" lvl="1" algn="l"/>
            <a:endParaRPr lang="en-US" sz="1800" dirty="0"/>
          </a:p>
          <a:p>
            <a:pPr marL="228600" lvl="1" algn="l"/>
            <a:r>
              <a:rPr lang="en-US" sz="1800" b="1" dirty="0">
                <a:solidFill>
                  <a:schemeClr val="tx1"/>
                </a:solidFill>
              </a:rPr>
              <a:t>Syntax</a:t>
            </a:r>
            <a:r>
              <a:rPr lang="en-US" sz="1800" dirty="0">
                <a:solidFill>
                  <a:schemeClr val="tx1"/>
                </a:solidFill>
              </a:rPr>
              <a:t>:</a:t>
            </a:r>
          </a:p>
          <a:p>
            <a:pPr marL="228600" lvl="1" algn="l"/>
            <a:r>
              <a:rPr lang="en-US" sz="1800" dirty="0">
                <a:solidFill>
                  <a:schemeClr val="tx1"/>
                </a:solidFill>
              </a:rPr>
              <a:t>for variable1 in iterable1:</a:t>
            </a:r>
          </a:p>
          <a:p>
            <a:pPr marL="228600" lvl="1" algn="l"/>
            <a:r>
              <a:rPr lang="en-US" sz="1800" dirty="0">
                <a:solidFill>
                  <a:schemeClr val="tx1"/>
                </a:solidFill>
              </a:rPr>
              <a:t>    # outer loop code</a:t>
            </a:r>
          </a:p>
          <a:p>
            <a:pPr marL="228600" lvl="1" algn="l"/>
            <a:r>
              <a:rPr lang="en-US" sz="1800" dirty="0">
                <a:solidFill>
                  <a:schemeClr val="tx1"/>
                </a:solidFill>
              </a:rPr>
              <a:t>    for variable2 in iterable2:</a:t>
            </a:r>
          </a:p>
          <a:p>
            <a:pPr marL="228600" lvl="1" algn="l"/>
            <a:r>
              <a:rPr lang="en-US" sz="1800" dirty="0">
                <a:solidFill>
                  <a:schemeClr val="tx1"/>
                </a:solidFill>
              </a:rPr>
              <a:t>        # inner loop code</a:t>
            </a:r>
          </a:p>
          <a:p>
            <a:pPr marL="228600" lvl="1" algn="l"/>
            <a:endParaRPr lang="en-US" sz="1800" dirty="0">
              <a:solidFill>
                <a:schemeClr val="tx1"/>
              </a:solidFill>
            </a:endParaRPr>
          </a:p>
        </p:txBody>
      </p:sp>
    </p:spTree>
    <p:extLst>
      <p:ext uri="{BB962C8B-B14F-4D97-AF65-F5344CB8AC3E}">
        <p14:creationId xmlns:p14="http://schemas.microsoft.com/office/powerpoint/2010/main" val="701868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WW01D09</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54</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693023299"/>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63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542339" y="1027298"/>
            <a:ext cx="3651101" cy="4270963"/>
          </a:xfrm>
        </p:spPr>
        <p:txBody>
          <a:bodyPr vert="horz" lIns="91440" tIns="45720" rIns="91440" bIns="45720" rtlCol="0" anchor="ctr">
            <a:normAutofit/>
          </a:bodyPr>
          <a:lstStyle/>
          <a:p>
            <a:r>
              <a:rPr lang="en-US" sz="7200" b="0" i="0" kern="1200" cap="all" baseline="0" dirty="0">
                <a:latin typeface="+mj-lt"/>
                <a:ea typeface="+mj-ea"/>
                <a:cs typeface="+mj-cs"/>
              </a:rPr>
              <a:t>while LOOP</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775201" y="381935"/>
            <a:ext cx="7306552" cy="5974415"/>
          </a:xfrm>
        </p:spPr>
        <p:txBody>
          <a:bodyPr vert="horz" lIns="91440" tIns="45720" rIns="91440" bIns="45720" rtlCol="0" anchor="ctr">
            <a:normAutofit/>
          </a:bodyPr>
          <a:lstStyle/>
          <a:p>
            <a:pPr marR="0" lvl="0" algn="l">
              <a:spcBef>
                <a:spcPts val="0"/>
              </a:spcBef>
              <a:spcAft>
                <a:spcPts val="600"/>
              </a:spcAft>
              <a:buClr>
                <a:schemeClr val="dk1"/>
              </a:buClr>
              <a:buSzPts val="3200"/>
            </a:pPr>
            <a:r>
              <a:rPr lang="en-IN" sz="1800" dirty="0">
                <a:solidFill>
                  <a:schemeClr val="tx1"/>
                </a:solidFill>
                <a:sym typeface="Montserrat"/>
              </a:rPr>
              <a:t>while loop is used to execute a block of statements repeatedly until a given a condition is satisfied. And when the condition becomes false, the line immediately after the loop in program is executed.</a:t>
            </a:r>
          </a:p>
          <a:p>
            <a:pPr marR="0" lvl="0" algn="l">
              <a:spcBef>
                <a:spcPts val="0"/>
              </a:spcBef>
              <a:spcAft>
                <a:spcPts val="600"/>
              </a:spcAft>
              <a:buClr>
                <a:schemeClr val="dk1"/>
              </a:buClr>
              <a:buSzPts val="3200"/>
            </a:pPr>
            <a:endParaRPr lang="en-IN" sz="18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e.g.  while (condition):</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 code inside while loop if condition is true</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statements</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 code outside while loop when condition is false</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endParaRPr lang="en-US" sz="1200" b="1" i="0" u="none" strike="noStrike" cap="none" dirty="0">
              <a:solidFill>
                <a:srgbClr val="073763"/>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3200"/>
              <a:buFont typeface="Arial"/>
              <a:buNone/>
            </a:pPr>
            <a:r>
              <a:rPr lang="en-US" sz="1200" b="1" i="0" u="none" strike="noStrike" cap="none" dirty="0">
                <a:solidFill>
                  <a:srgbClr val="073763"/>
                </a:solidFill>
                <a:latin typeface="Montserrat"/>
                <a:ea typeface="Montserrat"/>
                <a:cs typeface="Montserrat"/>
                <a:sym typeface="Montserrat"/>
              </a:rPr>
              <a:t>Code:</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count = 0</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while (count&lt;2):</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       print(count)</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       count += 1</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1" i="0" u="none" strike="noStrike" cap="none" dirty="0">
                <a:solidFill>
                  <a:srgbClr val="073763"/>
                </a:solidFill>
                <a:latin typeface="Montserrat"/>
                <a:ea typeface="Montserrat"/>
                <a:cs typeface="Montserrat"/>
                <a:sym typeface="Montserrat"/>
              </a:rPr>
              <a:t>Output:</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0</a:t>
            </a:r>
            <a:endParaRPr lang="en-US" sz="1200" dirty="0"/>
          </a:p>
          <a:p>
            <a:pPr marL="0" marR="0" lvl="0" indent="0" algn="l" rtl="0">
              <a:lnSpc>
                <a:spcPct val="115000"/>
              </a:lnSpc>
              <a:spcBef>
                <a:spcPts val="0"/>
              </a:spcBef>
              <a:spcAft>
                <a:spcPts val="0"/>
              </a:spcAft>
              <a:buClr>
                <a:schemeClr val="dk1"/>
              </a:buClr>
              <a:buSzPts val="3200"/>
              <a:buFont typeface="Arial"/>
              <a:buNone/>
            </a:pPr>
            <a:r>
              <a:rPr lang="en-US" sz="1200" b="0" i="0" u="none" strike="noStrike" cap="none" dirty="0">
                <a:solidFill>
                  <a:srgbClr val="073763"/>
                </a:solidFill>
                <a:latin typeface="Montserrat"/>
                <a:ea typeface="Montserrat"/>
                <a:cs typeface="Montserrat"/>
                <a:sym typeface="Montserrat"/>
              </a:rPr>
              <a:t>1</a:t>
            </a:r>
            <a:endParaRPr lang="en-US" sz="1200" dirty="0"/>
          </a:p>
          <a:p>
            <a:pPr marR="0" lvl="0" algn="l">
              <a:spcBef>
                <a:spcPts val="0"/>
              </a:spcBef>
              <a:spcAft>
                <a:spcPts val="600"/>
              </a:spcAft>
              <a:buClr>
                <a:schemeClr val="dk1"/>
              </a:buClr>
              <a:buSzPts val="3200"/>
            </a:pPr>
            <a:endParaRPr lang="en-US" sz="1800" dirty="0">
              <a:solidFill>
                <a:schemeClr val="tx1"/>
              </a:solidFill>
            </a:endParaRPr>
          </a:p>
        </p:txBody>
      </p:sp>
    </p:spTree>
    <p:extLst>
      <p:ext uri="{BB962C8B-B14F-4D97-AF65-F5344CB8AC3E}">
        <p14:creationId xmlns:p14="http://schemas.microsoft.com/office/powerpoint/2010/main" val="4188571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70467" y="544623"/>
            <a:ext cx="5243394" cy="749157"/>
          </a:xfrm>
        </p:spPr>
        <p:txBody>
          <a:bodyPr vert="horz" lIns="91440" tIns="45720" rIns="91440" bIns="45720" rtlCol="0" anchor="t">
            <a:normAutofit fontScale="90000"/>
          </a:bodyPr>
          <a:lstStyle/>
          <a:p>
            <a:pPr algn="l"/>
            <a:r>
              <a:rPr lang="en-US" sz="5600" b="0" cap="none" dirty="0">
                <a:solidFill>
                  <a:schemeClr val="tx1"/>
                </a:solidFill>
              </a:rPr>
              <a:t>Nested loop</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0239" y="1227666"/>
            <a:ext cx="10695926" cy="4133353"/>
          </a:xfrm>
        </p:spPr>
        <p:txBody>
          <a:bodyPr vert="horz" lIns="91440" tIns="45720" rIns="91440" bIns="45720" rtlCol="0" anchor="ctr">
            <a:normAutofit/>
          </a:bodyPr>
          <a:lstStyle/>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Nested loop means using another loop inside a loop.</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endParaRPr lang="en-US" sz="18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e.g.  while (condition):</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 code inside while loop if condition is true</a:t>
            </a: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for [</a:t>
            </a:r>
            <a:r>
              <a:rPr lang="en-US" sz="1800" dirty="0" err="1">
                <a:solidFill>
                  <a:schemeClr val="tx1"/>
                </a:solidFill>
                <a:sym typeface="Montserrat"/>
              </a:rPr>
              <a:t>user_defined_vatiable</a:t>
            </a:r>
            <a:r>
              <a:rPr lang="en-US" sz="1800" dirty="0">
                <a:solidFill>
                  <a:schemeClr val="tx1"/>
                </a:solidFill>
                <a:sym typeface="Montserrat"/>
              </a:rPr>
              <a:t>] in [</a:t>
            </a:r>
            <a:r>
              <a:rPr lang="en-US" sz="1800" dirty="0" err="1">
                <a:solidFill>
                  <a:schemeClr val="tx1"/>
                </a:solidFill>
                <a:sym typeface="Montserrat"/>
              </a:rPr>
              <a:t>iterable_datatype</a:t>
            </a:r>
            <a:r>
              <a:rPr lang="en-US" sz="1800" dirty="0">
                <a:solidFill>
                  <a:schemeClr val="tx1"/>
                </a:solidFill>
                <a:sym typeface="Montserrat"/>
              </a:rPr>
              <a:t>]:</a:t>
            </a:r>
            <a:endParaRPr lang="en-US" sz="18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 this for loop is a nested loop inside a while loop</a:t>
            </a: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statements #inside for loop</a:t>
            </a: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statements # outside for loop and inside while loop</a:t>
            </a:r>
          </a:p>
          <a:p>
            <a:pPr marL="0" marR="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 code outside while loop when condition is false</a:t>
            </a:r>
            <a:endParaRPr lang="en-US" sz="1800" dirty="0">
              <a:solidFill>
                <a:schemeClr val="tx1"/>
              </a:solidFill>
            </a:endParaRPr>
          </a:p>
        </p:txBody>
      </p:sp>
    </p:spTree>
    <p:extLst>
      <p:ext uri="{BB962C8B-B14F-4D97-AF65-F5344CB8AC3E}">
        <p14:creationId xmlns:p14="http://schemas.microsoft.com/office/powerpoint/2010/main" val="571328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3" name="Straight Connector 1032">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44" name="Rectangle 1034">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03776" y="1336390"/>
            <a:ext cx="6190412" cy="1182927"/>
          </a:xfrm>
        </p:spPr>
        <p:txBody>
          <a:bodyPr vert="horz" lIns="91440" tIns="45720" rIns="91440" bIns="45720" rtlCol="0" anchor="b">
            <a:normAutofit/>
          </a:bodyPr>
          <a:lstStyle/>
          <a:p>
            <a:pPr algn="l"/>
            <a:r>
              <a:rPr lang="en-US" sz="5400" kern="1200" cap="none" dirty="0">
                <a:solidFill>
                  <a:schemeClr val="tx1"/>
                </a:solidFill>
                <a:latin typeface="+mj-lt"/>
                <a:ea typeface="+mj-ea"/>
                <a:cs typeface="+mj-cs"/>
              </a:rPr>
              <a:t>b</a:t>
            </a:r>
            <a:r>
              <a:rPr lang="en-US" sz="5400" i="0" kern="1200" cap="none" baseline="0" dirty="0">
                <a:solidFill>
                  <a:schemeClr val="tx1"/>
                </a:solidFill>
                <a:latin typeface="+mj-lt"/>
                <a:ea typeface="+mj-ea"/>
                <a:cs typeface="+mj-cs"/>
              </a:rPr>
              <a:t>reak</a:t>
            </a:r>
          </a:p>
        </p:txBody>
      </p:sp>
      <p:cxnSp>
        <p:nvCxnSpPr>
          <p:cNvPr id="1045" name="!!Straight Connector">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6" y="2829330"/>
            <a:ext cx="6190412" cy="3344459"/>
          </a:xfrm>
        </p:spPr>
        <p:txBody>
          <a:bodyPr vert="horz" lIns="91440" tIns="45720" rIns="91440" bIns="45720" rtlCol="0" anchor="t">
            <a:normAutofit/>
          </a:bodyPr>
          <a:lstStyle/>
          <a:p>
            <a:pPr marR="0" lvl="0" algn="l">
              <a:spcBef>
                <a:spcPts val="0"/>
              </a:spcBef>
              <a:spcAft>
                <a:spcPts val="0"/>
              </a:spcAft>
              <a:buClr>
                <a:schemeClr val="dk1"/>
              </a:buClr>
              <a:buSzPts val="3200"/>
            </a:pPr>
            <a:r>
              <a:rPr lang="en-US" sz="1800" dirty="0">
                <a:solidFill>
                  <a:schemeClr val="tx1"/>
                </a:solidFill>
                <a:sym typeface="Montserrat"/>
              </a:rPr>
              <a:t>The break statement is used to terminate the loop. After that, the control will pass to the statements that are present after the loop, if available. If the break statement is present in the nested loop, then it terminates only those loops which contains break statement.</a:t>
            </a:r>
          </a:p>
          <a:p>
            <a:pPr marL="0" marR="0" lvl="0" indent="-228600" algn="l">
              <a:spcBef>
                <a:spcPts val="0"/>
              </a:spcBef>
              <a:spcAft>
                <a:spcPts val="0"/>
              </a:spcAft>
              <a:buClr>
                <a:schemeClr val="dk1"/>
              </a:buClr>
              <a:buSzPts val="32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0"/>
              </a:spcAft>
              <a:buClr>
                <a:schemeClr val="dk1"/>
              </a:buClr>
              <a:buSzPts val="3200"/>
            </a:pPr>
            <a:r>
              <a:rPr lang="en-US" sz="1800" b="1" dirty="0">
                <a:solidFill>
                  <a:schemeClr val="tx1"/>
                </a:solidFill>
                <a:sym typeface="Montserrat"/>
              </a:rPr>
              <a:t>Syntax</a:t>
            </a:r>
            <a:r>
              <a:rPr lang="en-US" sz="1800" dirty="0">
                <a:solidFill>
                  <a:schemeClr val="tx1"/>
                </a:solidFill>
                <a:sym typeface="Montserrat"/>
              </a:rPr>
              <a:t>:</a:t>
            </a:r>
          </a:p>
          <a:p>
            <a:pPr marL="0" marR="0" lvl="0" indent="-228600" algn="l">
              <a:spcBef>
                <a:spcPts val="0"/>
              </a:spcBef>
              <a:spcAft>
                <a:spcPts val="0"/>
              </a:spcAft>
              <a:buClr>
                <a:schemeClr val="dk1"/>
              </a:buClr>
              <a:buSzPts val="3200"/>
              <a:buFont typeface="Arial" panose="020B0604020202020204" pitchFamily="34" charset="0"/>
              <a:buChar char="•"/>
            </a:pPr>
            <a:endParaRPr lang="en-US" sz="1800" dirty="0">
              <a:solidFill>
                <a:schemeClr val="tx1"/>
              </a:solidFill>
              <a:sym typeface="Montserrat"/>
            </a:endParaRPr>
          </a:p>
          <a:p>
            <a:pPr lvl="0" algn="l">
              <a:spcBef>
                <a:spcPts val="0"/>
              </a:spcBef>
              <a:spcAft>
                <a:spcPts val="0"/>
              </a:spcAft>
              <a:buClr>
                <a:schemeClr val="dk1"/>
              </a:buClr>
              <a:buSzPts val="3200"/>
            </a:pPr>
            <a:r>
              <a:rPr lang="en-US" sz="1800" dirty="0">
                <a:solidFill>
                  <a:schemeClr val="tx1"/>
                </a:solidFill>
                <a:sym typeface="Montserrat"/>
              </a:rPr>
              <a:t>for [</a:t>
            </a:r>
            <a:r>
              <a:rPr lang="en-US" sz="1800" dirty="0" err="1">
                <a:solidFill>
                  <a:schemeClr val="tx1"/>
                </a:solidFill>
                <a:sym typeface="Montserrat"/>
              </a:rPr>
              <a:t>user_defined_vatiable</a:t>
            </a:r>
            <a:r>
              <a:rPr lang="en-US" sz="1800" dirty="0">
                <a:solidFill>
                  <a:schemeClr val="tx1"/>
                </a:solidFill>
                <a:sym typeface="Montserrat"/>
              </a:rPr>
              <a:t>] in [</a:t>
            </a:r>
            <a:r>
              <a:rPr lang="en-US" sz="1800" dirty="0" err="1">
                <a:solidFill>
                  <a:schemeClr val="tx1"/>
                </a:solidFill>
                <a:sym typeface="Montserrat"/>
              </a:rPr>
              <a:t>iterable_datatype</a:t>
            </a:r>
            <a:r>
              <a:rPr lang="en-US" sz="1800" dirty="0">
                <a:solidFill>
                  <a:schemeClr val="tx1"/>
                </a:solidFill>
                <a:sym typeface="Montserrat"/>
              </a:rPr>
              <a:t>]:</a:t>
            </a:r>
          </a:p>
          <a:p>
            <a:pPr lvl="0" algn="l">
              <a:spcBef>
                <a:spcPts val="0"/>
              </a:spcBef>
              <a:spcAft>
                <a:spcPts val="0"/>
              </a:spcAft>
              <a:buClr>
                <a:schemeClr val="dk1"/>
              </a:buClr>
              <a:buSzPts val="3200"/>
            </a:pPr>
            <a:r>
              <a:rPr lang="en-US" sz="1800" dirty="0">
                <a:solidFill>
                  <a:schemeClr val="tx1"/>
                </a:solidFill>
                <a:sym typeface="Montserrat"/>
              </a:rPr>
              <a:t>	statements</a:t>
            </a:r>
          </a:p>
          <a:p>
            <a:pPr lvl="0" algn="l">
              <a:spcBef>
                <a:spcPts val="0"/>
              </a:spcBef>
              <a:spcAft>
                <a:spcPts val="0"/>
              </a:spcAft>
              <a:buClr>
                <a:schemeClr val="dk1"/>
              </a:buClr>
              <a:buSzPts val="3200"/>
            </a:pPr>
            <a:r>
              <a:rPr lang="en-US" sz="1800" dirty="0">
                <a:solidFill>
                  <a:schemeClr val="tx1"/>
                </a:solidFill>
              </a:rPr>
              <a:t>	</a:t>
            </a:r>
            <a:r>
              <a:rPr lang="en-US" sz="1800" dirty="0">
                <a:solidFill>
                  <a:schemeClr val="tx1"/>
                </a:solidFill>
                <a:sym typeface="Montserrat"/>
              </a:rPr>
              <a:t>some conditions:</a:t>
            </a:r>
          </a:p>
          <a:p>
            <a:pPr marR="0" lvl="0" algn="l">
              <a:spcBef>
                <a:spcPts val="0"/>
              </a:spcBef>
              <a:spcAft>
                <a:spcPts val="0"/>
              </a:spcAft>
              <a:buClr>
                <a:schemeClr val="dk1"/>
              </a:buClr>
              <a:buSzPts val="3200"/>
            </a:pPr>
            <a:r>
              <a:rPr lang="en-US" sz="1800" dirty="0">
                <a:solidFill>
                  <a:schemeClr val="tx1"/>
                </a:solidFill>
                <a:sym typeface="Montserrat"/>
              </a:rPr>
              <a:t>		break</a:t>
            </a:r>
          </a:p>
          <a:p>
            <a:pPr marL="228600" lvl="1" indent="-228600" algn="l">
              <a:buFont typeface="Arial" panose="020B0604020202020204" pitchFamily="34" charset="0"/>
              <a:buChar char="•"/>
            </a:pPr>
            <a:endParaRPr lang="en-US" sz="1800" dirty="0"/>
          </a:p>
        </p:txBody>
      </p:sp>
      <p:pic>
        <p:nvPicPr>
          <p:cNvPr id="1028" name="Picture 4" descr="How the break statement works in Python">
            <a:extLst>
              <a:ext uri="{FF2B5EF4-FFF2-40B4-BE49-F238E27FC236}">
                <a16:creationId xmlns:a16="http://schemas.microsoft.com/office/drawing/2014/main" xmlns="" id="{202A2B74-A07E-C3B4-D47E-267127FA3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 r="2" b="6002"/>
          <a:stretch/>
        </p:blipFill>
        <p:spPr bwMode="auto">
          <a:xfrm>
            <a:off x="7797289" y="1612941"/>
            <a:ext cx="3591610"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
        <p:nvSpPr>
          <p:cNvPr id="1046" name="!!plus graphic">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47" name="!!dot graphic">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930430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68" name="Straight Connector 206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70" name="Rectangle 2069">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15890" y="950357"/>
            <a:ext cx="6155988" cy="1182927"/>
          </a:xfrm>
        </p:spPr>
        <p:txBody>
          <a:bodyPr vert="horz" lIns="91440" tIns="45720" rIns="91440" bIns="45720" rtlCol="0" anchor="b">
            <a:normAutofit/>
          </a:bodyPr>
          <a:lstStyle/>
          <a:p>
            <a:pPr algn="l"/>
            <a:r>
              <a:rPr lang="en-US" sz="5400" b="1" kern="1200" cap="none" dirty="0">
                <a:solidFill>
                  <a:schemeClr val="tx1"/>
                </a:solidFill>
                <a:latin typeface="+mj-lt"/>
                <a:ea typeface="+mj-ea"/>
                <a:cs typeface="+mj-cs"/>
                <a:sym typeface="Montserrat"/>
              </a:rPr>
              <a:t>continue</a:t>
            </a:r>
            <a:endParaRPr lang="en-US" sz="5400" b="0" i="0" kern="1200" cap="none" baseline="0" dirty="0">
              <a:solidFill>
                <a:schemeClr val="tx1"/>
              </a:solidFill>
              <a:latin typeface="+mj-lt"/>
              <a:ea typeface="+mj-ea"/>
              <a:cs typeface="+mj-cs"/>
            </a:endParaRPr>
          </a:p>
        </p:txBody>
      </p:sp>
      <p:cxnSp>
        <p:nvCxnSpPr>
          <p:cNvPr id="2072" name="Straight Connector 2071">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89162" y="2277170"/>
            <a:ext cx="6395407" cy="3774357"/>
          </a:xfrm>
        </p:spPr>
        <p:txBody>
          <a:bodyPr vert="horz" lIns="91440" tIns="45720" rIns="91440" bIns="45720" rtlCol="0" anchor="t">
            <a:normAutofit/>
          </a:bodyPr>
          <a:lstStyle/>
          <a:p>
            <a:pPr marR="0" lvl="0" algn="l">
              <a:spcBef>
                <a:spcPts val="0"/>
              </a:spcBef>
              <a:spcAft>
                <a:spcPts val="600"/>
              </a:spcAft>
              <a:buClr>
                <a:schemeClr val="dk1"/>
              </a:buClr>
              <a:buSzPts val="1100"/>
            </a:pPr>
            <a:r>
              <a:rPr lang="en-US" sz="1800" dirty="0">
                <a:solidFill>
                  <a:schemeClr val="tx1"/>
                </a:solidFill>
                <a:sym typeface="Montserrat"/>
              </a:rPr>
              <a:t>Continue is also a loop control statement just like the break statement. continue statement is opposite to that of break statement, instead of terminating the loop, it forces to execute the next iteration of the loop.</a:t>
            </a:r>
          </a:p>
          <a:p>
            <a:pPr marR="0" lvl="0" algn="l">
              <a:spcBef>
                <a:spcPts val="0"/>
              </a:spcBef>
              <a:spcAft>
                <a:spcPts val="600"/>
              </a:spcAft>
              <a:buClr>
                <a:schemeClr val="dk1"/>
              </a:buClr>
              <a:buSzPts val="3200"/>
            </a:pPr>
            <a:r>
              <a:rPr lang="en-US" sz="1800" dirty="0">
                <a:solidFill>
                  <a:schemeClr val="tx1"/>
                </a:solidFill>
                <a:sym typeface="Montserrat"/>
              </a:rPr>
              <a:t>When the continue statement is executed in the loop, the code inside the loop following the continue statement will be skipped and the next iteration of the loop will begin.</a:t>
            </a:r>
          </a:p>
          <a:p>
            <a:pPr marL="0" marR="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sym typeface="Montserrat"/>
            </a:endParaRPr>
          </a:p>
          <a:p>
            <a:pPr marR="0" lvl="0" algn="l">
              <a:spcBef>
                <a:spcPts val="0"/>
              </a:spcBef>
              <a:spcAft>
                <a:spcPts val="600"/>
              </a:spcAft>
              <a:buClr>
                <a:schemeClr val="dk1"/>
              </a:buClr>
              <a:buSzPts val="3200"/>
            </a:pPr>
            <a:r>
              <a:rPr lang="en-US" sz="1300" b="1" dirty="0">
                <a:solidFill>
                  <a:schemeClr val="tx1"/>
                </a:solidFill>
                <a:sym typeface="Montserrat"/>
              </a:rPr>
              <a:t>Syntax</a:t>
            </a:r>
            <a:r>
              <a:rPr lang="en-US" sz="1300" dirty="0">
                <a:solidFill>
                  <a:schemeClr val="tx1"/>
                </a:solidFill>
                <a:sym typeface="Montserrat"/>
              </a:rPr>
              <a:t>:</a:t>
            </a:r>
          </a:p>
          <a:p>
            <a:pPr marL="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sym typeface="Montserrat"/>
            </a:endParaRPr>
          </a:p>
          <a:p>
            <a:pPr lvl="0" algn="l">
              <a:spcBef>
                <a:spcPts val="0"/>
              </a:spcBef>
              <a:spcAft>
                <a:spcPts val="600"/>
              </a:spcAft>
              <a:buClr>
                <a:schemeClr val="dk1"/>
              </a:buClr>
              <a:buSzPts val="3200"/>
            </a:pPr>
            <a:r>
              <a:rPr lang="en-US" sz="1300" dirty="0">
                <a:solidFill>
                  <a:schemeClr val="tx1"/>
                </a:solidFill>
                <a:sym typeface="Montserrat"/>
              </a:rPr>
              <a:t>for [</a:t>
            </a:r>
            <a:r>
              <a:rPr lang="en-US" sz="1300" dirty="0" err="1">
                <a:solidFill>
                  <a:schemeClr val="tx1"/>
                </a:solidFill>
                <a:sym typeface="Montserrat"/>
              </a:rPr>
              <a:t>user_defined_vatiable</a:t>
            </a:r>
            <a:r>
              <a:rPr lang="en-US" sz="1300" dirty="0">
                <a:solidFill>
                  <a:schemeClr val="tx1"/>
                </a:solidFill>
                <a:sym typeface="Montserrat"/>
              </a:rPr>
              <a:t>] in [</a:t>
            </a:r>
            <a:r>
              <a:rPr lang="en-US" sz="1300" dirty="0" err="1">
                <a:solidFill>
                  <a:schemeClr val="tx1"/>
                </a:solidFill>
                <a:sym typeface="Montserrat"/>
              </a:rPr>
              <a:t>iterable_datatype</a:t>
            </a:r>
            <a:r>
              <a:rPr lang="en-US" sz="1300" dirty="0">
                <a:solidFill>
                  <a:schemeClr val="tx1"/>
                </a:solidFill>
                <a:sym typeface="Montserrat"/>
              </a:rPr>
              <a:t>]:</a:t>
            </a:r>
          </a:p>
          <a:p>
            <a:pPr lvl="0" algn="l">
              <a:spcBef>
                <a:spcPts val="0"/>
              </a:spcBef>
              <a:spcAft>
                <a:spcPts val="600"/>
              </a:spcAft>
              <a:buClr>
                <a:schemeClr val="dk1"/>
              </a:buClr>
              <a:buSzPts val="3200"/>
            </a:pPr>
            <a:r>
              <a:rPr lang="en-US" sz="1300" dirty="0">
                <a:solidFill>
                  <a:schemeClr val="tx1"/>
                </a:solidFill>
                <a:sym typeface="Montserrat"/>
              </a:rPr>
              <a:t>	statements</a:t>
            </a:r>
          </a:p>
          <a:p>
            <a:pPr marR="0" lvl="0" algn="l">
              <a:spcBef>
                <a:spcPts val="0"/>
              </a:spcBef>
              <a:spcAft>
                <a:spcPts val="600"/>
              </a:spcAft>
              <a:buClr>
                <a:schemeClr val="dk1"/>
              </a:buClr>
              <a:buSzPts val="3200"/>
            </a:pPr>
            <a:r>
              <a:rPr lang="en-US" sz="1300" dirty="0">
                <a:solidFill>
                  <a:schemeClr val="tx1"/>
                </a:solidFill>
              </a:rPr>
              <a:t>	</a:t>
            </a:r>
            <a:r>
              <a:rPr lang="en-US" sz="1300" dirty="0">
                <a:solidFill>
                  <a:schemeClr val="tx1"/>
                </a:solidFill>
                <a:sym typeface="Montserrat"/>
              </a:rPr>
              <a:t>some conditions:</a:t>
            </a:r>
          </a:p>
          <a:p>
            <a:pPr marR="0" lvl="0" algn="l">
              <a:spcBef>
                <a:spcPts val="0"/>
              </a:spcBef>
              <a:spcAft>
                <a:spcPts val="600"/>
              </a:spcAft>
              <a:buClr>
                <a:schemeClr val="dk1"/>
              </a:buClr>
              <a:buSzPts val="3200"/>
            </a:pPr>
            <a:r>
              <a:rPr lang="en-US" sz="1300" dirty="0">
                <a:solidFill>
                  <a:schemeClr val="tx1"/>
                </a:solidFill>
                <a:sym typeface="Montserrat"/>
              </a:rPr>
              <a:t>		continue</a:t>
            </a:r>
          </a:p>
        </p:txBody>
      </p:sp>
      <p:pic>
        <p:nvPicPr>
          <p:cNvPr id="2050" name="Picture 2" descr="How continue statement works in python">
            <a:extLst>
              <a:ext uri="{FF2B5EF4-FFF2-40B4-BE49-F238E27FC236}">
                <a16:creationId xmlns:a16="http://schemas.microsoft.com/office/drawing/2014/main" xmlns="" id="{9EF3EFE6-2485-F7A8-E2AD-6076FB6FAC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50"/>
          <a:stretch/>
        </p:blipFill>
        <p:spPr bwMode="auto">
          <a:xfrm>
            <a:off x="7572653" y="1980885"/>
            <a:ext cx="3548404" cy="3548404"/>
          </a:xfrm>
          <a:prstGeom prst="rect">
            <a:avLst/>
          </a:prstGeom>
          <a:noFill/>
          <a:extLst>
            <a:ext uri="{909E8E84-426E-40DD-AFC4-6F175D3DCCD1}">
              <a14:hiddenFill xmlns:a14="http://schemas.microsoft.com/office/drawing/2010/main">
                <a:solidFill>
                  <a:srgbClr val="FFFFFF"/>
                </a:solidFill>
              </a14:hiddenFill>
            </a:ext>
          </a:extLst>
        </p:spPr>
      </p:pic>
      <p:sp>
        <p:nvSpPr>
          <p:cNvPr id="207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7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55674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123971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353C1207-D1C8-49E3-8837-E2B89D366FA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16B067B1-F4E5-4FDF-813D-C9E872E800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Diagram&#10;&#10;Description automatically generated">
            <a:extLst>
              <a:ext uri="{FF2B5EF4-FFF2-40B4-BE49-F238E27FC236}">
                <a16:creationId xmlns:a16="http://schemas.microsoft.com/office/drawing/2014/main" xmlns="" id="{DB652E5B-2939-7EA5-1360-3DBB03BE85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78"/>
          <a:stretch/>
        </p:blipFill>
        <p:spPr bwMode="auto">
          <a:xfrm>
            <a:off x="307775" y="356811"/>
            <a:ext cx="11576450" cy="623975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xmlns=""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4147643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199" y="698643"/>
            <a:ext cx="10405534" cy="825356"/>
          </a:xfrm>
        </p:spPr>
        <p:txBody>
          <a:bodyPr vert="horz" lIns="91440" tIns="45720" rIns="91440" bIns="45720" rtlCol="0" anchor="t">
            <a:normAutofit fontScale="90000"/>
          </a:bodyPr>
          <a:lstStyle/>
          <a:p>
            <a:pPr algn="l"/>
            <a:r>
              <a:rPr lang="en-US" sz="5600" b="0" cap="none" dirty="0">
                <a:solidFill>
                  <a:schemeClr val="tx1"/>
                </a:solidFill>
              </a:rPr>
              <a:t>pass</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948267" y="1380066"/>
            <a:ext cx="10695926" cy="4313624"/>
          </a:xfrm>
        </p:spPr>
        <p:txBody>
          <a:bodyPr vert="horz" lIns="91440" tIns="45720" rIns="91440" bIns="45720" rtlCol="0" anchor="ctr">
            <a:normAutofit/>
          </a:bodyPr>
          <a:lstStyle/>
          <a:p>
            <a:pPr marL="0" marR="0" lvl="0" indent="0" algn="l" rtl="0">
              <a:lnSpc>
                <a:spcPct val="100000"/>
              </a:lnSpc>
              <a:spcBef>
                <a:spcPts val="0"/>
              </a:spcBef>
              <a:spcAft>
                <a:spcPts val="0"/>
              </a:spcAft>
              <a:buClr>
                <a:schemeClr val="dk1"/>
              </a:buClr>
              <a:buSzPts val="3200"/>
              <a:buFont typeface="Arial"/>
              <a:buNone/>
            </a:pPr>
            <a:r>
              <a:rPr lang="en-US" sz="1800" dirty="0">
                <a:solidFill>
                  <a:schemeClr val="tx1"/>
                </a:solidFill>
                <a:sym typeface="Montserrat"/>
              </a:rPr>
              <a:t>As the name suggests pass statement simply does nothing. The pass statement in Python is used when a statement is required syntactically but you do not want any command or code to execute. It is like null operation, as nothing will happen is it is executed. Pass statement can also be used for writing empty loops. Pass is also used for empty control statement, function and classes.</a:t>
            </a:r>
          </a:p>
          <a:p>
            <a:pPr marL="0" marR="0" lvl="0" indent="0" algn="l" rtl="0">
              <a:lnSpc>
                <a:spcPct val="100000"/>
              </a:lnSpc>
              <a:spcBef>
                <a:spcPts val="0"/>
              </a:spcBef>
              <a:spcAft>
                <a:spcPts val="0"/>
              </a:spcAft>
              <a:buClr>
                <a:schemeClr val="dk1"/>
              </a:buClr>
              <a:buSzPts val="3200"/>
              <a:buFont typeface="Arial"/>
              <a:buNone/>
            </a:pPr>
            <a:endParaRPr lang="en-US" sz="1800" dirty="0">
              <a:solidFill>
                <a:schemeClr val="tx1"/>
              </a:solidFill>
              <a:sym typeface="Montserrat"/>
            </a:endParaRPr>
          </a:p>
          <a:p>
            <a:pPr marL="0" marR="0" lvl="0" indent="0" algn="l" rtl="0">
              <a:lnSpc>
                <a:spcPct val="100000"/>
              </a:lnSpc>
              <a:spcBef>
                <a:spcPts val="0"/>
              </a:spcBef>
              <a:spcAft>
                <a:spcPts val="0"/>
              </a:spcAft>
              <a:buClr>
                <a:schemeClr val="dk1"/>
              </a:buClr>
              <a:buSzPts val="3200"/>
              <a:buFont typeface="Arial"/>
              <a:buNone/>
            </a:pPr>
            <a:r>
              <a:rPr lang="en-US" sz="1800" dirty="0">
                <a:solidFill>
                  <a:schemeClr val="tx1"/>
                </a:solidFill>
                <a:sym typeface="Montserrat"/>
              </a:rPr>
              <a:t>Syntax:</a:t>
            </a:r>
          </a:p>
          <a:p>
            <a:pPr marL="0" lvl="0" indent="0" algn="l" rtl="0">
              <a:lnSpc>
                <a:spcPct val="115000"/>
              </a:lnSpc>
              <a:spcBef>
                <a:spcPts val="0"/>
              </a:spcBef>
              <a:spcAft>
                <a:spcPts val="0"/>
              </a:spcAft>
              <a:buClr>
                <a:schemeClr val="dk1"/>
              </a:buClr>
              <a:buSzPts val="3200"/>
              <a:buFont typeface="Arial"/>
              <a:buNone/>
            </a:pPr>
            <a:endParaRPr lang="en-US" sz="1800" dirty="0">
              <a:solidFill>
                <a:schemeClr val="tx1"/>
              </a:solidFill>
              <a:sym typeface="Montserrat"/>
            </a:endParaRPr>
          </a:p>
          <a:p>
            <a:pPr marL="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for [</a:t>
            </a:r>
            <a:r>
              <a:rPr lang="en-US" sz="1800" dirty="0" err="1">
                <a:solidFill>
                  <a:schemeClr val="tx1"/>
                </a:solidFill>
                <a:sym typeface="Montserrat"/>
              </a:rPr>
              <a:t>user_defined_vatiable</a:t>
            </a:r>
            <a:r>
              <a:rPr lang="en-US" sz="1800" dirty="0">
                <a:solidFill>
                  <a:schemeClr val="tx1"/>
                </a:solidFill>
                <a:sym typeface="Montserrat"/>
              </a:rPr>
              <a:t>] in [</a:t>
            </a:r>
            <a:r>
              <a:rPr lang="en-US" sz="1800" dirty="0" err="1">
                <a:solidFill>
                  <a:schemeClr val="tx1"/>
                </a:solidFill>
                <a:sym typeface="Montserrat"/>
              </a:rPr>
              <a:t>iterable_datatype</a:t>
            </a:r>
            <a:r>
              <a:rPr lang="en-US" sz="1800" dirty="0">
                <a:solidFill>
                  <a:schemeClr val="tx1"/>
                </a:solidFill>
                <a:sym typeface="Montserrat"/>
              </a:rPr>
              <a:t>]:</a:t>
            </a:r>
          </a:p>
          <a:p>
            <a:pPr marL="0" lvl="0" indent="0" algn="l" rtl="0">
              <a:lnSpc>
                <a:spcPct val="115000"/>
              </a:lnSpc>
              <a:spcBef>
                <a:spcPts val="0"/>
              </a:spcBef>
              <a:spcAft>
                <a:spcPts val="0"/>
              </a:spcAft>
              <a:buClr>
                <a:schemeClr val="dk1"/>
              </a:buClr>
              <a:buSzPts val="3200"/>
              <a:buFont typeface="Arial"/>
              <a:buNone/>
            </a:pPr>
            <a:r>
              <a:rPr lang="en-US" sz="1800" dirty="0">
                <a:solidFill>
                  <a:schemeClr val="tx1"/>
                </a:solidFill>
                <a:sym typeface="Montserrat"/>
              </a:rPr>
              <a:t>	pass</a:t>
            </a:r>
          </a:p>
        </p:txBody>
      </p:sp>
    </p:spTree>
    <p:extLst>
      <p:ext uri="{BB962C8B-B14F-4D97-AF65-F5344CB8AC3E}">
        <p14:creationId xmlns:p14="http://schemas.microsoft.com/office/powerpoint/2010/main" val="3268755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3EEE14B8-3458-F1F0-F88F-9DC5336B473F}"/>
              </a:ext>
            </a:extLst>
          </p:cNvPr>
          <p:cNvSpPr>
            <a:spLocks noGrp="1"/>
          </p:cNvSpPr>
          <p:nvPr>
            <p:ph type="subTitle" idx="1"/>
          </p:nvPr>
        </p:nvSpPr>
        <p:spPr>
          <a:xfrm>
            <a:off x="1112181" y="1301835"/>
            <a:ext cx="9144000" cy="1325880"/>
          </a:xfrm>
        </p:spPr>
        <p:txBody>
          <a:bodyPr/>
          <a:lstStyle/>
          <a:p>
            <a:endParaRPr lang="en-US" dirty="0"/>
          </a:p>
          <a:p>
            <a:pPr algn="l"/>
            <a:r>
              <a:rPr lang="en-US" dirty="0">
                <a:solidFill>
                  <a:schemeClr val="tx1"/>
                </a:solidFill>
                <a:hlinkClick r:id="rId2">
                  <a:extLst>
                    <a:ext uri="{A12FA001-AC4F-418D-AE19-62706E023703}">
                      <ahyp:hlinkClr xmlns:ahyp="http://schemas.microsoft.com/office/drawing/2018/hyperlinkcolor" xmlns="" val="tx"/>
                    </a:ext>
                  </a:extLst>
                </a:hlinkClick>
              </a:rPr>
              <a:t>Problems to practice on while loop</a:t>
            </a:r>
          </a:p>
          <a:p>
            <a:pPr algn="l"/>
            <a:r>
              <a:rPr lang="en-US" dirty="0">
                <a:solidFill>
                  <a:srgbClr val="0563C1"/>
                </a:solidFill>
                <a:hlinkClick r:id="rId2">
                  <a:extLst>
                    <a:ext uri="{A12FA001-AC4F-418D-AE19-62706E023703}">
                      <ahyp:hlinkClr xmlns:ahyp="http://schemas.microsoft.com/office/drawing/2018/hyperlinkcolor" xmlns="" val="tx"/>
                    </a:ext>
                  </a:extLst>
                </a:hlinkClick>
              </a:rPr>
              <a:t>https://csiplearninghub.com/questions-of-while-loop-in-python/</a:t>
            </a:r>
            <a:endParaRPr lang="en-US" dirty="0">
              <a:solidFill>
                <a:srgbClr val="0563C1"/>
              </a:solidFill>
            </a:endParaRPr>
          </a:p>
          <a:p>
            <a:pPr algn="l"/>
            <a:endParaRPr lang="en-US" dirty="0"/>
          </a:p>
          <a:p>
            <a:endParaRPr lang="en-US" dirty="0"/>
          </a:p>
        </p:txBody>
      </p:sp>
    </p:spTree>
    <p:extLst>
      <p:ext uri="{BB962C8B-B14F-4D97-AF65-F5344CB8AC3E}">
        <p14:creationId xmlns:p14="http://schemas.microsoft.com/office/powerpoint/2010/main" val="4231406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WW01D10</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62</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703001562"/>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xmlns="" id="{1FD7339D-0D92-67C1-0482-5F6F22FC93DC}"/>
              </a:ext>
            </a:extLst>
          </p:cNvPr>
          <p:cNvGrpSpPr/>
          <p:nvPr/>
        </p:nvGrpSpPr>
        <p:grpSpPr>
          <a:xfrm>
            <a:off x="5598430" y="5639840"/>
            <a:ext cx="5869373" cy="857212"/>
            <a:chOff x="-35501" y="2888302"/>
            <a:chExt cx="5869373" cy="622252"/>
          </a:xfrm>
        </p:grpSpPr>
        <p:sp>
          <p:nvSpPr>
            <p:cNvPr id="8" name="Rectangle: Rounded Corners 7">
              <a:extLst>
                <a:ext uri="{FF2B5EF4-FFF2-40B4-BE49-F238E27FC236}">
                  <a16:creationId xmlns:a16="http://schemas.microsoft.com/office/drawing/2014/main" xmlns="" id="{70EB63CA-D665-9CD2-19A6-0512DAD53478}"/>
                </a:ext>
              </a:extLst>
            </p:cNvPr>
            <p:cNvSpPr/>
            <p:nvPr/>
          </p:nvSpPr>
          <p:spPr>
            <a:xfrm>
              <a:off x="0" y="2888302"/>
              <a:ext cx="5833872" cy="62225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xmlns="" id="{6BECC686-A854-E877-554C-E78D152580F2}"/>
                </a:ext>
              </a:extLst>
            </p:cNvPr>
            <p:cNvSpPr txBox="1"/>
            <p:nvPr/>
          </p:nvSpPr>
          <p:spPr>
            <a:xfrm>
              <a:off x="-35501" y="2888302"/>
              <a:ext cx="5773120" cy="561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l"/>
              <a:r>
                <a:rPr lang="en-US" sz="2500" dirty="0">
                  <a:solidFill>
                    <a:prstClr val="white"/>
                  </a:solidFill>
                  <a:latin typeface="Univers"/>
                </a:rPr>
                <a:t>upper(),lower(),</a:t>
              </a:r>
              <a:r>
                <a:rPr lang="en-US" sz="2500" dirty="0" err="1">
                  <a:solidFill>
                    <a:prstClr val="white"/>
                  </a:solidFill>
                  <a:latin typeface="Univers"/>
                </a:rPr>
                <a:t>isupper</a:t>
              </a:r>
              <a:r>
                <a:rPr lang="en-US" sz="2500" dirty="0">
                  <a:solidFill>
                    <a:prstClr val="white"/>
                  </a:solidFill>
                  <a:latin typeface="Univers"/>
                </a:rPr>
                <a:t>(),</a:t>
              </a:r>
              <a:r>
                <a:rPr lang="en-US" sz="2500" dirty="0" err="1">
                  <a:solidFill>
                    <a:prstClr val="white"/>
                  </a:solidFill>
                  <a:latin typeface="Univers"/>
                </a:rPr>
                <a:t>islower</a:t>
              </a:r>
              <a:r>
                <a:rPr lang="en-US" sz="2500" dirty="0">
                  <a:solidFill>
                    <a:prstClr val="white"/>
                  </a:solidFill>
                  <a:latin typeface="Univers"/>
                </a:rPr>
                <a:t>(),title(),</a:t>
              </a:r>
              <a:r>
                <a:rPr lang="en-US" sz="2500" dirty="0" err="1">
                  <a:solidFill>
                    <a:prstClr val="white"/>
                  </a:solidFill>
                  <a:latin typeface="Univers"/>
                </a:rPr>
                <a:t>istitle</a:t>
              </a:r>
              <a:r>
                <a:rPr lang="en-US" sz="2500" dirty="0">
                  <a:solidFill>
                    <a:prstClr val="white"/>
                  </a:solidFill>
                  <a:latin typeface="Univers"/>
                </a:rPr>
                <a:t>(),capitalize()</a:t>
              </a:r>
            </a:p>
          </p:txBody>
        </p:sp>
      </p:grpSp>
    </p:spTree>
    <p:extLst>
      <p:ext uri="{BB962C8B-B14F-4D97-AF65-F5344CB8AC3E}">
        <p14:creationId xmlns:p14="http://schemas.microsoft.com/office/powerpoint/2010/main" val="1755409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E7AA7E8-8006-4E1F-A566-FCF37EE6F3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242910" y="1598246"/>
            <a:ext cx="4626709" cy="5122985"/>
          </a:xfrm>
        </p:spPr>
        <p:txBody>
          <a:bodyPr vert="horz" lIns="91440" tIns="45720" rIns="91440" bIns="45720" rtlCol="0" anchor="t">
            <a:normAutofit/>
          </a:bodyPr>
          <a:lstStyle/>
          <a:p>
            <a:pPr algn="r"/>
            <a:r>
              <a:rPr lang="en-US" sz="7500" b="0" i="0" kern="1200" cap="all" baseline="0">
                <a:latin typeface="+mj-lt"/>
                <a:ea typeface="+mj-ea"/>
                <a:cs typeface="+mj-cs"/>
              </a:rPr>
              <a:t>STRINGS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792994" y="1590840"/>
            <a:ext cx="5672176" cy="5095221"/>
          </a:xfrm>
        </p:spPr>
        <p:txBody>
          <a:bodyPr vert="horz" lIns="91440" tIns="45720" rIns="91440" bIns="45720" rtlCol="0">
            <a:normAutofit/>
          </a:bodyPr>
          <a:lstStyle/>
          <a:p>
            <a:pPr marL="0" marR="0" lvl="0" indent="0" algn="l" rtl="0">
              <a:spcBef>
                <a:spcPts val="0"/>
              </a:spcBef>
              <a:spcAft>
                <a:spcPts val="600"/>
              </a:spcAft>
              <a:buClr>
                <a:schemeClr val="dk1"/>
              </a:buClr>
              <a:buSzPts val="3200"/>
              <a:buFont typeface="Arial"/>
              <a:buNone/>
            </a:pPr>
            <a:r>
              <a:rPr lang="en-US" sz="3100">
                <a:sym typeface="Montserrat"/>
              </a:rPr>
              <a:t>A string is a sequence of characters. It can be declared in python by using double quotes. Strings are ordered(indexing and slicing operations can be perform).Strings are immutable, i.e., they cannot be changed.</a:t>
            </a:r>
            <a:endParaRPr lang="en-US" sz="3100"/>
          </a:p>
          <a:p>
            <a:pPr marL="0" marR="0" lvl="0" indent="0" algn="l" rtl="0">
              <a:spcBef>
                <a:spcPts val="0"/>
              </a:spcBef>
              <a:spcAft>
                <a:spcPts val="600"/>
              </a:spcAft>
              <a:buClr>
                <a:schemeClr val="dk1"/>
              </a:buClr>
              <a:buSzPts val="3200"/>
              <a:buFont typeface="Arial"/>
              <a:buNone/>
            </a:pPr>
            <a:r>
              <a:rPr lang="en-US" sz="3100">
                <a:sym typeface="Montserrat"/>
              </a:rPr>
              <a:t>e.g. a = “This is a string.”</a:t>
            </a:r>
            <a:endParaRPr lang="en-US" sz="3100"/>
          </a:p>
        </p:txBody>
      </p:sp>
      <p:cxnSp>
        <p:nvCxnSpPr>
          <p:cNvPr id="10" name="Straight Connector 9">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01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904275" y="504275"/>
            <a:ext cx="5309140" cy="2041171"/>
          </a:xfrm>
        </p:spPr>
        <p:txBody>
          <a:bodyPr vert="horz" lIns="91440" tIns="45720" rIns="91440" bIns="45720" rtlCol="0">
            <a:normAutofit/>
          </a:bodyPr>
          <a:lstStyle/>
          <a:p>
            <a:pPr algn="l"/>
            <a:r>
              <a:rPr lang="en-US" b="0" i="0" kern="1200" cap="none" baseline="0" dirty="0">
                <a:latin typeface="+mj-lt"/>
                <a:ea typeface="+mj-ea"/>
                <a:cs typeface="+mj-cs"/>
              </a:rPr>
              <a:t>input</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457201" y="2112308"/>
            <a:ext cx="6953476" cy="3149501"/>
          </a:xfrm>
        </p:spPr>
        <p:txBody>
          <a:bodyPr vert="horz" lIns="91440" tIns="45720" rIns="91440" bIns="45720" rtlCol="0">
            <a:noAutofit/>
          </a:bodyPr>
          <a:lstStyle/>
          <a:p>
            <a:pPr marL="400050" indent="-342900" algn="l">
              <a:buFont typeface="Arial" panose="020B0604020202020204" pitchFamily="34" charset="0"/>
              <a:buChar char="•"/>
            </a:pPr>
            <a:r>
              <a:rPr lang="en-US" dirty="0"/>
              <a:t>input() is a built-in Python function used for getting input from the user via the command line or console. It is commonly used to prompt the user to enter some data and then use that data in the program.</a:t>
            </a:r>
          </a:p>
          <a:p>
            <a:pPr marL="57150" algn="l"/>
            <a:endParaRPr lang="en-US" dirty="0"/>
          </a:p>
          <a:p>
            <a:pPr marL="400050" indent="-342900" algn="l">
              <a:buFont typeface="Arial" panose="020B0604020202020204" pitchFamily="34" charset="0"/>
              <a:buChar char="•"/>
            </a:pPr>
            <a:r>
              <a:rPr lang="en-US" dirty="0"/>
              <a:t>Note that the input() function always returns a string, so if you need to use the input as a different data type, you will need to cast it explicitly.</a:t>
            </a:r>
          </a:p>
          <a:p>
            <a:pPr marL="57150" algn="l"/>
            <a:endParaRPr lang="en-US" dirty="0"/>
          </a:p>
        </p:txBody>
      </p:sp>
      <p:pic>
        <p:nvPicPr>
          <p:cNvPr id="7" name="Graphic 6" descr="Cloud Computing">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Tree>
    <p:extLst>
      <p:ext uri="{BB962C8B-B14F-4D97-AF65-F5344CB8AC3E}">
        <p14:creationId xmlns:p14="http://schemas.microsoft.com/office/powerpoint/2010/main" val="73036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1336390"/>
            <a:ext cx="6155988" cy="1182927"/>
          </a:xfrm>
        </p:spPr>
        <p:txBody>
          <a:bodyPr vert="horz" lIns="91440" tIns="45720" rIns="91440" bIns="45720" rtlCol="0" anchor="b">
            <a:normAutofit/>
          </a:bodyPr>
          <a:lstStyle/>
          <a:p>
            <a:pPr algn="l"/>
            <a:r>
              <a:rPr lang="en-US" sz="3800" b="0" i="0" kern="1200" cap="none" baseline="0" dirty="0">
                <a:solidFill>
                  <a:schemeClr val="tx1"/>
                </a:solidFill>
                <a:latin typeface="+mj-lt"/>
                <a:ea typeface="+mj-ea"/>
                <a:cs typeface="+mj-cs"/>
              </a:rPr>
              <a:t>print</a:t>
            </a:r>
            <a:r>
              <a:rPr lang="en-US" sz="3800" b="0" i="0" kern="1200" cap="all" baseline="0" dirty="0">
                <a:solidFill>
                  <a:schemeClr val="tx1"/>
                </a:solidFill>
                <a:latin typeface="+mj-lt"/>
                <a:ea typeface="+mj-ea"/>
                <a:cs typeface="+mj-cs"/>
              </a:rPr>
              <a:t>()</a:t>
            </a:r>
            <a:br>
              <a:rPr lang="en-US" sz="3800" b="0" i="0" kern="1200" cap="all" baseline="0" dirty="0">
                <a:solidFill>
                  <a:schemeClr val="tx1"/>
                </a:solidFill>
                <a:latin typeface="+mj-lt"/>
                <a:ea typeface="+mj-ea"/>
                <a:cs typeface="+mj-cs"/>
              </a:rPr>
            </a:br>
            <a:endParaRPr lang="en-US" sz="3800" b="0" i="0" kern="1200" cap="all" baseline="0" dirty="0">
              <a:solidFill>
                <a:schemeClr val="tx1"/>
              </a:solidFill>
              <a:latin typeface="+mj-lt"/>
              <a:ea typeface="+mj-ea"/>
              <a:cs typeface="+mj-cs"/>
            </a:endParaRPr>
          </a:p>
        </p:txBody>
      </p:sp>
      <p:cxnSp>
        <p:nvCxnSpPr>
          <p:cNvPr id="16" name="Straight Connector 15">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0086" y="2118050"/>
            <a:ext cx="6394102" cy="4055740"/>
          </a:xfrm>
        </p:spPr>
        <p:txBody>
          <a:bodyPr vert="horz" lIns="91440" tIns="45720" rIns="91440" bIns="45720" rtlCol="0" anchor="t">
            <a:normAutofit lnSpcReduction="10000"/>
          </a:bodyPr>
          <a:lstStyle/>
          <a:p>
            <a:pPr marL="400050" indent="-228600" algn="l">
              <a:buFont typeface="Arial" panose="020B0604020202020204" pitchFamily="34" charset="0"/>
              <a:buChar char="•"/>
            </a:pPr>
            <a:r>
              <a:rPr lang="en-US" sz="1600" dirty="0">
                <a:solidFill>
                  <a:schemeClr val="tx1"/>
                </a:solidFill>
              </a:rPr>
              <a:t>print() is a built-in function in Python that is used to output messages or values to the console or other standard output devices. It can be used to display strings, numbers, variables, and expressions.</a:t>
            </a:r>
          </a:p>
          <a:p>
            <a:pPr marL="400050" indent="-228600" algn="l">
              <a:buFont typeface="Arial" panose="020B0604020202020204" pitchFamily="34" charset="0"/>
              <a:buChar char="•"/>
            </a:pPr>
            <a:r>
              <a:rPr lang="en-US" sz="1600" b="1" dirty="0">
                <a:solidFill>
                  <a:schemeClr val="tx1"/>
                </a:solidFill>
              </a:rPr>
              <a:t>Syntax</a:t>
            </a:r>
            <a:r>
              <a:rPr lang="en-US" sz="1600" dirty="0">
                <a:solidFill>
                  <a:schemeClr val="tx1"/>
                </a:solidFill>
              </a:rPr>
              <a:t>:</a:t>
            </a:r>
            <a:r>
              <a:rPr lang="en-US" sz="1600" b="1" i="0" dirty="0">
                <a:solidFill>
                  <a:schemeClr val="tx1"/>
                </a:solidFill>
                <a:effectLst/>
              </a:rPr>
              <a:t> </a:t>
            </a:r>
          </a:p>
          <a:p>
            <a:pPr algn="l"/>
            <a:r>
              <a:rPr lang="en-US" sz="1600" dirty="0">
                <a:solidFill>
                  <a:schemeClr val="tx1"/>
                </a:solidFill>
              </a:rPr>
              <a:t>	print(*objects, </a:t>
            </a:r>
            <a:r>
              <a:rPr lang="en-US" sz="1600" dirty="0" err="1">
                <a:solidFill>
                  <a:schemeClr val="tx1"/>
                </a:solidFill>
              </a:rPr>
              <a:t>sep</a:t>
            </a:r>
            <a:r>
              <a:rPr lang="en-US" sz="1600" dirty="0">
                <a:solidFill>
                  <a:schemeClr val="tx1"/>
                </a:solidFill>
              </a:rPr>
              <a:t>= ' ', end = '\n', file=file, flush=flush)</a:t>
            </a:r>
          </a:p>
          <a:p>
            <a:pPr marL="342900" indent="-228600" algn="l">
              <a:buFont typeface="Arial" panose="020B0604020202020204" pitchFamily="34" charset="0"/>
              <a:buChar char="•"/>
            </a:pPr>
            <a:r>
              <a:rPr lang="en-US" sz="1600" b="1" dirty="0">
                <a:solidFill>
                  <a:schemeClr val="tx1"/>
                </a:solidFill>
              </a:rPr>
              <a:t>objects</a:t>
            </a:r>
            <a:r>
              <a:rPr lang="en-US" sz="1600" dirty="0">
                <a:solidFill>
                  <a:schemeClr val="tx1"/>
                </a:solidFill>
              </a:rPr>
              <a:t> - object to the printed. * indicates that there may be more than one object</a:t>
            </a:r>
          </a:p>
          <a:p>
            <a:pPr marL="342900" indent="-228600" algn="l">
              <a:buFont typeface="Arial" panose="020B0604020202020204" pitchFamily="34" charset="0"/>
              <a:buChar char="•"/>
            </a:pPr>
            <a:r>
              <a:rPr lang="en-US" sz="1600" b="1" dirty="0" err="1">
                <a:solidFill>
                  <a:schemeClr val="tx1"/>
                </a:solidFill>
              </a:rPr>
              <a:t>sep</a:t>
            </a:r>
            <a:r>
              <a:rPr lang="en-US" sz="1600" dirty="0">
                <a:solidFill>
                  <a:schemeClr val="tx1"/>
                </a:solidFill>
              </a:rPr>
              <a:t> - objects are separated by </a:t>
            </a:r>
            <a:r>
              <a:rPr lang="en-US" sz="1600" dirty="0" err="1">
                <a:solidFill>
                  <a:schemeClr val="tx1"/>
                </a:solidFill>
              </a:rPr>
              <a:t>sep.</a:t>
            </a:r>
            <a:r>
              <a:rPr lang="en-US" sz="1600" dirty="0">
                <a:solidFill>
                  <a:schemeClr val="tx1"/>
                </a:solidFill>
              </a:rPr>
              <a:t> Default value: ' '</a:t>
            </a:r>
          </a:p>
          <a:p>
            <a:pPr marL="342900" indent="-228600" algn="l">
              <a:buFont typeface="Arial" panose="020B0604020202020204" pitchFamily="34" charset="0"/>
              <a:buChar char="•"/>
            </a:pPr>
            <a:r>
              <a:rPr lang="en-US" sz="1600" b="1" dirty="0">
                <a:solidFill>
                  <a:schemeClr val="tx1"/>
                </a:solidFill>
              </a:rPr>
              <a:t>end</a:t>
            </a:r>
            <a:r>
              <a:rPr lang="en-US" sz="1600" dirty="0">
                <a:solidFill>
                  <a:schemeClr val="tx1"/>
                </a:solidFill>
              </a:rPr>
              <a:t> - end is printed at last</a:t>
            </a:r>
          </a:p>
          <a:p>
            <a:pPr marL="342900" indent="-228600" algn="l">
              <a:buFont typeface="Arial" panose="020B0604020202020204" pitchFamily="34" charset="0"/>
              <a:buChar char="•"/>
            </a:pPr>
            <a:r>
              <a:rPr lang="en-US" sz="1600" b="1" dirty="0">
                <a:solidFill>
                  <a:schemeClr val="tx1"/>
                </a:solidFill>
              </a:rPr>
              <a:t>file</a:t>
            </a:r>
            <a:r>
              <a:rPr lang="en-US" sz="1600" dirty="0">
                <a:solidFill>
                  <a:schemeClr val="tx1"/>
                </a:solidFill>
              </a:rPr>
              <a:t> - must be an object with write(string) method. If omitted, </a:t>
            </a:r>
            <a:r>
              <a:rPr lang="en-US" sz="1600" dirty="0" err="1">
                <a:solidFill>
                  <a:schemeClr val="tx1"/>
                </a:solidFill>
              </a:rPr>
              <a:t>sys.stdout</a:t>
            </a:r>
            <a:r>
              <a:rPr lang="en-US" sz="1600" dirty="0">
                <a:solidFill>
                  <a:schemeClr val="tx1"/>
                </a:solidFill>
              </a:rPr>
              <a:t> will be used which prints objects on the screen.</a:t>
            </a:r>
          </a:p>
          <a:p>
            <a:pPr marL="342900" indent="-228600" algn="l">
              <a:buFont typeface="Arial" panose="020B0604020202020204" pitchFamily="34" charset="0"/>
              <a:buChar char="•"/>
            </a:pPr>
            <a:r>
              <a:rPr lang="en-US" sz="1600" b="1" dirty="0">
                <a:solidFill>
                  <a:schemeClr val="tx1"/>
                </a:solidFill>
              </a:rPr>
              <a:t>flush</a:t>
            </a:r>
            <a:r>
              <a:rPr lang="en-US" sz="1600" dirty="0">
                <a:solidFill>
                  <a:schemeClr val="tx1"/>
                </a:solidFill>
              </a:rPr>
              <a:t> - If True, the stream is forcibly flushed. Default value: False</a:t>
            </a:r>
          </a:p>
          <a:p>
            <a:pPr marL="342900" indent="-228600" algn="l">
              <a:buFont typeface="Arial" panose="020B0604020202020204" pitchFamily="34" charset="0"/>
              <a:buChar char="•"/>
            </a:pPr>
            <a:r>
              <a:rPr lang="en-US" sz="1600" dirty="0">
                <a:solidFill>
                  <a:schemeClr val="tx1"/>
                </a:solidFill>
              </a:rPr>
              <a:t>It doesn't return any value; returns None</a:t>
            </a:r>
          </a:p>
        </p:txBody>
      </p:sp>
      <p:pic>
        <p:nvPicPr>
          <p:cNvPr id="7" name="Graphic 6" descr="Printer">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425593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b="0" i="0" kern="1200" cap="none" baseline="0" dirty="0">
                <a:latin typeface="+mj-lt"/>
                <a:ea typeface="+mj-ea"/>
                <a:cs typeface="+mj-cs"/>
              </a:rPr>
              <a:t>split</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631045"/>
            <a:ext cx="6953476" cy="4241417"/>
          </a:xfrm>
        </p:spPr>
        <p:txBody>
          <a:bodyPr vert="horz" lIns="91440" tIns="45720" rIns="91440" bIns="45720" rtlCol="0">
            <a:noAutofit/>
          </a:bodyPr>
          <a:lstStyle/>
          <a:p>
            <a:pPr marL="400050" indent="-342900" algn="l">
              <a:buFont typeface="Arial" panose="020B0604020202020204" pitchFamily="34" charset="0"/>
              <a:buChar char="•"/>
            </a:pPr>
            <a:r>
              <a:rPr lang="en-US" dirty="0"/>
              <a:t>split() is a built-in function in Python that allows you to split a string into a </a:t>
            </a:r>
            <a:r>
              <a:rPr lang="en-US" b="1" dirty="0"/>
              <a:t>list of substrings </a:t>
            </a:r>
            <a:r>
              <a:rPr lang="en-US" dirty="0"/>
              <a:t>based on a specified delimiter.</a:t>
            </a:r>
          </a:p>
          <a:p>
            <a:pPr marL="400050" indent="-342900" algn="l">
              <a:buFont typeface="Arial" panose="020B0604020202020204" pitchFamily="34" charset="0"/>
              <a:buChar char="•"/>
            </a:pPr>
            <a:r>
              <a:rPr lang="en-US" dirty="0"/>
              <a:t>Syntax:</a:t>
            </a:r>
          </a:p>
          <a:p>
            <a:pPr marL="857250" lvl="1" indent="-342900" algn="l">
              <a:buFont typeface="Arial" panose="020B0604020202020204" pitchFamily="34" charset="0"/>
              <a:buChar char="•"/>
            </a:pPr>
            <a:r>
              <a:rPr lang="en-US" dirty="0" err="1">
                <a:solidFill>
                  <a:schemeClr val="bg1"/>
                </a:solidFill>
              </a:rPr>
              <a:t>string.split</a:t>
            </a:r>
            <a:r>
              <a:rPr lang="en-US" dirty="0">
                <a:solidFill>
                  <a:schemeClr val="bg1"/>
                </a:solidFill>
              </a:rPr>
              <a:t>(separator, </a:t>
            </a:r>
            <a:r>
              <a:rPr lang="en-US" dirty="0" err="1">
                <a:solidFill>
                  <a:schemeClr val="bg1"/>
                </a:solidFill>
              </a:rPr>
              <a:t>maxsplit</a:t>
            </a:r>
            <a:r>
              <a:rPr lang="en-US" dirty="0">
                <a:solidFill>
                  <a:schemeClr val="bg1"/>
                </a:solidFill>
              </a:rPr>
              <a:t>)</a:t>
            </a:r>
          </a:p>
          <a:p>
            <a:pPr marL="400050" indent="-342900" algn="l">
              <a:buFont typeface="Arial" panose="020B0604020202020204" pitchFamily="34" charset="0"/>
              <a:buChar char="•"/>
            </a:pPr>
            <a:r>
              <a:rPr lang="en-US" dirty="0">
                <a:solidFill>
                  <a:schemeClr val="bg1"/>
                </a:solidFill>
              </a:rPr>
              <a:t>The separator argument is the delimiter that will be used to split the string. If it is not specified, the default delimiter is a space.</a:t>
            </a:r>
          </a:p>
          <a:p>
            <a:pPr marL="514350" lvl="1" algn="l"/>
            <a:endParaRPr lang="en-US" dirty="0">
              <a:solidFill>
                <a:schemeClr val="bg1"/>
              </a:solidFill>
            </a:endParaRPr>
          </a:p>
          <a:p>
            <a:pPr marL="400050" indent="-342900" algn="l">
              <a:buFont typeface="Arial" panose="020B0604020202020204" pitchFamily="34" charset="0"/>
              <a:buChar char="•"/>
            </a:pPr>
            <a:r>
              <a:rPr lang="en-US" dirty="0">
                <a:solidFill>
                  <a:schemeClr val="bg1"/>
                </a:solidFill>
              </a:rPr>
              <a:t>The </a:t>
            </a:r>
            <a:r>
              <a:rPr lang="en-US" dirty="0" err="1">
                <a:solidFill>
                  <a:schemeClr val="bg1"/>
                </a:solidFill>
              </a:rPr>
              <a:t>maxsplit</a:t>
            </a:r>
            <a:r>
              <a:rPr lang="en-US" dirty="0">
                <a:solidFill>
                  <a:schemeClr val="bg1"/>
                </a:solidFill>
              </a:rPr>
              <a:t> argument is optional and specifies the maximum number of splits to be performed. If it is not specified, all occurrences of the delimiter will be used for splitting.</a:t>
            </a:r>
          </a:p>
        </p:txBody>
      </p:sp>
      <p:pic>
        <p:nvPicPr>
          <p:cNvPr id="7" name="图形 39" descr="Gears">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Tree>
    <p:extLst>
      <p:ext uri="{BB962C8B-B14F-4D97-AF65-F5344CB8AC3E}">
        <p14:creationId xmlns:p14="http://schemas.microsoft.com/office/powerpoint/2010/main" val="2385505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b="0" i="0" kern="1200" cap="none" baseline="0" dirty="0">
                <a:latin typeface="+mj-lt"/>
                <a:ea typeface="+mj-ea"/>
                <a:cs typeface="+mj-cs"/>
              </a:rPr>
              <a:t>join</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631045"/>
            <a:ext cx="6953476" cy="4241417"/>
          </a:xfrm>
        </p:spPr>
        <p:txBody>
          <a:bodyPr vert="horz" lIns="91440" tIns="45720" rIns="91440" bIns="45720" rtlCol="0">
            <a:noAutofit/>
          </a:bodyPr>
          <a:lstStyle/>
          <a:p>
            <a:pPr marL="400050" indent="-342900" algn="l">
              <a:buFont typeface="Arial" panose="020B0604020202020204" pitchFamily="34" charset="0"/>
              <a:buChar char="•"/>
            </a:pPr>
            <a:r>
              <a:rPr lang="en-US" dirty="0"/>
              <a:t>join() is a built-in function in Python used to join together a sequence of strings, where the string used as a separator is inserted between each of the original strings.</a:t>
            </a:r>
          </a:p>
          <a:p>
            <a:pPr marL="400050" indent="-342900" algn="l">
              <a:buFont typeface="Arial" panose="020B0604020202020204" pitchFamily="34" charset="0"/>
              <a:buChar char="•"/>
            </a:pPr>
            <a:r>
              <a:rPr lang="en-US" dirty="0"/>
              <a:t>Syntax:</a:t>
            </a:r>
          </a:p>
          <a:p>
            <a:pPr marL="857250" lvl="1" indent="-342900" algn="l">
              <a:buFont typeface="Arial" panose="020B0604020202020204" pitchFamily="34" charset="0"/>
              <a:buChar char="•"/>
            </a:pPr>
            <a:r>
              <a:rPr lang="en-US" dirty="0" err="1">
                <a:solidFill>
                  <a:schemeClr val="bg1"/>
                </a:solidFill>
              </a:rPr>
              <a:t>separator_string.join</a:t>
            </a:r>
            <a:r>
              <a:rPr lang="en-US" dirty="0">
                <a:solidFill>
                  <a:schemeClr val="bg1"/>
                </a:solidFill>
              </a:rPr>
              <a:t>(iterable)</a:t>
            </a:r>
          </a:p>
          <a:p>
            <a:pPr marL="400050" indent="-342900" algn="l">
              <a:buFont typeface="Arial" panose="020B0604020202020204" pitchFamily="34" charset="0"/>
              <a:buChar char="•"/>
            </a:pPr>
            <a:r>
              <a:rPr lang="en-US" dirty="0" err="1"/>
              <a:t>S</a:t>
            </a:r>
            <a:r>
              <a:rPr lang="en-US" dirty="0" err="1">
                <a:solidFill>
                  <a:schemeClr val="bg1"/>
                </a:solidFill>
              </a:rPr>
              <a:t>eparator_string</a:t>
            </a:r>
            <a:r>
              <a:rPr lang="en-US" dirty="0">
                <a:solidFill>
                  <a:schemeClr val="bg1"/>
                </a:solidFill>
              </a:rPr>
              <a:t> is the string that will be used as a separator between the elements of the iterable object.</a:t>
            </a:r>
          </a:p>
        </p:txBody>
      </p:sp>
      <p:pic>
        <p:nvPicPr>
          <p:cNvPr id="7" name="Graphic 6" descr="Link">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Tree>
    <p:extLst>
      <p:ext uri="{BB962C8B-B14F-4D97-AF65-F5344CB8AC3E}">
        <p14:creationId xmlns:p14="http://schemas.microsoft.com/office/powerpoint/2010/main" val="1608326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b="0" i="0" kern="1200" cap="none" baseline="0" dirty="0">
                <a:latin typeface="+mj-lt"/>
                <a:ea typeface="+mj-ea"/>
                <a:cs typeface="+mj-cs"/>
              </a:rPr>
              <a:t>find</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631045"/>
            <a:ext cx="7485746" cy="5002366"/>
          </a:xfrm>
        </p:spPr>
        <p:txBody>
          <a:bodyPr vert="horz" lIns="91440" tIns="45720" rIns="91440" bIns="45720" rtlCol="0">
            <a:noAutofit/>
          </a:bodyPr>
          <a:lstStyle/>
          <a:p>
            <a:pPr marL="400050" indent="-342900" algn="l">
              <a:buFont typeface="Arial" panose="020B0604020202020204" pitchFamily="34" charset="0"/>
              <a:buChar char="•"/>
            </a:pPr>
            <a:r>
              <a:rPr lang="en-US" sz="1800" dirty="0"/>
              <a:t>This method is used to find the index of the first occurrence of a substring within a string. It returns -1 if the substring is not found.</a:t>
            </a:r>
          </a:p>
          <a:p>
            <a:pPr marL="400050" indent="-342900" algn="l">
              <a:buFont typeface="Arial" panose="020B0604020202020204" pitchFamily="34" charset="0"/>
              <a:buChar char="•"/>
            </a:pPr>
            <a:r>
              <a:rPr lang="en-US" sz="1800" dirty="0"/>
              <a:t>Syntax: </a:t>
            </a:r>
          </a:p>
          <a:p>
            <a:pPr marL="857250" lvl="1" indent="-342900" algn="l">
              <a:buFont typeface="Arial" panose="020B0604020202020204" pitchFamily="34" charset="0"/>
              <a:buChar char="•"/>
            </a:pPr>
            <a:r>
              <a:rPr lang="en-US" sz="1800" dirty="0" err="1"/>
              <a:t>str.find</a:t>
            </a:r>
            <a:r>
              <a:rPr lang="en-US" sz="1800" dirty="0"/>
              <a:t>(substring, start=0, end=</a:t>
            </a:r>
            <a:r>
              <a:rPr lang="en-US" sz="1800" dirty="0" err="1"/>
              <a:t>len</a:t>
            </a:r>
            <a:r>
              <a:rPr lang="en-US" sz="1800" dirty="0"/>
              <a:t>(string))</a:t>
            </a:r>
          </a:p>
          <a:p>
            <a:pPr marL="514350" lvl="1" algn="l"/>
            <a:endParaRPr lang="en-US" sz="1800" dirty="0"/>
          </a:p>
          <a:p>
            <a:pPr marL="400050" indent="-342900" algn="l">
              <a:buFont typeface="Arial" panose="020B0604020202020204" pitchFamily="34" charset="0"/>
              <a:buChar char="•"/>
            </a:pPr>
            <a:r>
              <a:rPr lang="en-US" sz="1800" dirty="0"/>
              <a:t>substring - It is the substring to be searched in the str string.</a:t>
            </a:r>
          </a:p>
          <a:p>
            <a:pPr marL="400050" indent="-342900" algn="l">
              <a:buFont typeface="Arial" panose="020B0604020202020204" pitchFamily="34" charset="0"/>
              <a:buChar char="•"/>
            </a:pPr>
            <a:r>
              <a:rPr lang="en-US" sz="1800" dirty="0"/>
              <a:t>start and end (optional) - The range str[</a:t>
            </a:r>
            <a:r>
              <a:rPr lang="en-US" sz="1800" dirty="0" err="1"/>
              <a:t>start:end</a:t>
            </a:r>
            <a:r>
              <a:rPr lang="en-US" sz="1800" dirty="0"/>
              <a:t>] within which substring is searched.</a:t>
            </a:r>
          </a:p>
          <a:p>
            <a:pPr marL="400050" indent="-342900" algn="l">
              <a:buFont typeface="Arial" panose="020B0604020202020204" pitchFamily="34" charset="0"/>
              <a:buChar char="•"/>
            </a:pPr>
            <a:r>
              <a:rPr lang="en-US" sz="1800" dirty="0"/>
              <a:t>find() Return Value</a:t>
            </a:r>
          </a:p>
          <a:p>
            <a:pPr marL="857250" lvl="1" indent="-342900" algn="l">
              <a:buFont typeface="Arial" panose="020B0604020202020204" pitchFamily="34" charset="0"/>
              <a:buChar char="•"/>
            </a:pPr>
            <a:r>
              <a:rPr lang="en-US" sz="1800" dirty="0"/>
              <a:t>The find() method returns an integer value:</a:t>
            </a:r>
          </a:p>
          <a:p>
            <a:pPr marL="857250" lvl="1" indent="-342900" algn="l">
              <a:buFont typeface="Arial" panose="020B0604020202020204" pitchFamily="34" charset="0"/>
              <a:buChar char="•"/>
            </a:pPr>
            <a:r>
              <a:rPr lang="en-US" sz="1800" dirty="0"/>
              <a:t>If the substring exists inside the string, it returns the index of the first </a:t>
            </a:r>
            <a:r>
              <a:rPr lang="en-US" sz="1800" dirty="0" err="1"/>
              <a:t>occurence</a:t>
            </a:r>
            <a:r>
              <a:rPr lang="en-US" sz="1800" dirty="0"/>
              <a:t> of the substring.</a:t>
            </a:r>
          </a:p>
          <a:p>
            <a:pPr marL="857250" lvl="1" indent="-342900" algn="l">
              <a:buFont typeface="Arial" panose="020B0604020202020204" pitchFamily="34" charset="0"/>
              <a:buChar char="•"/>
            </a:pPr>
            <a:r>
              <a:rPr lang="en-US" sz="1800" dirty="0"/>
              <a:t>If a substring doesn't exist inside the string, it returns -1.</a:t>
            </a:r>
          </a:p>
        </p:txBody>
      </p:sp>
      <p:pic>
        <p:nvPicPr>
          <p:cNvPr id="7" name="Graphic 6" descr="Link">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Tree>
    <p:extLst>
      <p:ext uri="{BB962C8B-B14F-4D97-AF65-F5344CB8AC3E}">
        <p14:creationId xmlns:p14="http://schemas.microsoft.com/office/powerpoint/2010/main" val="1044630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b="0" i="0" kern="1200" cap="none" baseline="0" dirty="0">
                <a:latin typeface="+mj-lt"/>
                <a:ea typeface="+mj-ea"/>
                <a:cs typeface="+mj-cs"/>
              </a:rPr>
              <a:t>index</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631045"/>
            <a:ext cx="7485746" cy="911629"/>
          </a:xfrm>
        </p:spPr>
        <p:txBody>
          <a:bodyPr vert="horz" lIns="91440" tIns="45720" rIns="91440" bIns="45720" rtlCol="0">
            <a:noAutofit/>
          </a:bodyPr>
          <a:lstStyle/>
          <a:p>
            <a:pPr marL="400050" indent="-342900" algn="l">
              <a:buFont typeface="Arial" panose="020B0604020202020204" pitchFamily="34" charset="0"/>
              <a:buChar char="•"/>
            </a:pPr>
            <a:r>
              <a:rPr lang="en-US" sz="1800" dirty="0"/>
              <a:t>This method is similar to find(), but raises a </a:t>
            </a:r>
            <a:r>
              <a:rPr lang="en-US" sz="1800" dirty="0" err="1"/>
              <a:t>ValueError</a:t>
            </a:r>
            <a:r>
              <a:rPr lang="en-US" sz="1800" dirty="0"/>
              <a:t> exception if the substring is not found</a:t>
            </a:r>
          </a:p>
        </p:txBody>
      </p:sp>
      <p:pic>
        <p:nvPicPr>
          <p:cNvPr id="7" name="Graphic 6" descr="Link">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
        <p:nvSpPr>
          <p:cNvPr id="4" name="Title 1">
            <a:extLst>
              <a:ext uri="{FF2B5EF4-FFF2-40B4-BE49-F238E27FC236}">
                <a16:creationId xmlns:a16="http://schemas.microsoft.com/office/drawing/2014/main" xmlns="" id="{A3EC9294-0899-A685-3ABD-E92C78F77C5A}"/>
              </a:ext>
            </a:extLst>
          </p:cNvPr>
          <p:cNvSpPr txBox="1">
            <a:spLocks/>
          </p:cNvSpPr>
          <p:nvPr/>
        </p:nvSpPr>
        <p:spPr>
          <a:xfrm>
            <a:off x="663643" y="2508956"/>
            <a:ext cx="5309140" cy="119375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b="0" cap="none" dirty="0"/>
              <a:t>count() </a:t>
            </a:r>
            <a:r>
              <a:rPr lang="en-US" sz="5400" b="0" dirty="0"/>
              <a:t/>
            </a:r>
            <a:br>
              <a:rPr lang="en-US" sz="5400" b="0" dirty="0"/>
            </a:br>
            <a:endParaRPr lang="en-US" sz="5400" b="0" dirty="0"/>
          </a:p>
        </p:txBody>
      </p:sp>
      <p:sp>
        <p:nvSpPr>
          <p:cNvPr id="6" name="Subtitle 2">
            <a:extLst>
              <a:ext uri="{FF2B5EF4-FFF2-40B4-BE49-F238E27FC236}">
                <a16:creationId xmlns:a16="http://schemas.microsoft.com/office/drawing/2014/main" xmlns="" id="{0868953F-9F11-0FA0-1324-B9262CAF9196}"/>
              </a:ext>
            </a:extLst>
          </p:cNvPr>
          <p:cNvSpPr txBox="1">
            <a:spLocks/>
          </p:cNvSpPr>
          <p:nvPr/>
        </p:nvSpPr>
        <p:spPr>
          <a:xfrm>
            <a:off x="816043" y="5362795"/>
            <a:ext cx="7485746" cy="9116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800" dirty="0"/>
              <a:t>This operator is used to check if a substring is present in a string. It returns a </a:t>
            </a:r>
            <a:r>
              <a:rPr lang="en-US" sz="1800" dirty="0" err="1"/>
              <a:t>boolean</a:t>
            </a:r>
            <a:r>
              <a:rPr lang="en-US" sz="1800" dirty="0"/>
              <a:t> value (True or False)</a:t>
            </a:r>
          </a:p>
        </p:txBody>
      </p:sp>
      <p:sp>
        <p:nvSpPr>
          <p:cNvPr id="8" name="Title 1">
            <a:extLst>
              <a:ext uri="{FF2B5EF4-FFF2-40B4-BE49-F238E27FC236}">
                <a16:creationId xmlns:a16="http://schemas.microsoft.com/office/drawing/2014/main" xmlns="" id="{3816A92C-5E5E-FE7D-03AF-C6DEDBD51F91}"/>
              </a:ext>
            </a:extLst>
          </p:cNvPr>
          <p:cNvSpPr txBox="1">
            <a:spLocks/>
          </p:cNvSpPr>
          <p:nvPr/>
        </p:nvSpPr>
        <p:spPr>
          <a:xfrm>
            <a:off x="663643" y="4476902"/>
            <a:ext cx="5309140" cy="119375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b="0" cap="none" dirty="0"/>
              <a:t>in </a:t>
            </a:r>
            <a:r>
              <a:rPr lang="en-US" sz="5400" b="0" dirty="0"/>
              <a:t/>
            </a:r>
            <a:br>
              <a:rPr lang="en-US" sz="5400" b="0" dirty="0"/>
            </a:br>
            <a:endParaRPr lang="en-US" sz="5400" b="0" dirty="0"/>
          </a:p>
        </p:txBody>
      </p:sp>
      <p:sp>
        <p:nvSpPr>
          <p:cNvPr id="9" name="Subtitle 2">
            <a:extLst>
              <a:ext uri="{FF2B5EF4-FFF2-40B4-BE49-F238E27FC236}">
                <a16:creationId xmlns:a16="http://schemas.microsoft.com/office/drawing/2014/main" xmlns="" id="{15BDB77C-2A85-8D19-4C07-2602D80A93E8}"/>
              </a:ext>
            </a:extLst>
          </p:cNvPr>
          <p:cNvSpPr txBox="1">
            <a:spLocks/>
          </p:cNvSpPr>
          <p:nvPr/>
        </p:nvSpPr>
        <p:spPr>
          <a:xfrm>
            <a:off x="816043" y="3717673"/>
            <a:ext cx="7485746" cy="9116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800" dirty="0"/>
              <a:t>This method is used to count the number of occurrences of a substring in a string.</a:t>
            </a:r>
          </a:p>
        </p:txBody>
      </p:sp>
    </p:spTree>
    <p:extLst>
      <p:ext uri="{BB962C8B-B14F-4D97-AF65-F5344CB8AC3E}">
        <p14:creationId xmlns:p14="http://schemas.microsoft.com/office/powerpoint/2010/main" val="295306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2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5" name="Rectangle 3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698643"/>
            <a:ext cx="5243394" cy="2225532"/>
          </a:xfrm>
        </p:spPr>
        <p:txBody>
          <a:bodyPr vert="horz" lIns="91440" tIns="45720" rIns="91440" bIns="45720" rtlCol="0" anchor="t">
            <a:normAutofit/>
          </a:bodyPr>
          <a:lstStyle/>
          <a:p>
            <a:pPr lvl="0" algn="l"/>
            <a:r>
              <a:rPr lang="en-US" sz="5100" b="0" i="0" kern="1200">
                <a:solidFill>
                  <a:schemeClr val="tx1"/>
                </a:solidFill>
                <a:latin typeface="+mj-lt"/>
                <a:ea typeface="+mj-ea"/>
                <a:cs typeface="+mj-cs"/>
              </a:rPr>
              <a:t>Python Installation</a:t>
            </a:r>
            <a:endParaRPr lang="en-US" sz="5100" kern="1200">
              <a:solidFill>
                <a:schemeClr val="tx1"/>
              </a:solidFill>
              <a:latin typeface="+mj-lt"/>
              <a:ea typeface="+mj-ea"/>
              <a:cs typeface="+mj-cs"/>
            </a:endParaRPr>
          </a:p>
        </p:txBody>
      </p:sp>
      <p:cxnSp>
        <p:nvCxnSpPr>
          <p:cNvPr id="46" name="Straight Connector 3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7"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4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49"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xmlns="" id="{F40EDD43-CCD5-9121-72BC-56FB3F12CFB9}"/>
              </a:ext>
            </a:extLst>
          </p:cNvPr>
          <p:cNvPicPr>
            <a:picLocks noChangeAspect="1"/>
          </p:cNvPicPr>
          <p:nvPr/>
        </p:nvPicPr>
        <p:blipFill>
          <a:blip r:embed="rId2"/>
          <a:stretch>
            <a:fillRect/>
          </a:stretch>
        </p:blipFill>
        <p:spPr>
          <a:xfrm>
            <a:off x="838200" y="3003053"/>
            <a:ext cx="4909790" cy="2994972"/>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7229042" y="879355"/>
            <a:ext cx="4124758" cy="5120755"/>
          </a:xfrm>
        </p:spPr>
        <p:txBody>
          <a:bodyPr vert="horz" lIns="91440" tIns="45720" rIns="91440" bIns="45720" rtlCol="0" anchor="ctr">
            <a:normAutofit/>
          </a:bodyPr>
          <a:lstStyle/>
          <a:p>
            <a:pPr indent="-228600" algn="l">
              <a:buFont typeface="Arial" panose="020B0604020202020204" pitchFamily="34" charset="0"/>
              <a:buChar char="•"/>
            </a:pPr>
            <a:endParaRPr lang="en-US" sz="1800" dirty="0">
              <a:solidFill>
                <a:schemeClr val="tx1"/>
              </a:solidFill>
            </a:endParaRPr>
          </a:p>
          <a:p>
            <a:pPr marL="342900" indent="-228600" algn="l">
              <a:buFont typeface="Arial" panose="020B0604020202020204" pitchFamily="34" charset="0"/>
              <a:buChar char="•"/>
            </a:pPr>
            <a:r>
              <a:rPr lang="en-US" sz="1800" dirty="0">
                <a:solidFill>
                  <a:schemeClr val="tx1"/>
                </a:solidFill>
                <a:hlinkClick r:id="rId3"/>
              </a:rPr>
              <a:t>https://www.python.org/downloads/</a:t>
            </a:r>
            <a:endParaRPr lang="en-US" sz="1800" dirty="0">
              <a:solidFill>
                <a:schemeClr val="tx1"/>
              </a:solidFill>
            </a:endParaRPr>
          </a:p>
          <a:p>
            <a:pPr marL="342900" indent="-228600" algn="l">
              <a:buFont typeface="Arial" panose="020B0604020202020204" pitchFamily="34" charset="0"/>
              <a:buChar char="•"/>
            </a:pPr>
            <a:r>
              <a:rPr lang="en-US" sz="1800" dirty="0">
                <a:solidFill>
                  <a:schemeClr val="tx1"/>
                </a:solidFill>
              </a:rPr>
              <a:t>System &gt; About</a:t>
            </a:r>
          </a:p>
          <a:p>
            <a:pPr marL="342900" indent="-228600" algn="l">
              <a:buFont typeface="Arial" panose="020B0604020202020204" pitchFamily="34" charset="0"/>
              <a:buChar char="•"/>
            </a:pPr>
            <a:r>
              <a:rPr lang="en-US" sz="1800" dirty="0">
                <a:solidFill>
                  <a:schemeClr val="tx1"/>
                </a:solidFill>
              </a:rPr>
              <a:t>VS IDE</a:t>
            </a:r>
          </a:p>
          <a:p>
            <a:pPr marL="342900" indent="-228600" algn="l">
              <a:buFont typeface="Arial" panose="020B0604020202020204" pitchFamily="34" charset="0"/>
              <a:buChar char="•"/>
            </a:pPr>
            <a:r>
              <a:rPr lang="en-US" sz="1800" dirty="0">
                <a:solidFill>
                  <a:schemeClr val="tx1"/>
                </a:solidFill>
              </a:rPr>
              <a:t>Jupyter Notebook Plugin</a:t>
            </a:r>
          </a:p>
          <a:p>
            <a:pPr marL="342900" indent="-228600" algn="l">
              <a:buFont typeface="Arial" panose="020B0604020202020204" pitchFamily="34" charset="0"/>
              <a:buChar char="•"/>
            </a:pPr>
            <a:r>
              <a:rPr lang="en-US" sz="1800" dirty="0" err="1">
                <a:solidFill>
                  <a:schemeClr val="tx1"/>
                </a:solidFill>
              </a:rPr>
              <a:t>ipykernel</a:t>
            </a:r>
            <a:endParaRPr lang="en-US" sz="1800" dirty="0">
              <a:solidFill>
                <a:schemeClr val="tx1"/>
              </a:solidFill>
            </a:endParaRPr>
          </a:p>
          <a:p>
            <a:pPr marL="342900" indent="-228600" algn="l">
              <a:buFont typeface="Arial" panose="020B0604020202020204" pitchFamily="34" charset="0"/>
              <a:buChar char="•"/>
            </a:pPr>
            <a:endParaRPr lang="en-US" sz="1800" dirty="0">
              <a:solidFill>
                <a:schemeClr val="tx1"/>
              </a:solidFill>
            </a:endParaRPr>
          </a:p>
          <a:p>
            <a:pPr marL="342900" indent="-228600" algn="l">
              <a:buFont typeface="Arial" panose="020B0604020202020204" pitchFamily="34" charset="0"/>
              <a:buChar char="•"/>
            </a:pPr>
            <a:endParaRPr lang="en-US" sz="1800" dirty="0">
              <a:solidFill>
                <a:schemeClr val="tx1"/>
              </a:solidFill>
            </a:endParaRPr>
          </a:p>
          <a:p>
            <a:pPr indent="-228600" algn="l">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1773355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WW01D11</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70</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685969602"/>
              </p:ext>
            </p:extLst>
          </p:nvPr>
        </p:nvGraphicFramePr>
        <p:xfrm>
          <a:off x="5616181" y="1073792"/>
          <a:ext cx="5833872" cy="5784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086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16043" y="129345"/>
            <a:ext cx="5309140" cy="1764412"/>
          </a:xfrm>
        </p:spPr>
        <p:txBody>
          <a:bodyPr vert="horz" lIns="91440" tIns="45720" rIns="91440" bIns="45720" rtlCol="0">
            <a:normAutofit/>
          </a:bodyPr>
          <a:lstStyle/>
          <a:p>
            <a:pPr algn="l"/>
            <a:r>
              <a:rPr lang="en-US" sz="4000" cap="none" dirty="0"/>
              <a:t>P</a:t>
            </a:r>
            <a:r>
              <a:rPr lang="en-US" sz="4000" i="0" kern="1200" cap="none" baseline="0" dirty="0">
                <a:latin typeface="+mj-lt"/>
                <a:ea typeface="+mj-ea"/>
                <a:cs typeface="+mj-cs"/>
              </a:rPr>
              <a:t>alindrome</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336639"/>
            <a:ext cx="7485746" cy="911629"/>
          </a:xfrm>
        </p:spPr>
        <p:txBody>
          <a:bodyPr vert="horz" lIns="91440" tIns="45720" rIns="91440" bIns="45720" rtlCol="0">
            <a:noAutofit/>
          </a:bodyPr>
          <a:lstStyle/>
          <a:p>
            <a:pPr marL="400050" indent="-342900" algn="l">
              <a:buFont typeface="Arial" panose="020B0604020202020204" pitchFamily="34" charset="0"/>
              <a:buChar char="•"/>
            </a:pPr>
            <a:r>
              <a:rPr lang="en-US" sz="1600" b="0" i="0" dirty="0">
                <a:solidFill>
                  <a:srgbClr val="E8EAED"/>
                </a:solidFill>
                <a:effectLst/>
                <a:latin typeface="Google Sans"/>
              </a:rPr>
              <a:t>A Palindrome is a series of letters, as a word, or a series of numbers, which says the same word when being read both in forward and backward directions.</a:t>
            </a:r>
          </a:p>
          <a:p>
            <a:pPr marL="400050" indent="-342900" algn="l">
              <a:buFont typeface="Arial" panose="020B0604020202020204" pitchFamily="34" charset="0"/>
              <a:buChar char="•"/>
            </a:pPr>
            <a:r>
              <a:rPr lang="en-US" sz="1600" b="1" dirty="0">
                <a:solidFill>
                  <a:srgbClr val="E8EAED"/>
                </a:solidFill>
                <a:latin typeface="Google Sans"/>
              </a:rPr>
              <a:t>EX</a:t>
            </a:r>
            <a:r>
              <a:rPr lang="en-US" sz="1600" dirty="0">
                <a:solidFill>
                  <a:srgbClr val="E8EAED"/>
                </a:solidFill>
                <a:latin typeface="Google Sans"/>
              </a:rPr>
              <a:t>: “radar”, “level”, 3553, 12321, 'Was it a car or a cat I saw'</a:t>
            </a:r>
          </a:p>
        </p:txBody>
      </p:sp>
      <p:sp>
        <p:nvSpPr>
          <p:cNvPr id="4" name="Title 1">
            <a:extLst>
              <a:ext uri="{FF2B5EF4-FFF2-40B4-BE49-F238E27FC236}">
                <a16:creationId xmlns:a16="http://schemas.microsoft.com/office/drawing/2014/main" xmlns="" id="{A3EC9294-0899-A685-3ABD-E92C78F77C5A}"/>
              </a:ext>
            </a:extLst>
          </p:cNvPr>
          <p:cNvSpPr txBox="1">
            <a:spLocks/>
          </p:cNvSpPr>
          <p:nvPr/>
        </p:nvSpPr>
        <p:spPr>
          <a:xfrm>
            <a:off x="816043" y="2451311"/>
            <a:ext cx="5879770" cy="7185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4000" cap="none" dirty="0"/>
              <a:t>Fibonacci sequence</a:t>
            </a:r>
            <a:endParaRPr lang="en-US" sz="4000" dirty="0"/>
          </a:p>
        </p:txBody>
      </p:sp>
      <p:sp>
        <p:nvSpPr>
          <p:cNvPr id="6" name="Subtitle 2">
            <a:extLst>
              <a:ext uri="{FF2B5EF4-FFF2-40B4-BE49-F238E27FC236}">
                <a16:creationId xmlns:a16="http://schemas.microsoft.com/office/drawing/2014/main" xmlns="" id="{0868953F-9F11-0FA0-1324-B9262CAF9196}"/>
              </a:ext>
            </a:extLst>
          </p:cNvPr>
          <p:cNvSpPr txBox="1">
            <a:spLocks/>
          </p:cNvSpPr>
          <p:nvPr/>
        </p:nvSpPr>
        <p:spPr>
          <a:xfrm>
            <a:off x="663643" y="5116024"/>
            <a:ext cx="7485746" cy="1495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600" dirty="0">
                <a:solidFill>
                  <a:srgbClr val="E8EAED"/>
                </a:solidFill>
                <a:latin typeface="Google Sans"/>
              </a:rPr>
              <a:t>A positive integer is called an Armstrong number of order n if</a:t>
            </a:r>
          </a:p>
          <a:p>
            <a:pPr marL="57150" algn="l"/>
            <a:r>
              <a:rPr lang="en-US" sz="1600" dirty="0">
                <a:solidFill>
                  <a:srgbClr val="E8EAED"/>
                </a:solidFill>
                <a:latin typeface="Google Sans"/>
              </a:rPr>
              <a:t>	</a:t>
            </a:r>
            <a:r>
              <a:rPr lang="de-DE" sz="1600" dirty="0">
                <a:solidFill>
                  <a:srgbClr val="E8EAED"/>
                </a:solidFill>
                <a:latin typeface="Google Sans"/>
              </a:rPr>
              <a:t>abcd... = a^n + b^n + c^n + d^n + ...</a:t>
            </a:r>
          </a:p>
          <a:p>
            <a:pPr marL="342900" indent="-285750" algn="l">
              <a:buFont typeface="Arial" panose="020B0604020202020204" pitchFamily="34" charset="0"/>
              <a:buChar char="•"/>
            </a:pPr>
            <a:r>
              <a:rPr lang="en-US" sz="1600" dirty="0">
                <a:solidFill>
                  <a:srgbClr val="E8EAED"/>
                </a:solidFill>
                <a:latin typeface="Google Sans"/>
              </a:rPr>
              <a:t>Ex: 153 = 1*1*1 + 5*5*5 + 3*3*3  // 153 is an Armstrong number.</a:t>
            </a:r>
          </a:p>
        </p:txBody>
      </p:sp>
      <p:sp>
        <p:nvSpPr>
          <p:cNvPr id="8" name="Title 1">
            <a:extLst>
              <a:ext uri="{FF2B5EF4-FFF2-40B4-BE49-F238E27FC236}">
                <a16:creationId xmlns:a16="http://schemas.microsoft.com/office/drawing/2014/main" xmlns="" id="{3816A92C-5E5E-FE7D-03AF-C6DEDBD51F91}"/>
              </a:ext>
            </a:extLst>
          </p:cNvPr>
          <p:cNvSpPr txBox="1">
            <a:spLocks/>
          </p:cNvSpPr>
          <p:nvPr/>
        </p:nvSpPr>
        <p:spPr>
          <a:xfrm>
            <a:off x="816043" y="4508429"/>
            <a:ext cx="5309140" cy="985101"/>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cap="none" dirty="0"/>
              <a:t>Armstrong </a:t>
            </a:r>
            <a:r>
              <a:rPr lang="en-US" sz="5400" dirty="0"/>
              <a:t/>
            </a:r>
            <a:br>
              <a:rPr lang="en-US" sz="5400" dirty="0"/>
            </a:br>
            <a:endParaRPr lang="en-US" sz="5400" dirty="0"/>
          </a:p>
        </p:txBody>
      </p:sp>
      <p:sp>
        <p:nvSpPr>
          <p:cNvPr id="9" name="Subtitle 2">
            <a:extLst>
              <a:ext uri="{FF2B5EF4-FFF2-40B4-BE49-F238E27FC236}">
                <a16:creationId xmlns:a16="http://schemas.microsoft.com/office/drawing/2014/main" xmlns="" id="{15BDB77C-2A85-8D19-4C07-2602D80A93E8}"/>
              </a:ext>
            </a:extLst>
          </p:cNvPr>
          <p:cNvSpPr txBox="1">
            <a:spLocks/>
          </p:cNvSpPr>
          <p:nvPr/>
        </p:nvSpPr>
        <p:spPr>
          <a:xfrm>
            <a:off x="663643" y="3233368"/>
            <a:ext cx="7859572" cy="12750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600" dirty="0">
                <a:solidFill>
                  <a:srgbClr val="E8EAED"/>
                </a:solidFill>
                <a:latin typeface="Google Sans"/>
              </a:rPr>
              <a:t>A Fibonacci sequence is the integer sequence of 0, 1, 1, 2, 3, 5, 8....</a:t>
            </a:r>
          </a:p>
          <a:p>
            <a:pPr marL="400050" indent="-342900" algn="l">
              <a:buFont typeface="Arial" panose="020B0604020202020204" pitchFamily="34" charset="0"/>
              <a:buChar char="•"/>
            </a:pPr>
            <a:r>
              <a:rPr lang="en-US" sz="1600" dirty="0">
                <a:solidFill>
                  <a:srgbClr val="E8EAED"/>
                </a:solidFill>
                <a:latin typeface="Google Sans"/>
              </a:rPr>
              <a:t>The first two terms are 0 and 1. All other terms are obtained by adding the preceding two terms. This means to say the nth term is the sum of (n-1)</a:t>
            </a:r>
            <a:r>
              <a:rPr lang="en-US" sz="1600" dirty="0" err="1">
                <a:solidFill>
                  <a:srgbClr val="E8EAED"/>
                </a:solidFill>
                <a:latin typeface="Google Sans"/>
              </a:rPr>
              <a:t>th</a:t>
            </a:r>
            <a:r>
              <a:rPr lang="en-US" sz="1600" dirty="0">
                <a:solidFill>
                  <a:srgbClr val="E8EAED"/>
                </a:solidFill>
                <a:latin typeface="Google Sans"/>
              </a:rPr>
              <a:t> and (n-2)</a:t>
            </a:r>
            <a:r>
              <a:rPr lang="en-US" sz="1600" dirty="0" err="1">
                <a:solidFill>
                  <a:srgbClr val="E8EAED"/>
                </a:solidFill>
                <a:latin typeface="Google Sans"/>
              </a:rPr>
              <a:t>th</a:t>
            </a:r>
            <a:r>
              <a:rPr lang="en-US" sz="1600" dirty="0">
                <a:solidFill>
                  <a:srgbClr val="E8EAED"/>
                </a:solidFill>
                <a:latin typeface="Google Sans"/>
              </a:rPr>
              <a:t> term</a:t>
            </a:r>
          </a:p>
        </p:txBody>
      </p:sp>
    </p:spTree>
    <p:extLst>
      <p:ext uri="{BB962C8B-B14F-4D97-AF65-F5344CB8AC3E}">
        <p14:creationId xmlns:p14="http://schemas.microsoft.com/office/powerpoint/2010/main" val="798601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6"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b="1" i="0" u="none" strike="noStrike" kern="1200" cap="none" dirty="0">
                <a:latin typeface="+mj-lt"/>
                <a:ea typeface="+mj-ea"/>
                <a:cs typeface="+mj-cs"/>
                <a:sym typeface="Montserrat"/>
              </a:rPr>
              <a:t>Operations on string</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261012" y="1084507"/>
            <a:ext cx="4685916" cy="5750432"/>
          </a:xfrm>
        </p:spPr>
        <p:txBody>
          <a:bodyPr vert="horz" lIns="91440" tIns="45720" rIns="91440" bIns="45720" rtlCol="0" anchor="ctr">
            <a:noAutofit/>
          </a:bodyPr>
          <a:lstStyle/>
          <a:p>
            <a:pPr marR="0" lvl="0" algn="l">
              <a:spcBef>
                <a:spcPts val="0"/>
              </a:spcBef>
              <a:spcAft>
                <a:spcPts val="600"/>
              </a:spcAft>
              <a:buClr>
                <a:schemeClr val="dk1"/>
              </a:buClr>
              <a:buSzPts val="3200"/>
            </a:pPr>
            <a:r>
              <a:rPr lang="en-US" sz="1400" b="1" dirty="0">
                <a:solidFill>
                  <a:schemeClr val="tx1"/>
                </a:solidFill>
                <a:sym typeface="Montserrat"/>
              </a:rPr>
              <a:t>1.</a:t>
            </a:r>
            <a:r>
              <a:rPr lang="en-US" sz="1400" dirty="0">
                <a:solidFill>
                  <a:schemeClr val="tx1"/>
                </a:solidFill>
                <a:sym typeface="Montserrat"/>
              </a:rPr>
              <a:t> </a:t>
            </a:r>
            <a:r>
              <a:rPr lang="en-US" sz="1400" b="1" dirty="0">
                <a:solidFill>
                  <a:schemeClr val="tx1"/>
                </a:solidFill>
                <a:sym typeface="Montserrat"/>
              </a:rPr>
              <a:t>lower() </a:t>
            </a:r>
            <a:r>
              <a:rPr lang="en-US" sz="1400" dirty="0">
                <a:solidFill>
                  <a:schemeClr val="tx1"/>
                </a:solidFill>
                <a:sym typeface="Montserrat"/>
              </a:rPr>
              <a:t>: Converts the string in lowercase.</a:t>
            </a:r>
            <a:endParaRPr lang="en-US" sz="1400" dirty="0">
              <a:solidFill>
                <a:schemeClr val="tx1"/>
              </a:solidFill>
            </a:endParaRPr>
          </a:p>
          <a:p>
            <a:pPr marR="0" lvl="0" algn="l">
              <a:spcBef>
                <a:spcPts val="0"/>
              </a:spcBef>
              <a:spcAft>
                <a:spcPts val="600"/>
              </a:spcAft>
              <a:buClr>
                <a:schemeClr val="dk1"/>
              </a:buClr>
              <a:buSzPts val="3200"/>
            </a:pPr>
            <a:r>
              <a:rPr lang="en-US" sz="1400" dirty="0">
                <a:solidFill>
                  <a:schemeClr val="tx1"/>
                </a:solidFill>
                <a:sym typeface="Montserrat"/>
              </a:rPr>
              <a:t>e.g. </a:t>
            </a:r>
            <a:r>
              <a:rPr lang="en-US" sz="1400" dirty="0" err="1">
                <a:solidFill>
                  <a:schemeClr val="tx1"/>
                </a:solidFill>
                <a:sym typeface="Montserrat"/>
              </a:rPr>
              <a:t>a.lower</a:t>
            </a:r>
            <a:r>
              <a:rPr lang="en-US" sz="1400" dirty="0">
                <a:solidFill>
                  <a:schemeClr val="tx1"/>
                </a:solidFill>
                <a:sym typeface="Montserrat"/>
              </a:rPr>
              <a:t>() // output: ‘this is a string’</a:t>
            </a:r>
            <a:endParaRPr lang="en-US" sz="1400" dirty="0">
              <a:solidFill>
                <a:schemeClr val="tx1"/>
              </a:solidFill>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400" dirty="0">
              <a:solidFill>
                <a:schemeClr val="tx1"/>
              </a:solidFill>
              <a:sym typeface="Montserrat"/>
            </a:endParaRPr>
          </a:p>
          <a:p>
            <a:pPr marR="0" lvl="0" algn="l">
              <a:spcBef>
                <a:spcPts val="0"/>
              </a:spcBef>
              <a:spcAft>
                <a:spcPts val="600"/>
              </a:spcAft>
              <a:buClr>
                <a:schemeClr val="dk1"/>
              </a:buClr>
              <a:buSzPts val="3200"/>
            </a:pPr>
            <a:r>
              <a:rPr lang="en-US" sz="1400" dirty="0">
                <a:solidFill>
                  <a:schemeClr val="tx1"/>
                </a:solidFill>
                <a:sym typeface="Montserrat"/>
              </a:rPr>
              <a:t>2. </a:t>
            </a:r>
            <a:r>
              <a:rPr lang="en-US" sz="1400" b="1" dirty="0">
                <a:solidFill>
                  <a:schemeClr val="tx1"/>
                </a:solidFill>
                <a:sym typeface="Montserrat"/>
              </a:rPr>
              <a:t>Upper() </a:t>
            </a:r>
            <a:r>
              <a:rPr lang="en-US" sz="1400" dirty="0">
                <a:solidFill>
                  <a:schemeClr val="tx1"/>
                </a:solidFill>
                <a:sym typeface="Montserrat"/>
              </a:rPr>
              <a:t>: Converts the string in uppercase.</a:t>
            </a:r>
          </a:p>
          <a:p>
            <a:pPr marR="0" lvl="0" algn="l">
              <a:spcBef>
                <a:spcPts val="0"/>
              </a:spcBef>
              <a:spcAft>
                <a:spcPts val="600"/>
              </a:spcAft>
              <a:buClr>
                <a:schemeClr val="dk1"/>
              </a:buClr>
              <a:buSzPts val="3200"/>
            </a:pPr>
            <a:r>
              <a:rPr lang="en-US" sz="1400" dirty="0">
                <a:solidFill>
                  <a:schemeClr val="tx1"/>
                </a:solidFill>
                <a:sym typeface="Montserrat"/>
              </a:rPr>
              <a:t>e.g. </a:t>
            </a:r>
            <a:r>
              <a:rPr lang="en-US" sz="1400" dirty="0" err="1">
                <a:solidFill>
                  <a:schemeClr val="tx1"/>
                </a:solidFill>
                <a:sym typeface="Montserrat"/>
              </a:rPr>
              <a:t>a.upper</a:t>
            </a:r>
            <a:r>
              <a:rPr lang="en-US" sz="1400" dirty="0">
                <a:solidFill>
                  <a:schemeClr val="tx1"/>
                </a:solidFill>
                <a:sym typeface="Montserrat"/>
              </a:rPr>
              <a:t>() // output: ‘THIS IS A STRING’</a:t>
            </a:r>
          </a:p>
          <a:p>
            <a:pPr marL="0" marR="0" lvl="0" indent="-228600" algn="l">
              <a:spcBef>
                <a:spcPts val="0"/>
              </a:spcBef>
              <a:spcAft>
                <a:spcPts val="600"/>
              </a:spcAft>
              <a:buClr>
                <a:schemeClr val="dk1"/>
              </a:buClr>
              <a:buSzPts val="3200"/>
              <a:buFont typeface="Arial" panose="020B0604020202020204" pitchFamily="34" charset="0"/>
              <a:buChar char="•"/>
            </a:pPr>
            <a:endParaRPr lang="en-US" sz="1400" dirty="0">
              <a:solidFill>
                <a:schemeClr val="tx1"/>
              </a:solidFill>
              <a:sym typeface="Montserrat"/>
            </a:endParaRPr>
          </a:p>
          <a:p>
            <a:pPr marR="0" lvl="0" algn="l">
              <a:spcBef>
                <a:spcPts val="0"/>
              </a:spcBef>
              <a:spcAft>
                <a:spcPts val="600"/>
              </a:spcAft>
              <a:buClr>
                <a:schemeClr val="dk1"/>
              </a:buClr>
              <a:buSzPts val="3200"/>
            </a:pPr>
            <a:r>
              <a:rPr lang="en-US" sz="1400" dirty="0">
                <a:solidFill>
                  <a:schemeClr val="tx1"/>
                </a:solidFill>
                <a:sym typeface="Montserrat"/>
              </a:rPr>
              <a:t>3. </a:t>
            </a:r>
            <a:r>
              <a:rPr lang="en-US" sz="1400" b="1" dirty="0" err="1">
                <a:solidFill>
                  <a:schemeClr val="tx1"/>
                </a:solidFill>
                <a:sym typeface="Montserrat"/>
              </a:rPr>
              <a:t>isupper</a:t>
            </a:r>
            <a:r>
              <a:rPr lang="en-US" sz="1400" b="1" dirty="0">
                <a:solidFill>
                  <a:schemeClr val="tx1"/>
                </a:solidFill>
                <a:sym typeface="Montserrat"/>
              </a:rPr>
              <a:t>()/</a:t>
            </a:r>
            <a:r>
              <a:rPr lang="en-US" sz="1400" b="1" dirty="0" err="1">
                <a:solidFill>
                  <a:schemeClr val="tx1"/>
                </a:solidFill>
                <a:sym typeface="Montserrat"/>
              </a:rPr>
              <a:t>islower</a:t>
            </a:r>
            <a:r>
              <a:rPr lang="en-US" sz="1400" b="1" dirty="0">
                <a:solidFill>
                  <a:schemeClr val="tx1"/>
                </a:solidFill>
                <a:sym typeface="Montserrat"/>
              </a:rPr>
              <a:t>() </a:t>
            </a:r>
            <a:r>
              <a:rPr lang="en-US" sz="1400" dirty="0">
                <a:solidFill>
                  <a:schemeClr val="tx1"/>
                </a:solidFill>
                <a:sym typeface="Montserrat"/>
              </a:rPr>
              <a:t>: This gives true/false according to case of string lower or upper.</a:t>
            </a:r>
            <a:endParaRPr lang="en-US" sz="1400" dirty="0">
              <a:solidFill>
                <a:schemeClr val="tx1"/>
              </a:solidFill>
            </a:endParaRPr>
          </a:p>
          <a:p>
            <a:pPr marR="0" lvl="0" algn="l">
              <a:spcBef>
                <a:spcPts val="0"/>
              </a:spcBef>
              <a:spcAft>
                <a:spcPts val="600"/>
              </a:spcAft>
              <a:buClr>
                <a:schemeClr val="dk1"/>
              </a:buClr>
              <a:buSzPts val="3200"/>
            </a:pPr>
            <a:endParaRPr lang="en-US" sz="1400" dirty="0">
              <a:solidFill>
                <a:schemeClr val="tx1"/>
              </a:solidFill>
              <a:sym typeface="Montserrat"/>
            </a:endParaRPr>
          </a:p>
          <a:p>
            <a:pPr marR="0" lvl="0" algn="l">
              <a:spcBef>
                <a:spcPts val="0"/>
              </a:spcBef>
              <a:spcAft>
                <a:spcPts val="600"/>
              </a:spcAft>
              <a:buClr>
                <a:schemeClr val="dk1"/>
              </a:buClr>
              <a:buSzPts val="3200"/>
            </a:pPr>
            <a:r>
              <a:rPr lang="en-US" sz="1400" dirty="0">
                <a:solidFill>
                  <a:schemeClr val="tx1"/>
                </a:solidFill>
                <a:sym typeface="Montserrat"/>
              </a:rPr>
              <a:t>4. </a:t>
            </a:r>
            <a:r>
              <a:rPr lang="en-US" sz="1400" b="1" dirty="0">
                <a:solidFill>
                  <a:schemeClr val="tx1"/>
                </a:solidFill>
                <a:sym typeface="Montserrat"/>
              </a:rPr>
              <a:t>replace() </a:t>
            </a:r>
            <a:r>
              <a:rPr lang="en-US" sz="1400" dirty="0">
                <a:solidFill>
                  <a:schemeClr val="tx1"/>
                </a:solidFill>
                <a:sym typeface="Montserrat"/>
              </a:rPr>
              <a:t>: Replaces a word/letter in string.</a:t>
            </a:r>
            <a:endParaRPr lang="en-US" sz="1400" dirty="0">
              <a:solidFill>
                <a:schemeClr val="tx1"/>
              </a:solidFill>
            </a:endParaRPr>
          </a:p>
          <a:p>
            <a:pPr marR="0" lvl="0" algn="l">
              <a:spcBef>
                <a:spcPts val="0"/>
              </a:spcBef>
              <a:spcAft>
                <a:spcPts val="600"/>
              </a:spcAft>
              <a:buClr>
                <a:schemeClr val="dk1"/>
              </a:buClr>
              <a:buSzPts val="3200"/>
            </a:pPr>
            <a:r>
              <a:rPr lang="en-US" sz="1400" dirty="0">
                <a:solidFill>
                  <a:schemeClr val="tx1"/>
                </a:solidFill>
                <a:sym typeface="Montserrat"/>
              </a:rPr>
              <a:t>e.g. </a:t>
            </a:r>
            <a:r>
              <a:rPr lang="en-US" sz="1400" dirty="0" err="1">
                <a:solidFill>
                  <a:schemeClr val="tx1"/>
                </a:solidFill>
                <a:sym typeface="Montserrat"/>
              </a:rPr>
              <a:t>variable_name.replace</a:t>
            </a:r>
            <a:r>
              <a:rPr lang="en-US" sz="1400" dirty="0">
                <a:solidFill>
                  <a:schemeClr val="tx1"/>
                </a:solidFill>
                <a:sym typeface="Montserrat"/>
              </a:rPr>
              <a:t>(“</a:t>
            </a:r>
            <a:r>
              <a:rPr lang="en-US" sz="1400" dirty="0" err="1">
                <a:solidFill>
                  <a:schemeClr val="tx1"/>
                </a:solidFill>
                <a:sym typeface="Montserrat"/>
              </a:rPr>
              <a:t>old:str</a:t>
            </a:r>
            <a:r>
              <a:rPr lang="en-US" sz="1400" dirty="0">
                <a:solidFill>
                  <a:schemeClr val="tx1"/>
                </a:solidFill>
                <a:sym typeface="Montserrat"/>
              </a:rPr>
              <a:t>”,”</a:t>
            </a:r>
            <a:r>
              <a:rPr lang="en-US" sz="1400" dirty="0" err="1">
                <a:solidFill>
                  <a:schemeClr val="tx1"/>
                </a:solidFill>
                <a:sym typeface="Montserrat"/>
              </a:rPr>
              <a:t>new:str</a:t>
            </a:r>
            <a:r>
              <a:rPr lang="en-US" sz="1400" dirty="0">
                <a:solidFill>
                  <a:schemeClr val="tx1"/>
                </a:solidFill>
                <a:sym typeface="Montserrat"/>
              </a:rPr>
              <a:t>”)</a:t>
            </a:r>
            <a:endParaRPr lang="en-US" sz="1400" dirty="0">
              <a:solidFill>
                <a:schemeClr val="tx1"/>
              </a:solidFill>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400" dirty="0">
              <a:solidFill>
                <a:schemeClr val="tx1"/>
              </a:solidFill>
              <a:sym typeface="Montserrat"/>
            </a:endParaRPr>
          </a:p>
          <a:p>
            <a:pPr marR="0" lvl="0" algn="l">
              <a:spcBef>
                <a:spcPts val="0"/>
              </a:spcBef>
              <a:spcAft>
                <a:spcPts val="600"/>
              </a:spcAft>
              <a:buClr>
                <a:schemeClr val="dk1"/>
              </a:buClr>
              <a:buSzPts val="3200"/>
            </a:pPr>
            <a:r>
              <a:rPr lang="en-US" sz="1400" dirty="0">
                <a:solidFill>
                  <a:schemeClr val="tx1"/>
                </a:solidFill>
                <a:sym typeface="Montserrat"/>
              </a:rPr>
              <a:t>5. </a:t>
            </a:r>
            <a:r>
              <a:rPr lang="en-US" sz="1400" b="1" dirty="0">
                <a:solidFill>
                  <a:schemeClr val="tx1"/>
                </a:solidFill>
                <a:sym typeface="Montserrat"/>
              </a:rPr>
              <a:t>format() </a:t>
            </a:r>
            <a:r>
              <a:rPr lang="en-US" sz="1400" dirty="0">
                <a:solidFill>
                  <a:schemeClr val="tx1"/>
                </a:solidFill>
                <a:sym typeface="Montserrat"/>
              </a:rPr>
              <a:t>: We can use format function for formatting string in print statement .</a:t>
            </a:r>
            <a:endParaRPr lang="en-US" sz="1400" dirty="0">
              <a:solidFill>
                <a:schemeClr val="tx1"/>
              </a:solidFill>
            </a:endParaRPr>
          </a:p>
          <a:p>
            <a:pPr marR="0" lvl="0" algn="l">
              <a:spcBef>
                <a:spcPts val="0"/>
              </a:spcBef>
              <a:spcAft>
                <a:spcPts val="600"/>
              </a:spcAft>
              <a:buClr>
                <a:schemeClr val="dk1"/>
              </a:buClr>
              <a:buSzPts val="3200"/>
            </a:pPr>
            <a:r>
              <a:rPr lang="en-US" sz="1400" dirty="0">
                <a:solidFill>
                  <a:schemeClr val="tx1"/>
                </a:solidFill>
                <a:sym typeface="Montserrat"/>
              </a:rPr>
              <a:t>e.g.</a:t>
            </a:r>
            <a:endParaRPr lang="en-US" sz="1400" dirty="0">
              <a:solidFill>
                <a:schemeClr val="tx1"/>
              </a:solidFill>
            </a:endParaRPr>
          </a:p>
          <a:p>
            <a:pPr marR="0" lvl="0" algn="l">
              <a:spcBef>
                <a:spcPts val="0"/>
              </a:spcBef>
              <a:spcAft>
                <a:spcPts val="600"/>
              </a:spcAft>
              <a:buClr>
                <a:schemeClr val="dk1"/>
              </a:buClr>
              <a:buSzPts val="3200"/>
            </a:pPr>
            <a:r>
              <a:rPr lang="en-US" sz="1400" dirty="0">
                <a:solidFill>
                  <a:schemeClr val="tx1"/>
                </a:solidFill>
                <a:sym typeface="Montserrat"/>
              </a:rPr>
              <a:t>num1 = 50</a:t>
            </a:r>
            <a:endParaRPr lang="en-US" sz="1400" dirty="0">
              <a:solidFill>
                <a:schemeClr val="tx1"/>
              </a:solidFill>
            </a:endParaRPr>
          </a:p>
          <a:p>
            <a:pPr marR="0" lvl="0" algn="l">
              <a:spcBef>
                <a:spcPts val="0"/>
              </a:spcBef>
              <a:spcAft>
                <a:spcPts val="600"/>
              </a:spcAft>
              <a:buClr>
                <a:schemeClr val="dk1"/>
              </a:buClr>
              <a:buSzPts val="3200"/>
            </a:pPr>
            <a:r>
              <a:rPr lang="en-US" sz="1400" dirty="0">
                <a:solidFill>
                  <a:schemeClr val="tx1"/>
                </a:solidFill>
                <a:sym typeface="Montserrat"/>
              </a:rPr>
              <a:t>print(“Value of num1 is {}”.format(num1))</a:t>
            </a:r>
          </a:p>
          <a:p>
            <a:pPr marR="0" lvl="0" algn="l">
              <a:spcBef>
                <a:spcPts val="0"/>
              </a:spcBef>
              <a:spcAft>
                <a:spcPts val="600"/>
              </a:spcAft>
              <a:buClr>
                <a:schemeClr val="dk1"/>
              </a:buClr>
              <a:buSzPts val="3200"/>
            </a:pPr>
            <a:endParaRPr lang="en-US" sz="1400" dirty="0">
              <a:solidFill>
                <a:schemeClr val="tx1"/>
              </a:solidFill>
            </a:endParaRPr>
          </a:p>
          <a:p>
            <a:pPr marR="0" lvl="0" algn="l">
              <a:spcBef>
                <a:spcPts val="0"/>
              </a:spcBef>
              <a:spcAft>
                <a:spcPts val="600"/>
              </a:spcAft>
              <a:buClr>
                <a:schemeClr val="dk1"/>
              </a:buClr>
              <a:buSzPts val="3200"/>
            </a:pPr>
            <a:r>
              <a:rPr lang="en-US" sz="1400" b="1" dirty="0">
                <a:solidFill>
                  <a:schemeClr val="tx1"/>
                </a:solidFill>
                <a:sym typeface="Montserrat"/>
              </a:rPr>
              <a:t>For more such functions prefer python docs.</a:t>
            </a:r>
            <a:endParaRPr lang="en-US" sz="1400" b="1" dirty="0">
              <a:solidFill>
                <a:schemeClr val="tx1"/>
              </a:solidFill>
            </a:endParaRPr>
          </a:p>
          <a:p>
            <a:pPr marR="0" lvl="0" algn="l">
              <a:spcBef>
                <a:spcPts val="0"/>
              </a:spcBef>
              <a:spcAft>
                <a:spcPts val="600"/>
              </a:spcAft>
              <a:buClr>
                <a:schemeClr val="dk1"/>
              </a:buClr>
              <a:buSzPts val="3200"/>
            </a:pPr>
            <a:r>
              <a:rPr lang="en-US" sz="1400" b="1" dirty="0">
                <a:solidFill>
                  <a:schemeClr val="tx1"/>
                </a:solidFill>
                <a:sym typeface="Montserrat"/>
              </a:rPr>
              <a:t>Link =&gt; </a:t>
            </a:r>
            <a:r>
              <a:rPr lang="en-US" sz="1400" dirty="0">
                <a:solidFill>
                  <a:schemeClr val="tx1"/>
                </a:solidFill>
                <a:sym typeface="Montserrat"/>
                <a:hlinkClick r:id="rId2">
                  <a:extLst>
                    <a:ext uri="{A12FA001-AC4F-418D-AE19-62706E023703}">
                      <ahyp:hlinkClr xmlns:ahyp="http://schemas.microsoft.com/office/drawing/2018/hyperlinkcolor" xmlns="" val="tx"/>
                    </a:ext>
                  </a:extLst>
                </a:hlinkClick>
              </a:rPr>
              <a:t>https://docs.python.org/3/library/stdtypes.html#string-methods</a:t>
            </a:r>
            <a:endParaRPr lang="en-US" sz="1400"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400" b="0" i="0" u="none" strike="noStrike" cap="none"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400" b="1" i="0" u="none" strike="noStrike" cap="none"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4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934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63302B0-7A41-480B-921B-7D395B4E24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02452" y="1568452"/>
            <a:ext cx="5289548" cy="5289548"/>
          </a:xfrm>
          <a:prstGeom prst="rect">
            <a:avLst/>
          </a:prstGeom>
          <a:effectLst>
            <a:softEdge rad="444500"/>
          </a:effectLst>
        </p:spPr>
      </p:pic>
      <p:sp>
        <p:nvSpPr>
          <p:cNvPr id="12" name="Rectangle 11">
            <a:extLst>
              <a:ext uri="{FF2B5EF4-FFF2-40B4-BE49-F238E27FC236}">
                <a16:creationId xmlns:a16="http://schemas.microsoft.com/office/drawing/2014/main" xmlns="" id="{4E94261F-1ED3-4E90-88E6-1347914400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578043" y="1137108"/>
            <a:ext cx="5347266" cy="744166"/>
          </a:xfrm>
        </p:spPr>
        <p:txBody>
          <a:bodyPr vert="horz" lIns="91440" tIns="45720" rIns="91440" bIns="45720" rtlCol="0">
            <a:normAutofit fontScale="90000"/>
          </a:bodyPr>
          <a:lstStyle/>
          <a:p>
            <a:pPr algn="l"/>
            <a:r>
              <a:rPr lang="en-US" sz="5400" b="0" i="0" kern="1200" cap="all" baseline="0" dirty="0">
                <a:latin typeface="+mj-lt"/>
                <a:ea typeface="+mj-ea"/>
                <a:cs typeface="+mj-cs"/>
              </a:rPr>
              <a:t>LISTs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1661351" y="2187843"/>
            <a:ext cx="10420402" cy="2984879"/>
          </a:xfrm>
        </p:spPr>
        <p:txBody>
          <a:bodyPr vert="horz" lIns="91440" tIns="45720" rIns="91440" bIns="45720" rtlCol="0">
            <a:normAutofit/>
          </a:bodyPr>
          <a:lstStyle/>
          <a:p>
            <a:pPr marL="0" marR="0" lvl="0" indent="0" algn="l" rtl="0">
              <a:spcBef>
                <a:spcPts val="0"/>
              </a:spcBef>
              <a:spcAft>
                <a:spcPts val="600"/>
              </a:spcAft>
              <a:buClr>
                <a:schemeClr val="dk1"/>
              </a:buClr>
              <a:buSzPts val="3200"/>
              <a:buFont typeface="Arial"/>
              <a:buNone/>
            </a:pPr>
            <a:r>
              <a:rPr lang="en-US" sz="2800" dirty="0">
                <a:sym typeface="Montserrat"/>
              </a:rPr>
              <a:t>Lists are mutable sequences, typically used to store collections of heterogeneous items. Lists are ordered means indexing and slicing.</a:t>
            </a:r>
          </a:p>
          <a:p>
            <a:pPr marL="0" marR="0" lvl="0" indent="0" algn="l" rtl="0">
              <a:spcBef>
                <a:spcPts val="0"/>
              </a:spcBef>
              <a:spcAft>
                <a:spcPts val="600"/>
              </a:spcAft>
              <a:buClr>
                <a:schemeClr val="dk1"/>
              </a:buClr>
              <a:buSzPts val="3200"/>
              <a:buFont typeface="Arial"/>
              <a:buNone/>
            </a:pPr>
            <a:endParaRPr lang="en-US" sz="2800" dirty="0">
              <a:sym typeface="Montserrat"/>
            </a:endParaRPr>
          </a:p>
          <a:p>
            <a:pPr marL="0" marR="0" lvl="0" indent="0" algn="l" rtl="0">
              <a:spcBef>
                <a:spcPts val="0"/>
              </a:spcBef>
              <a:spcAft>
                <a:spcPts val="600"/>
              </a:spcAft>
              <a:buClr>
                <a:schemeClr val="dk1"/>
              </a:buClr>
              <a:buSzPts val="3200"/>
              <a:buFont typeface="Arial"/>
              <a:buNone/>
            </a:pPr>
            <a:r>
              <a:rPr lang="en-US" sz="2800" dirty="0">
                <a:sym typeface="Montserrat"/>
              </a:rPr>
              <a:t>e.g. </a:t>
            </a:r>
          </a:p>
          <a:p>
            <a:pPr marL="0" marR="0" lvl="0" indent="0" algn="l" rtl="0">
              <a:spcBef>
                <a:spcPts val="0"/>
              </a:spcBef>
              <a:spcAft>
                <a:spcPts val="600"/>
              </a:spcAft>
              <a:buClr>
                <a:schemeClr val="dk1"/>
              </a:buClr>
              <a:buSzPts val="3200"/>
              <a:buFont typeface="Arial"/>
              <a:buNone/>
            </a:pPr>
            <a:r>
              <a:rPr lang="en-US" sz="2800" dirty="0">
                <a:sym typeface="Montserrat"/>
              </a:rPr>
              <a:t>l = [1, 2, 3, “</a:t>
            </a:r>
            <a:r>
              <a:rPr lang="en-US" sz="2800" dirty="0" err="1">
                <a:sym typeface="Montserrat"/>
              </a:rPr>
              <a:t>abc</a:t>
            </a:r>
            <a:r>
              <a:rPr lang="en-US" sz="2800" dirty="0">
                <a:sym typeface="Montserrat"/>
              </a:rPr>
              <a:t>”, [0, 1], {‘name’:’</a:t>
            </a:r>
            <a:r>
              <a:rPr lang="en-US" sz="2800" dirty="0" err="1">
                <a:sym typeface="Montserrat"/>
              </a:rPr>
              <a:t>abc</a:t>
            </a:r>
            <a:r>
              <a:rPr lang="en-US" sz="2800" dirty="0">
                <a:sym typeface="Montserrat"/>
              </a:rPr>
              <a:t>’, ’roll no’:123}, (a, b, c)]</a:t>
            </a:r>
          </a:p>
        </p:txBody>
      </p:sp>
      <p:sp>
        <p:nvSpPr>
          <p:cNvPr id="14" name="Graphic 13">
            <a:extLst>
              <a:ext uri="{FF2B5EF4-FFF2-40B4-BE49-F238E27FC236}">
                <a16:creationId xmlns:a16="http://schemas.microsoft.com/office/drawing/2014/main" xmlns="" id="{C5CB530E-515E-412C-9DF1-5F8FFBD6F3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712D4376-A578-4FF1-94FC-245E7A6A48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xmlns="" id="{AEA7509D-F04F-40CB-A0B3-EEF16499CC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162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12091" y="501651"/>
            <a:ext cx="4395340" cy="1716255"/>
          </a:xfrm>
        </p:spPr>
        <p:txBody>
          <a:bodyPr vert="horz" lIns="91440" tIns="45720" rIns="91440" bIns="45720" rtlCol="0" anchor="b">
            <a:normAutofit/>
          </a:bodyPr>
          <a:lstStyle/>
          <a:p>
            <a:pPr algn="l"/>
            <a:r>
              <a:rPr lang="en-US" sz="5400" b="0" kern="1200" cap="none">
                <a:solidFill>
                  <a:schemeClr val="tx1"/>
                </a:solidFill>
                <a:latin typeface="+mj-lt"/>
                <a:ea typeface="+mj-ea"/>
                <a:cs typeface="+mj-cs"/>
              </a:rPr>
              <a:t>Nested List</a:t>
            </a:r>
            <a:endParaRPr lang="en-US" sz="5400" b="0" i="0" kern="1200" cap="none" baseline="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AEC18DE3-00D5-94E7-4EE3-DEBF151D7974}"/>
              </a:ext>
            </a:extLst>
          </p:cNvPr>
          <p:cNvPicPr>
            <a:picLocks noChangeAspect="1"/>
          </p:cNvPicPr>
          <p:nvPr/>
        </p:nvPicPr>
        <p:blipFill>
          <a:blip r:embed="rId2"/>
          <a:stretch>
            <a:fillRect/>
          </a:stretch>
        </p:blipFill>
        <p:spPr>
          <a:xfrm>
            <a:off x="279143" y="2084432"/>
            <a:ext cx="5221625" cy="2689136"/>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2583" y="2645922"/>
            <a:ext cx="5083525" cy="3710427"/>
          </a:xfrm>
        </p:spPr>
        <p:txBody>
          <a:bodyPr vert="horz" lIns="91440" tIns="45720" rIns="91440" bIns="45720" rtlCol="0" anchor="t">
            <a:normAutofit/>
          </a:bodyPr>
          <a:lstStyle/>
          <a:p>
            <a:pPr marL="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rPr>
              <a:t>List inside a List</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endParaRPr>
          </a:p>
          <a:p>
            <a:pPr marL="0" marR="0" lvl="0" indent="-228600" algn="l">
              <a:spcBef>
                <a:spcPts val="0"/>
              </a:spcBef>
              <a:spcAft>
                <a:spcPts val="600"/>
              </a:spcAft>
              <a:buClr>
                <a:schemeClr val="dk1"/>
              </a:buClr>
              <a:buSzPts val="3200"/>
              <a:buFont typeface="Arial" panose="020B0604020202020204" pitchFamily="34" charset="0"/>
              <a:buChar char="•"/>
            </a:pPr>
            <a:r>
              <a:rPr lang="en-US" sz="1800" b="0" i="0" dirty="0">
                <a:solidFill>
                  <a:schemeClr val="tx1"/>
                </a:solidFill>
                <a:effectLst/>
              </a:rPr>
              <a:t>A matrix is a two-dimensional data structure where numbers are arranged into rows </a:t>
            </a:r>
            <a:r>
              <a:rPr lang="en-US" sz="1800" dirty="0">
                <a:solidFill>
                  <a:schemeClr val="tx1"/>
                </a:solidFill>
              </a:rPr>
              <a:t>and</a:t>
            </a:r>
            <a:r>
              <a:rPr lang="en-US" sz="1800" b="0" i="0" dirty="0">
                <a:solidFill>
                  <a:schemeClr val="tx1"/>
                </a:solidFill>
                <a:effectLst/>
              </a:rPr>
              <a:t> columns. </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endParaRPr>
          </a:p>
          <a:p>
            <a:pPr indent="-228600" algn="l">
              <a:spcBef>
                <a:spcPts val="0"/>
              </a:spcBef>
              <a:spcAft>
                <a:spcPts val="600"/>
              </a:spcAft>
              <a:buClr>
                <a:schemeClr val="dk1"/>
              </a:buClr>
              <a:buSzPts val="3200"/>
              <a:buFont typeface="Arial" panose="020B0604020202020204" pitchFamily="34" charset="0"/>
              <a:buChar char="•"/>
            </a:pPr>
            <a:r>
              <a:rPr lang="en-US" sz="1800" dirty="0" err="1">
                <a:solidFill>
                  <a:schemeClr val="tx1"/>
                </a:solidFill>
              </a:rPr>
              <a:t>Eg</a:t>
            </a:r>
            <a:r>
              <a:rPr lang="en-US" sz="1800" dirty="0">
                <a:solidFill>
                  <a:schemeClr val="tx1"/>
                </a:solidFill>
              </a:rPr>
              <a:t>:</a:t>
            </a:r>
          </a:p>
          <a:p>
            <a:pPr algn="l">
              <a:spcBef>
                <a:spcPts val="0"/>
              </a:spcBef>
              <a:spcAft>
                <a:spcPts val="600"/>
              </a:spcAft>
              <a:buClr>
                <a:schemeClr val="dk1"/>
              </a:buClr>
              <a:buSzPts val="3200"/>
            </a:pPr>
            <a:r>
              <a:rPr lang="en-US" sz="1800" dirty="0">
                <a:solidFill>
                  <a:schemeClr val="tx1"/>
                </a:solidFill>
              </a:rPr>
              <a:t>	</a:t>
            </a:r>
            <a:r>
              <a:rPr lang="en-US" sz="1800" dirty="0" err="1">
                <a:solidFill>
                  <a:schemeClr val="tx1"/>
                </a:solidFill>
              </a:rPr>
              <a:t>matirx</a:t>
            </a:r>
            <a:r>
              <a:rPr lang="en-US" sz="1800" dirty="0">
                <a:solidFill>
                  <a:schemeClr val="tx1"/>
                </a:solidFill>
              </a:rPr>
              <a:t> = [[1,3,3],[2,4,5],[5,6,7],[6,7,8]]</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b="0" i="0" dirty="0">
              <a:solidFill>
                <a:schemeClr val="tx1"/>
              </a:solidFill>
              <a:effectLst/>
            </a:endParaRPr>
          </a:p>
          <a:p>
            <a:pPr marR="0" lvl="0" algn="l">
              <a:spcBef>
                <a:spcPts val="0"/>
              </a:spcBef>
              <a:spcAft>
                <a:spcPts val="600"/>
              </a:spcAft>
              <a:buClr>
                <a:schemeClr val="dk1"/>
              </a:buClr>
              <a:buSzPts val="3200"/>
            </a:pPr>
            <a:endParaRPr lang="en-US" sz="1800" dirty="0">
              <a:solidFill>
                <a:schemeClr val="tx1"/>
              </a:solidFill>
            </a:endParaRPr>
          </a:p>
        </p:txBody>
      </p:sp>
      <p:cxnSp>
        <p:nvCxnSpPr>
          <p:cNvPr id="16" name="Straight Connector 15">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70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409864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b="0" i="0" kern="1200" dirty="0">
                <a:effectLst/>
                <a:latin typeface="+mj-lt"/>
                <a:ea typeface="+mj-ea"/>
                <a:cs typeface="+mj-cs"/>
              </a:rPr>
              <a:t> Negative Indexing</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342900" marR="0" lvl="0" indent="-342900" algn="l">
              <a:spcBef>
                <a:spcPts val="0"/>
              </a:spcBef>
              <a:spcAft>
                <a:spcPts val="600"/>
              </a:spcAft>
              <a:buClr>
                <a:schemeClr val="dk1"/>
              </a:buClr>
              <a:buSzPts val="3200"/>
              <a:buFont typeface="Courier New" panose="02070309020205020404" pitchFamily="49" charset="0"/>
              <a:buChar char="o"/>
            </a:pPr>
            <a:r>
              <a:rPr lang="en-US" b="0" i="0" dirty="0">
                <a:solidFill>
                  <a:srgbClr val="000000"/>
                </a:solidFill>
                <a:effectLst/>
                <a:latin typeface="Verdana" panose="020B0604030504040204" pitchFamily="34" charset="0"/>
              </a:rPr>
              <a:t>Use negative indexes to start the slice from the end</a:t>
            </a:r>
          </a:p>
          <a:p>
            <a:pPr marR="0" lvl="0" algn="l">
              <a:spcBef>
                <a:spcPts val="0"/>
              </a:spcBef>
              <a:spcAft>
                <a:spcPts val="600"/>
              </a:spcAft>
              <a:buClr>
                <a:schemeClr val="dk1"/>
              </a:buClr>
              <a:buSzPts val="3200"/>
            </a:pPr>
            <a:endParaRPr lang="en-US" dirty="0">
              <a:solidFill>
                <a:srgbClr val="000000"/>
              </a:solidFill>
              <a:latin typeface="Verdana" panose="020B0604030504040204" pitchFamily="34" charset="0"/>
            </a:endParaRPr>
          </a:p>
          <a:p>
            <a:pPr marL="342900" marR="0" lvl="0" indent="-342900" algn="l">
              <a:spcBef>
                <a:spcPts val="0"/>
              </a:spcBef>
              <a:spcAft>
                <a:spcPts val="600"/>
              </a:spcAft>
              <a:buClr>
                <a:schemeClr val="dk1"/>
              </a:buClr>
              <a:buSzPts val="3200"/>
              <a:buFont typeface="Courier New" panose="02070309020205020404" pitchFamily="49" charset="0"/>
              <a:buChar char="o"/>
            </a:pPr>
            <a:r>
              <a:rPr lang="en-US" b="0" i="0" dirty="0">
                <a:solidFill>
                  <a:srgbClr val="000000"/>
                </a:solidFill>
                <a:effectLst/>
                <a:latin typeface="Verdana" panose="020B0604030504040204" pitchFamily="34" charset="0"/>
              </a:rPr>
              <a:t>Get the characters from position 5 to position 1, starting the count from the end of the list</a:t>
            </a:r>
          </a:p>
          <a:p>
            <a:pPr marL="342900" marR="0" lvl="0" indent="-342900" algn="l">
              <a:spcBef>
                <a:spcPts val="0"/>
              </a:spcBef>
              <a:spcAft>
                <a:spcPts val="600"/>
              </a:spcAft>
              <a:buClr>
                <a:schemeClr val="dk1"/>
              </a:buClr>
              <a:buSzPts val="3200"/>
              <a:buFont typeface="Courier New" panose="02070309020205020404" pitchFamily="49" charset="0"/>
              <a:buChar char="o"/>
            </a:pPr>
            <a:r>
              <a:rPr lang="en-US" dirty="0">
                <a:solidFill>
                  <a:srgbClr val="000000"/>
                </a:solidFill>
                <a:latin typeface="Verdana" panose="020B0604030504040204" pitchFamily="34" charset="0"/>
              </a:rPr>
              <a:t>Example</a:t>
            </a:r>
          </a:p>
          <a:p>
            <a:pPr marR="0" lvl="0" algn="l">
              <a:spcBef>
                <a:spcPts val="0"/>
              </a:spcBef>
              <a:spcAft>
                <a:spcPts val="600"/>
              </a:spcAft>
              <a:buClr>
                <a:schemeClr val="dk1"/>
              </a:buClr>
              <a:buSzPts val="3200"/>
            </a:pPr>
            <a:r>
              <a:rPr lang="en-US" dirty="0" err="1">
                <a:solidFill>
                  <a:srgbClr val="000000"/>
                </a:solidFill>
                <a:latin typeface="Verdana" panose="020B0604030504040204" pitchFamily="34" charset="0"/>
              </a:rPr>
              <a:t>myList</a:t>
            </a:r>
            <a:r>
              <a:rPr lang="en-US" dirty="0">
                <a:solidFill>
                  <a:srgbClr val="000000"/>
                </a:solidFill>
                <a:latin typeface="Verdana" panose="020B0604030504040204" pitchFamily="34" charset="0"/>
              </a:rPr>
              <a:t> = ['A', 'B', 'C', 'D', 'E’] </a:t>
            </a:r>
          </a:p>
          <a:p>
            <a:pPr marR="0" lvl="0" algn="l">
              <a:spcBef>
                <a:spcPts val="0"/>
              </a:spcBef>
              <a:spcAft>
                <a:spcPts val="600"/>
              </a:spcAft>
              <a:buClr>
                <a:schemeClr val="dk1"/>
              </a:buClr>
              <a:buSzPts val="3200"/>
            </a:pPr>
            <a:r>
              <a:rPr lang="en-US" dirty="0">
                <a:solidFill>
                  <a:srgbClr val="000000"/>
                </a:solidFill>
                <a:latin typeface="Verdana" panose="020B0604030504040204" pitchFamily="34" charset="0"/>
              </a:rPr>
              <a:t>print(</a:t>
            </a:r>
            <a:r>
              <a:rPr lang="en-US" dirty="0" err="1">
                <a:solidFill>
                  <a:srgbClr val="000000"/>
                </a:solidFill>
                <a:latin typeface="Verdana" panose="020B0604030504040204" pitchFamily="34" charset="0"/>
              </a:rPr>
              <a:t>myList</a:t>
            </a:r>
            <a:r>
              <a:rPr lang="en-US" dirty="0">
                <a:solidFill>
                  <a:srgbClr val="000000"/>
                </a:solidFill>
                <a:latin typeface="Verdana" panose="020B0604030504040204" pitchFamily="34" charset="0"/>
              </a:rPr>
              <a:t>[-1])</a:t>
            </a:r>
          </a:p>
          <a:p>
            <a:pPr marR="0" lvl="0" algn="l">
              <a:spcBef>
                <a:spcPts val="0"/>
              </a:spcBef>
              <a:spcAft>
                <a:spcPts val="600"/>
              </a:spcAft>
              <a:buClr>
                <a:schemeClr val="dk1"/>
              </a:buClr>
              <a:buSzPts val="3200"/>
            </a:pPr>
            <a:endParaRPr lang="en-US" b="0" i="0" dirty="0">
              <a:solidFill>
                <a:srgbClr val="000000"/>
              </a:solidFill>
              <a:effectLst/>
              <a:latin typeface="Verdana" panose="020B0604030504040204" pitchFamily="34" charset="0"/>
            </a:endParaRPr>
          </a:p>
          <a:p>
            <a:pPr marR="0" lvl="0" algn="l">
              <a:spcBef>
                <a:spcPts val="0"/>
              </a:spcBef>
              <a:spcAft>
                <a:spcPts val="600"/>
              </a:spcAft>
              <a:buClr>
                <a:schemeClr val="dk1"/>
              </a:buClr>
              <a:buSzPts val="3200"/>
            </a:pPr>
            <a:endParaRPr lang="en-US"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40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pPr fontAlgn="base"/>
            <a:r>
              <a:rPr lang="en-US" sz="5000" b="1" i="0" kern="1200" dirty="0">
                <a:effectLst/>
                <a:latin typeface="+mj-lt"/>
                <a:ea typeface="+mj-ea"/>
                <a:cs typeface="+mj-cs"/>
              </a:rPr>
              <a:t>Negative Slicing in Python</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52099" y="554152"/>
            <a:ext cx="5079067" cy="6039595"/>
          </a:xfrm>
        </p:spPr>
        <p:txBody>
          <a:bodyPr vert="horz" lIns="91440" tIns="45720" rIns="91440" bIns="45720" rtlCol="0" anchor="ctr">
            <a:normAutofit/>
          </a:bodyPr>
          <a:lstStyle/>
          <a:p>
            <a:pPr marL="285750" marR="0" lvl="0" indent="-285750" algn="l">
              <a:spcBef>
                <a:spcPts val="0"/>
              </a:spcBef>
              <a:spcAft>
                <a:spcPts val="600"/>
              </a:spcAft>
              <a:buClr>
                <a:schemeClr val="dk1"/>
              </a:buClr>
              <a:buSzPts val="3200"/>
              <a:buFont typeface="Courier New" panose="02070309020205020404" pitchFamily="49" charset="0"/>
              <a:buChar char="o"/>
            </a:pPr>
            <a:r>
              <a:rPr lang="en-US" sz="1800" dirty="0">
                <a:solidFill>
                  <a:schemeClr val="tx1"/>
                </a:solidFill>
              </a:rPr>
              <a:t>Similar to negative indexing, Python also supports negative slicing. This means you can start slicing from the end of the sequence.</a:t>
            </a:r>
          </a:p>
          <a:p>
            <a:pPr marL="285750" marR="0" lvl="0" indent="-285750" algn="l">
              <a:spcBef>
                <a:spcPts val="0"/>
              </a:spcBef>
              <a:spcAft>
                <a:spcPts val="600"/>
              </a:spcAft>
              <a:buClr>
                <a:schemeClr val="dk1"/>
              </a:buClr>
              <a:buSzPts val="3200"/>
              <a:buFont typeface="Courier New" panose="02070309020205020404" pitchFamily="49" charset="0"/>
              <a:buChar char="o"/>
            </a:pPr>
            <a:r>
              <a:rPr lang="en-US" sz="1800" dirty="0">
                <a:solidFill>
                  <a:schemeClr val="tx1"/>
                </a:solidFill>
              </a:rPr>
              <a:t>For example, let’s access the last 3 values of a list:</a:t>
            </a:r>
          </a:p>
          <a:p>
            <a:pPr marR="0" lvl="0" algn="l">
              <a:spcBef>
                <a:spcPts val="0"/>
              </a:spcBef>
              <a:spcAft>
                <a:spcPts val="600"/>
              </a:spcAft>
              <a:buClr>
                <a:schemeClr val="dk1"/>
              </a:buClr>
              <a:buSzPts val="3200"/>
            </a:pPr>
            <a:r>
              <a:rPr lang="en-US" sz="1800" dirty="0">
                <a:solidFill>
                  <a:schemeClr val="tx1"/>
                </a:solidFill>
              </a:rPr>
              <a:t>	</a:t>
            </a:r>
            <a:r>
              <a:rPr lang="en-US" sz="1800" dirty="0" err="1">
                <a:solidFill>
                  <a:schemeClr val="tx1"/>
                </a:solidFill>
              </a:rPr>
              <a:t>nums</a:t>
            </a:r>
            <a:r>
              <a:rPr lang="en-US" sz="1800" dirty="0">
                <a:solidFill>
                  <a:schemeClr val="tx1"/>
                </a:solidFill>
              </a:rPr>
              <a:t> = [1, 2, 3, 4, 5, 6, 7]</a:t>
            </a:r>
          </a:p>
          <a:p>
            <a:pPr marR="0" lvl="0" algn="l">
              <a:spcBef>
                <a:spcPts val="0"/>
              </a:spcBef>
              <a:spcAft>
                <a:spcPts val="600"/>
              </a:spcAft>
              <a:buClr>
                <a:schemeClr val="dk1"/>
              </a:buClr>
              <a:buSzPts val="3200"/>
            </a:pPr>
            <a:r>
              <a:rPr lang="en-US" sz="1800" dirty="0">
                <a:solidFill>
                  <a:schemeClr val="tx1"/>
                </a:solidFill>
              </a:rPr>
              <a:t>	part = </a:t>
            </a:r>
            <a:r>
              <a:rPr lang="en-US" sz="1800" dirty="0" err="1">
                <a:solidFill>
                  <a:schemeClr val="tx1"/>
                </a:solidFill>
              </a:rPr>
              <a:t>nums</a:t>
            </a:r>
            <a:r>
              <a:rPr lang="en-US" sz="1800" dirty="0">
                <a:solidFill>
                  <a:schemeClr val="tx1"/>
                </a:solidFill>
              </a:rPr>
              <a:t>[-4:-1]</a:t>
            </a:r>
          </a:p>
          <a:p>
            <a:pPr marR="0" lvl="0" algn="l">
              <a:spcBef>
                <a:spcPts val="0"/>
              </a:spcBef>
              <a:spcAft>
                <a:spcPts val="600"/>
              </a:spcAft>
              <a:buClr>
                <a:schemeClr val="dk1"/>
              </a:buClr>
              <a:buSzPts val="3200"/>
            </a:pPr>
            <a:r>
              <a:rPr lang="en-US" sz="1800" dirty="0">
                <a:solidFill>
                  <a:schemeClr val="tx1"/>
                </a:solidFill>
              </a:rPr>
              <a:t>	print(part)</a:t>
            </a:r>
          </a:p>
          <a:p>
            <a:pPr marL="285750" marR="0" lvl="0" indent="-285750" algn="l">
              <a:spcBef>
                <a:spcPts val="0"/>
              </a:spcBef>
              <a:spcAft>
                <a:spcPts val="600"/>
              </a:spcAft>
              <a:buClr>
                <a:schemeClr val="dk1"/>
              </a:buClr>
              <a:buSzPts val="3200"/>
              <a:buFont typeface="Courier New" panose="02070309020205020404" pitchFamily="49" charset="0"/>
              <a:buChar char="o"/>
            </a:pPr>
            <a:r>
              <a:rPr lang="en-US" sz="1800" dirty="0">
                <a:solidFill>
                  <a:schemeClr val="tx1"/>
                </a:solidFill>
              </a:rPr>
              <a:t>Here the slicing starts at the index -4 which is the 4th last element of the list. The slicing ends at the last item, which is at the index -1.</a:t>
            </a:r>
          </a:p>
          <a:p>
            <a:pPr marR="0" lvl="0" algn="l">
              <a:spcBef>
                <a:spcPts val="0"/>
              </a:spcBef>
              <a:spcAft>
                <a:spcPts val="600"/>
              </a:spcAft>
              <a:buClr>
                <a:schemeClr val="dk1"/>
              </a:buClr>
              <a:buSzPts val="3200"/>
            </a:pPr>
            <a:endParaRPr lang="en-US" sz="1800" dirty="0">
              <a:solidFill>
                <a:schemeClr val="tx1"/>
              </a:solidFill>
            </a:endParaRPr>
          </a:p>
          <a:p>
            <a:pPr marL="285750" marR="0" lvl="0" indent="-285750" algn="l">
              <a:spcBef>
                <a:spcPts val="0"/>
              </a:spcBef>
              <a:spcAft>
                <a:spcPts val="600"/>
              </a:spcAft>
              <a:buClr>
                <a:schemeClr val="dk1"/>
              </a:buClr>
              <a:buSzPts val="3200"/>
              <a:buFont typeface="Courier New" panose="02070309020205020404" pitchFamily="49" charset="0"/>
              <a:buChar char="o"/>
            </a:pPr>
            <a:r>
              <a:rPr lang="en-US" sz="1800" dirty="0">
                <a:solidFill>
                  <a:schemeClr val="tx1"/>
                </a:solidFill>
              </a:rPr>
              <a:t>Also, the step size can be a negative value. By doing this, the direction of slicing is reversed. This means the slicing </a:t>
            </a:r>
            <a:r>
              <a:rPr lang="en-US" sz="1800" b="1" dirty="0">
                <a:solidFill>
                  <a:schemeClr val="tx1"/>
                </a:solidFill>
              </a:rPr>
              <a:t>starts from the sequence[stop + 1] and stops at the sequence[start] value</a:t>
            </a:r>
            <a:r>
              <a:rPr lang="en-US" sz="1800" dirty="0">
                <a:solidFill>
                  <a:schemeClr val="tx1"/>
                </a:solidFill>
              </a:rPr>
              <a:t>.</a:t>
            </a:r>
          </a:p>
          <a:p>
            <a:pPr marR="0" lvl="0" algn="l">
              <a:spcBef>
                <a:spcPts val="0"/>
              </a:spcBef>
              <a:spcAft>
                <a:spcPts val="600"/>
              </a:spcAft>
              <a:buClr>
                <a:schemeClr val="dk1"/>
              </a:buClr>
              <a:buSzPts val="3200"/>
            </a:pP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593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WW01D12</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78</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229706729"/>
              </p:ext>
            </p:extLst>
          </p:nvPr>
        </p:nvGraphicFramePr>
        <p:xfrm>
          <a:off x="5616181" y="1126670"/>
          <a:ext cx="5833872" cy="5731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201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b="1" i="0" u="none" strike="noStrike" kern="1200" cap="none" dirty="0">
                <a:latin typeface="+mj-lt"/>
                <a:ea typeface="+mj-ea"/>
                <a:cs typeface="+mj-cs"/>
                <a:sym typeface="Montserrat"/>
              </a:rPr>
              <a:t>Operations on string</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15664" y="381935"/>
            <a:ext cx="5067291" cy="5974415"/>
          </a:xfrm>
        </p:spPr>
        <p:txBody>
          <a:bodyPr vert="horz" lIns="91440" tIns="45720" rIns="91440" bIns="45720" rtlCol="0" anchor="ctr">
            <a:normAutofit/>
          </a:bodyPr>
          <a:lstStyle/>
          <a:p>
            <a:pPr marR="0" lvl="0" algn="l">
              <a:spcBef>
                <a:spcPts val="0"/>
              </a:spcBef>
              <a:spcAft>
                <a:spcPts val="600"/>
              </a:spcAft>
              <a:buClr>
                <a:schemeClr val="dk1"/>
              </a:buClr>
              <a:buSzPts val="3200"/>
            </a:pPr>
            <a:r>
              <a:rPr lang="en-US" sz="1600" b="1" dirty="0">
                <a:solidFill>
                  <a:schemeClr val="tx1"/>
                </a:solidFill>
              </a:rPr>
              <a:t>1- Concatenation of String : </a:t>
            </a:r>
          </a:p>
          <a:p>
            <a:pPr marR="0" lvl="0" algn="l">
              <a:spcBef>
                <a:spcPts val="0"/>
              </a:spcBef>
              <a:spcAft>
                <a:spcPts val="600"/>
              </a:spcAft>
              <a:buClr>
                <a:schemeClr val="dk1"/>
              </a:buClr>
              <a:buSzPts val="3200"/>
            </a:pPr>
            <a:r>
              <a:rPr lang="en-US" sz="1300" dirty="0">
                <a:solidFill>
                  <a:schemeClr val="tx1"/>
                </a:solidFill>
              </a:rPr>
              <a:t>We can concatenate strings using the "+" operator or the "join()" method.</a:t>
            </a:r>
          </a:p>
          <a:p>
            <a:pPr marR="0" lvl="0" algn="l">
              <a:spcBef>
                <a:spcPts val="0"/>
              </a:spcBef>
              <a:spcAft>
                <a:spcPts val="600"/>
              </a:spcAft>
              <a:buClr>
                <a:schemeClr val="dk1"/>
              </a:buClr>
              <a:buSzPts val="3200"/>
            </a:pPr>
            <a:r>
              <a:rPr lang="en-US" sz="1300" dirty="0">
                <a:solidFill>
                  <a:schemeClr val="tx1"/>
                </a:solidFill>
              </a:rPr>
              <a:t>	string1 = "Hello"</a:t>
            </a:r>
          </a:p>
          <a:p>
            <a:pPr marR="0" lvl="0" algn="l">
              <a:spcBef>
                <a:spcPts val="0"/>
              </a:spcBef>
              <a:spcAft>
                <a:spcPts val="600"/>
              </a:spcAft>
              <a:buClr>
                <a:schemeClr val="dk1"/>
              </a:buClr>
              <a:buSzPts val="3200"/>
            </a:pPr>
            <a:r>
              <a:rPr lang="en-US" sz="1300" dirty="0">
                <a:solidFill>
                  <a:schemeClr val="tx1"/>
                </a:solidFill>
              </a:rPr>
              <a:t>	string2 = "world"</a:t>
            </a:r>
          </a:p>
          <a:p>
            <a:pPr marR="0" lvl="0" algn="l">
              <a:spcBef>
                <a:spcPts val="0"/>
              </a:spcBef>
              <a:spcAft>
                <a:spcPts val="600"/>
              </a:spcAft>
              <a:buClr>
                <a:schemeClr val="dk1"/>
              </a:buClr>
              <a:buSzPts val="3200"/>
            </a:pPr>
            <a:r>
              <a:rPr lang="en-US" sz="1300" dirty="0">
                <a:solidFill>
                  <a:schemeClr val="tx1"/>
                </a:solidFill>
              </a:rPr>
              <a:t>	result = string1 + " " + string2</a:t>
            </a:r>
          </a:p>
          <a:p>
            <a:pPr marR="0" lvl="0" algn="l">
              <a:spcBef>
                <a:spcPts val="0"/>
              </a:spcBef>
              <a:spcAft>
                <a:spcPts val="600"/>
              </a:spcAft>
              <a:buClr>
                <a:schemeClr val="dk1"/>
              </a:buClr>
              <a:buSzPts val="3200"/>
            </a:pPr>
            <a:r>
              <a:rPr lang="en-US" sz="1300" dirty="0">
                <a:solidFill>
                  <a:schemeClr val="tx1"/>
                </a:solidFill>
              </a:rPr>
              <a:t>	print(result) # Output: "Hello world“</a:t>
            </a:r>
          </a:p>
          <a:p>
            <a:pPr marR="0" lvl="0" algn="l">
              <a:spcBef>
                <a:spcPts val="0"/>
              </a:spcBef>
              <a:spcAft>
                <a:spcPts val="600"/>
              </a:spcAft>
              <a:buClr>
                <a:schemeClr val="dk1"/>
              </a:buClr>
              <a:buSzPts val="3200"/>
            </a:pPr>
            <a:endParaRPr lang="en-US" sz="1300" dirty="0">
              <a:solidFill>
                <a:schemeClr val="tx1"/>
              </a:solidFill>
            </a:endParaRPr>
          </a:p>
          <a:p>
            <a:pPr marR="0" lvl="0" algn="l">
              <a:spcBef>
                <a:spcPts val="0"/>
              </a:spcBef>
              <a:spcAft>
                <a:spcPts val="600"/>
              </a:spcAft>
              <a:buClr>
                <a:schemeClr val="dk1"/>
              </a:buClr>
              <a:buSzPts val="3200"/>
            </a:pPr>
            <a:r>
              <a:rPr lang="en-US" sz="1300" b="1" dirty="0">
                <a:solidFill>
                  <a:schemeClr val="tx1"/>
                </a:solidFill>
              </a:rPr>
              <a:t>Note</a:t>
            </a:r>
            <a:r>
              <a:rPr lang="en-US" sz="1300" dirty="0">
                <a:solidFill>
                  <a:schemeClr val="tx1"/>
                </a:solidFill>
              </a:rPr>
              <a:t>: Concatenation is supported by list as well.</a:t>
            </a:r>
          </a:p>
          <a:p>
            <a:pPr marR="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endParaRPr>
          </a:p>
          <a:p>
            <a:pPr marR="0" lvl="0" algn="l">
              <a:spcBef>
                <a:spcPts val="0"/>
              </a:spcBef>
              <a:spcAft>
                <a:spcPts val="600"/>
              </a:spcAft>
              <a:buClr>
                <a:schemeClr val="dk1"/>
              </a:buClr>
              <a:buSzPts val="3200"/>
            </a:pPr>
            <a:r>
              <a:rPr lang="en-US" sz="1600" b="1" dirty="0">
                <a:solidFill>
                  <a:schemeClr val="tx1"/>
                </a:solidFill>
              </a:rPr>
              <a:t>2- </a:t>
            </a:r>
            <a:r>
              <a:rPr lang="en-US" sz="1600" b="1" dirty="0" err="1">
                <a:solidFill>
                  <a:schemeClr val="tx1"/>
                </a:solidFill>
              </a:rPr>
              <a:t>ord</a:t>
            </a:r>
            <a:r>
              <a:rPr lang="en-US" sz="1600" b="1" dirty="0">
                <a:solidFill>
                  <a:schemeClr val="tx1"/>
                </a:solidFill>
              </a:rPr>
              <a:t>() :</a:t>
            </a:r>
          </a:p>
          <a:p>
            <a:pPr marR="0" lvl="0" algn="l">
              <a:spcBef>
                <a:spcPts val="0"/>
              </a:spcBef>
              <a:spcAft>
                <a:spcPts val="600"/>
              </a:spcAft>
              <a:buClr>
                <a:schemeClr val="dk1"/>
              </a:buClr>
              <a:buSzPts val="3200"/>
            </a:pPr>
            <a:r>
              <a:rPr lang="en-US" sz="1300" dirty="0">
                <a:solidFill>
                  <a:schemeClr val="tx1"/>
                </a:solidFill>
              </a:rPr>
              <a:t>It is a built-in function in Python that takes a single character string as an argument and returns an integer representing the Unicode code point of that character.</a:t>
            </a:r>
          </a:p>
          <a:p>
            <a:pPr marR="0" lvl="0" algn="l">
              <a:spcBef>
                <a:spcPts val="0"/>
              </a:spcBef>
              <a:spcAft>
                <a:spcPts val="600"/>
              </a:spcAft>
              <a:buClr>
                <a:schemeClr val="dk1"/>
              </a:buClr>
              <a:buSzPts val="3200"/>
            </a:pPr>
            <a:r>
              <a:rPr lang="en-US" sz="1300" dirty="0">
                <a:solidFill>
                  <a:schemeClr val="tx1"/>
                </a:solidFill>
              </a:rPr>
              <a:t>	char = 'A’</a:t>
            </a:r>
          </a:p>
          <a:p>
            <a:pPr marR="0" lvl="0" algn="l">
              <a:spcBef>
                <a:spcPts val="0"/>
              </a:spcBef>
              <a:spcAft>
                <a:spcPts val="600"/>
              </a:spcAft>
              <a:buClr>
                <a:schemeClr val="dk1"/>
              </a:buClr>
              <a:buSzPts val="3200"/>
            </a:pPr>
            <a:r>
              <a:rPr lang="en-US" sz="1300" dirty="0">
                <a:solidFill>
                  <a:schemeClr val="tx1"/>
                </a:solidFill>
              </a:rPr>
              <a:t>	</a:t>
            </a:r>
            <a:r>
              <a:rPr lang="en-US" sz="1300" dirty="0" err="1">
                <a:solidFill>
                  <a:schemeClr val="tx1"/>
                </a:solidFill>
              </a:rPr>
              <a:t>code_point</a:t>
            </a:r>
            <a:r>
              <a:rPr lang="en-US" sz="1300" dirty="0">
                <a:solidFill>
                  <a:schemeClr val="tx1"/>
                </a:solidFill>
              </a:rPr>
              <a:t> = </a:t>
            </a:r>
            <a:r>
              <a:rPr lang="en-US" sz="1300" dirty="0" err="1">
                <a:solidFill>
                  <a:schemeClr val="tx1"/>
                </a:solidFill>
              </a:rPr>
              <a:t>ord</a:t>
            </a:r>
            <a:r>
              <a:rPr lang="en-US" sz="1300" dirty="0">
                <a:solidFill>
                  <a:schemeClr val="tx1"/>
                </a:solidFill>
              </a:rPr>
              <a:t>(char)</a:t>
            </a:r>
          </a:p>
          <a:p>
            <a:pPr marR="0" lvl="0" algn="l">
              <a:spcBef>
                <a:spcPts val="0"/>
              </a:spcBef>
              <a:spcAft>
                <a:spcPts val="600"/>
              </a:spcAft>
              <a:buClr>
                <a:schemeClr val="dk1"/>
              </a:buClr>
              <a:buSzPts val="3200"/>
            </a:pPr>
            <a:r>
              <a:rPr lang="en-US" sz="1300" dirty="0">
                <a:solidFill>
                  <a:schemeClr val="tx1"/>
                </a:solidFill>
              </a:rPr>
              <a:t>	print(</a:t>
            </a:r>
            <a:r>
              <a:rPr lang="en-US" sz="1300" dirty="0" err="1">
                <a:solidFill>
                  <a:schemeClr val="tx1"/>
                </a:solidFill>
              </a:rPr>
              <a:t>code_point</a:t>
            </a:r>
            <a:r>
              <a:rPr lang="en-US" sz="1300" dirty="0">
                <a:solidFill>
                  <a:schemeClr val="tx1"/>
                </a:solidFill>
              </a:rPr>
              <a:t>) # Output: 65</a:t>
            </a:r>
          </a:p>
          <a:p>
            <a:pPr marR="0" lvl="0" algn="l">
              <a:spcBef>
                <a:spcPts val="0"/>
              </a:spcBef>
              <a:spcAft>
                <a:spcPts val="600"/>
              </a:spcAft>
              <a:buClr>
                <a:schemeClr val="dk1"/>
              </a:buClr>
              <a:buSzPts val="3200"/>
            </a:pPr>
            <a:endParaRPr lang="en-US" sz="1300" dirty="0">
              <a:solidFill>
                <a:schemeClr val="tx1"/>
              </a:solidFill>
            </a:endParaRPr>
          </a:p>
          <a:p>
            <a:pPr marR="0" lvl="0" algn="l">
              <a:spcBef>
                <a:spcPts val="0"/>
              </a:spcBef>
              <a:spcAft>
                <a:spcPts val="600"/>
              </a:spcAft>
              <a:buClr>
                <a:schemeClr val="dk1"/>
              </a:buClr>
              <a:buSzPts val="3200"/>
            </a:pPr>
            <a:r>
              <a:rPr lang="en-US" sz="1300" b="1" dirty="0">
                <a:solidFill>
                  <a:schemeClr val="tx1"/>
                </a:solidFill>
              </a:rPr>
              <a:t>NOTE</a:t>
            </a:r>
            <a:r>
              <a:rPr lang="en-US" sz="1300" dirty="0">
                <a:solidFill>
                  <a:schemeClr val="tx1"/>
                </a:solidFill>
              </a:rPr>
              <a:t>: that the </a:t>
            </a:r>
            <a:r>
              <a:rPr lang="en-US" sz="1300" dirty="0" err="1">
                <a:solidFill>
                  <a:schemeClr val="tx1"/>
                </a:solidFill>
              </a:rPr>
              <a:t>ord</a:t>
            </a:r>
            <a:r>
              <a:rPr lang="en-US" sz="1300" dirty="0">
                <a:solidFill>
                  <a:schemeClr val="tx1"/>
                </a:solidFill>
              </a:rPr>
              <a:t>() function only works with a single character string. If you pass a string with more than one character or a non-string argument, Python will raise a </a:t>
            </a:r>
            <a:r>
              <a:rPr lang="en-US" sz="1300" dirty="0" err="1">
                <a:solidFill>
                  <a:schemeClr val="tx1"/>
                </a:solidFill>
              </a:rPr>
              <a:t>TypeError</a:t>
            </a:r>
            <a:r>
              <a:rPr lang="en-US" sz="1300" dirty="0">
                <a:solidFill>
                  <a:schemeClr val="tx1"/>
                </a:solidFill>
              </a:rPr>
              <a:t>.</a:t>
            </a:r>
          </a:p>
          <a:p>
            <a:pPr marR="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endParaRPr>
          </a:p>
          <a:p>
            <a:pPr marR="0" lvl="0" algn="l">
              <a:spcBef>
                <a:spcPts val="0"/>
              </a:spcBef>
              <a:spcAft>
                <a:spcPts val="600"/>
              </a:spcAft>
              <a:buClr>
                <a:schemeClr val="dk1"/>
              </a:buClr>
              <a:buSzPts val="3200"/>
            </a:pPr>
            <a:r>
              <a:rPr lang="en-US" sz="1300" dirty="0">
                <a:solidFill>
                  <a:schemeClr val="tx1"/>
                </a:solidFill>
              </a:rPr>
              <a:t>https://www.geeksforgeeks.org/ascii-table/</a:t>
            </a:r>
          </a:p>
          <a:p>
            <a:pPr marR="0" lvl="0" indent="-228600" algn="l">
              <a:spcBef>
                <a:spcPts val="0"/>
              </a:spcBef>
              <a:spcAft>
                <a:spcPts val="600"/>
              </a:spcAft>
              <a:buClr>
                <a:schemeClr val="dk1"/>
              </a:buClr>
              <a:buSzPts val="3200"/>
              <a:buFont typeface="Arial" panose="020B0604020202020204" pitchFamily="34" charset="0"/>
              <a:buChar char="•"/>
            </a:pPr>
            <a:endParaRPr lang="en-US" sz="13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46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486163" y="385822"/>
            <a:ext cx="5293748" cy="5974414"/>
          </a:xfrm>
        </p:spPr>
        <p:txBody>
          <a:bodyPr vert="horz" lIns="91440" tIns="45720" rIns="91440" bIns="45720" rtlCol="0" anchor="ctr">
            <a:normAutofit/>
          </a:bodyPr>
          <a:lstStyle/>
          <a:p>
            <a:pPr algn="l"/>
            <a:r>
              <a:rPr lang="en-US" sz="5000" b="0" i="0" kern="1200" cap="all" baseline="0" dirty="0">
                <a:latin typeface="+mj-lt"/>
                <a:ea typeface="+mj-ea"/>
                <a:cs typeface="+mj-cs"/>
              </a:rPr>
              <a:t>Executing First Python Script</a:t>
            </a:r>
          </a:p>
        </p:txBody>
      </p:sp>
      <p:sp>
        <p:nvSpPr>
          <p:cNvPr id="31"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35"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096000" y="381935"/>
            <a:ext cx="4986955" cy="5974415"/>
          </a:xfrm>
        </p:spPr>
        <p:txBody>
          <a:bodyPr vert="horz" lIns="91440" tIns="45720" rIns="91440" bIns="45720" rtlCol="0" anchor="ctr">
            <a:normAutofit/>
          </a:bodyPr>
          <a:lstStyle/>
          <a:p>
            <a:pPr indent="-228600" algn="l">
              <a:buFont typeface="Arial" panose="020B0604020202020204" pitchFamily="34" charset="0"/>
              <a:buChar char="•"/>
            </a:pPr>
            <a:r>
              <a:rPr lang="en-US" b="1" dirty="0">
                <a:solidFill>
                  <a:schemeClr val="tx1"/>
                </a:solidFill>
              </a:rPr>
              <a:t>Code</a:t>
            </a:r>
            <a:r>
              <a:rPr lang="en-US" sz="1800" dirty="0">
                <a:solidFill>
                  <a:schemeClr val="tx1"/>
                </a:solidFill>
              </a:rPr>
              <a:t>—The standard code cell. This one is reserved for writing and running Python code! You can run your code by clicking on the Run button, as seen previously.</a:t>
            </a:r>
          </a:p>
          <a:p>
            <a:pPr algn="l"/>
            <a:endParaRPr lang="en-US" sz="1800" dirty="0">
              <a:solidFill>
                <a:schemeClr val="tx1"/>
              </a:solidFill>
            </a:endParaRPr>
          </a:p>
          <a:p>
            <a:pPr indent="-228600" algn="l">
              <a:buFont typeface="Arial" panose="020B0604020202020204" pitchFamily="34" charset="0"/>
              <a:buChar char="•"/>
            </a:pPr>
            <a:r>
              <a:rPr lang="en-US" b="1" dirty="0">
                <a:solidFill>
                  <a:schemeClr val="tx1"/>
                </a:solidFill>
              </a:rPr>
              <a:t>Markdown</a:t>
            </a:r>
            <a:r>
              <a:rPr lang="en-US" sz="1800" dirty="0">
                <a:solidFill>
                  <a:schemeClr val="tx1"/>
                </a:solidFill>
              </a:rPr>
              <a:t>—A text cell that is mainly used for notebook documentation, to write comments, titles, equations, etc. This type lets you structure your text using HTML tags or Markdown syntax.</a:t>
            </a:r>
          </a:p>
          <a:p>
            <a:pPr indent="-228600" algn="l">
              <a:buFont typeface="Arial" panose="020B0604020202020204" pitchFamily="34" charset="0"/>
              <a:buChar char="•"/>
            </a:pPr>
            <a:r>
              <a:rPr lang="en-US" sz="1800" dirty="0">
                <a:solidFill>
                  <a:schemeClr val="tx1"/>
                </a:solidFill>
              </a:rPr>
              <a:t>For example, we could create a title. To do this, simply add a   #  in front of your text. A single   #  will correspond to a level one title, two   ##  to a level two title, etc.</a:t>
            </a:r>
          </a:p>
          <a:p>
            <a:pPr indent="-228600" algn="l">
              <a:buFont typeface="Arial" panose="020B0604020202020204" pitchFamily="34" charset="0"/>
              <a:buChar char="•"/>
            </a:pPr>
            <a:endParaRPr lang="en-US" sz="1800" dirty="0">
              <a:solidFill>
                <a:schemeClr val="tx1"/>
              </a:solidFill>
            </a:endParaRPr>
          </a:p>
        </p:txBody>
      </p:sp>
      <p:cxnSp>
        <p:nvCxnSpPr>
          <p:cNvPr id="37" name="Straight Connector 36">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924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b="1" i="0" u="none" strike="noStrike" kern="1200" cap="none" dirty="0">
                <a:latin typeface="+mj-lt"/>
                <a:ea typeface="+mj-ea"/>
                <a:cs typeface="+mj-cs"/>
                <a:sym typeface="Montserrat"/>
              </a:rPr>
              <a:t>Operations on lists</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243119" y="369117"/>
            <a:ext cx="6551801" cy="6342076"/>
          </a:xfrm>
        </p:spPr>
        <p:txBody>
          <a:bodyPr vert="horz" lIns="91440" tIns="45720" rIns="91440" bIns="45720" rtlCol="0" anchor="ctr">
            <a:noAutofit/>
          </a:bodyPr>
          <a:lstStyle/>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1. </a:t>
            </a:r>
            <a:r>
              <a:rPr lang="en-US" sz="1400" b="1" dirty="0">
                <a:solidFill>
                  <a:schemeClr val="tx1"/>
                </a:solidFill>
                <a:sym typeface="Montserrat"/>
              </a:rPr>
              <a:t>Add</a:t>
            </a:r>
            <a:r>
              <a:rPr lang="en-US" sz="1400" dirty="0">
                <a:solidFill>
                  <a:schemeClr val="tx1"/>
                </a:solidFill>
                <a:sym typeface="Montserrat"/>
              </a:rPr>
              <a:t> : To add item in a list.</a:t>
            </a: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 append(): To add an item at the end of list.</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e.g. </a:t>
            </a:r>
            <a:r>
              <a:rPr lang="en-US" sz="1400" dirty="0" err="1">
                <a:solidFill>
                  <a:schemeClr val="tx1"/>
                </a:solidFill>
                <a:sym typeface="Montserrat"/>
              </a:rPr>
              <a:t>l.append</a:t>
            </a:r>
            <a:r>
              <a:rPr lang="en-US" sz="1400" dirty="0">
                <a:solidFill>
                  <a:schemeClr val="tx1"/>
                </a:solidFill>
                <a:sym typeface="Montserrat"/>
              </a:rPr>
              <a:t>(item)</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ii) extend(): To add many items at the end of list.</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e.g. </a:t>
            </a:r>
            <a:r>
              <a:rPr lang="en-US" sz="1400" dirty="0" err="1">
                <a:solidFill>
                  <a:schemeClr val="tx1"/>
                </a:solidFill>
                <a:sym typeface="Montserrat"/>
              </a:rPr>
              <a:t>l.extend</a:t>
            </a:r>
            <a:r>
              <a:rPr lang="en-US" sz="1400" dirty="0">
                <a:solidFill>
                  <a:schemeClr val="tx1"/>
                </a:solidFill>
                <a:sym typeface="Montserrat"/>
              </a:rPr>
              <a:t>(item1,item2..etc.)</a:t>
            </a: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iii) insert(): insert an item at given index.</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e.g. </a:t>
            </a:r>
            <a:r>
              <a:rPr lang="en-US" sz="1400" dirty="0" err="1">
                <a:solidFill>
                  <a:schemeClr val="tx1"/>
                </a:solidFill>
                <a:sym typeface="Montserrat"/>
              </a:rPr>
              <a:t>l.insert</a:t>
            </a:r>
            <a:r>
              <a:rPr lang="en-US" sz="1400" dirty="0">
                <a:solidFill>
                  <a:schemeClr val="tx1"/>
                </a:solidFill>
                <a:sym typeface="Montserrat"/>
              </a:rPr>
              <a:t>(index_value, item) </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2. </a:t>
            </a:r>
            <a:r>
              <a:rPr lang="en-US" sz="1400" b="1" dirty="0">
                <a:solidFill>
                  <a:schemeClr val="tx1"/>
                </a:solidFill>
                <a:sym typeface="Montserrat"/>
              </a:rPr>
              <a:t>Update</a:t>
            </a:r>
            <a:r>
              <a:rPr lang="en-US" sz="1400" dirty="0">
                <a:solidFill>
                  <a:schemeClr val="tx1"/>
                </a:solidFill>
                <a:sym typeface="Montserrat"/>
              </a:rPr>
              <a:t>: To update or replace items in a list.</a:t>
            </a: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e.g. l[index] = new_value</a:t>
            </a: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3. </a:t>
            </a:r>
            <a:r>
              <a:rPr lang="en-US" sz="1400" b="1" dirty="0">
                <a:solidFill>
                  <a:schemeClr val="tx1"/>
                </a:solidFill>
                <a:sym typeface="Montserrat"/>
              </a:rPr>
              <a:t>Delete</a:t>
            </a:r>
            <a:r>
              <a:rPr lang="en-US" sz="1400" dirty="0">
                <a:solidFill>
                  <a:schemeClr val="tx1"/>
                </a:solidFill>
                <a:sym typeface="Montserrat"/>
              </a:rPr>
              <a:t>: To remove an item/element from list.</a:t>
            </a: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 del list[index_value]: To remove an item from a given index value.</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ii) remove(item): To remove a specific item.</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iii) clear(): To remove/delete all element from list.</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For more such functions prefer python docs.</a:t>
            </a:r>
            <a:endParaRPr lang="en-US" sz="1400" dirty="0">
              <a:solidFill>
                <a:schemeClr val="tx1"/>
              </a:solidFill>
            </a:endParaRPr>
          </a:p>
          <a:p>
            <a:pPr marL="0" marR="0" lvl="0" indent="0" algn="l" rtl="0">
              <a:lnSpc>
                <a:spcPct val="115000"/>
              </a:lnSpc>
              <a:spcBef>
                <a:spcPts val="0"/>
              </a:spcBef>
              <a:spcAft>
                <a:spcPts val="0"/>
              </a:spcAft>
              <a:buClr>
                <a:schemeClr val="dk1"/>
              </a:buClr>
              <a:buSzPts val="3200"/>
              <a:buFont typeface="Arial"/>
              <a:buNone/>
            </a:pPr>
            <a:r>
              <a:rPr lang="en-US" sz="1400" dirty="0">
                <a:solidFill>
                  <a:schemeClr val="tx1"/>
                </a:solidFill>
                <a:sym typeface="Montserrat"/>
              </a:rPr>
              <a:t>Link 🡪 </a:t>
            </a:r>
            <a:r>
              <a:rPr lang="en-US" sz="1400" dirty="0">
                <a:solidFill>
                  <a:schemeClr val="tx1"/>
                </a:solidFill>
                <a:sym typeface="Montserrat"/>
                <a:hlinkClick r:id="rId2">
                  <a:extLst>
                    <a:ext uri="{A12FA001-AC4F-418D-AE19-62706E023703}">
                      <ahyp:hlinkClr xmlns:ahyp="http://schemas.microsoft.com/office/drawing/2018/hyperlinkcolor" xmlns="" val="tx"/>
                    </a:ext>
                  </a:extLst>
                </a:hlinkClick>
              </a:rPr>
              <a:t>https://docs.python.org/3/library/stdtypes.html#sequence-types-list-tuple-range</a:t>
            </a:r>
            <a:endParaRPr lang="en-US" sz="1400" dirty="0">
              <a:solidFill>
                <a:schemeClr val="tx1"/>
              </a:solidFill>
              <a:sym typeface="Montserrat"/>
            </a:endParaRPr>
          </a:p>
          <a:p>
            <a:pPr marL="0" marR="0" lvl="0" indent="0" algn="l" rtl="0">
              <a:lnSpc>
                <a:spcPct val="115000"/>
              </a:lnSpc>
              <a:spcBef>
                <a:spcPts val="0"/>
              </a:spcBef>
              <a:spcAft>
                <a:spcPts val="0"/>
              </a:spcAft>
              <a:buClr>
                <a:schemeClr val="dk1"/>
              </a:buClr>
              <a:buSzPts val="3200"/>
              <a:buFont typeface="Arial"/>
              <a:buNone/>
            </a:pPr>
            <a:endParaRPr lang="en-US" sz="1400" b="1" i="0" u="none" strike="noStrike" cap="none" dirty="0">
              <a:solidFill>
                <a:srgbClr val="073763"/>
              </a:solidFill>
              <a:latin typeface="Montserrat"/>
              <a:ea typeface="Montserrat"/>
              <a:cs typeface="Montserrat"/>
              <a:sym typeface="Montserrat"/>
            </a:endParaRPr>
          </a:p>
        </p:txBody>
      </p:sp>
    </p:spTree>
    <p:extLst>
      <p:ext uri="{BB962C8B-B14F-4D97-AF65-F5344CB8AC3E}">
        <p14:creationId xmlns:p14="http://schemas.microsoft.com/office/powerpoint/2010/main" val="1425586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sz="4000" b="0" i="0" kern="1200" cap="none" baseline="0" dirty="0">
                <a:latin typeface="+mj-lt"/>
                <a:ea typeface="+mj-ea"/>
                <a:cs typeface="+mj-cs"/>
              </a:rPr>
              <a:t>index</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376574"/>
            <a:ext cx="7485746" cy="911629"/>
          </a:xfrm>
        </p:spPr>
        <p:txBody>
          <a:bodyPr vert="horz" lIns="91440" tIns="45720" rIns="91440" bIns="45720" rtlCol="0">
            <a:noAutofit/>
          </a:bodyPr>
          <a:lstStyle/>
          <a:p>
            <a:pPr marL="400050" indent="-342900" algn="l">
              <a:buFont typeface="Arial" panose="020B0604020202020204" pitchFamily="34" charset="0"/>
              <a:buChar char="•"/>
            </a:pPr>
            <a:r>
              <a:rPr lang="en-US" sz="1800" dirty="0"/>
              <a:t>This method is similar to find(), but raises a </a:t>
            </a:r>
            <a:r>
              <a:rPr lang="en-US" sz="1800" dirty="0" err="1"/>
              <a:t>ValueError</a:t>
            </a:r>
            <a:r>
              <a:rPr lang="en-US" sz="1800" dirty="0"/>
              <a:t> exception if the item is not found in list</a:t>
            </a:r>
          </a:p>
        </p:txBody>
      </p:sp>
      <p:sp>
        <p:nvSpPr>
          <p:cNvPr id="4" name="Title 1">
            <a:extLst>
              <a:ext uri="{FF2B5EF4-FFF2-40B4-BE49-F238E27FC236}">
                <a16:creationId xmlns:a16="http://schemas.microsoft.com/office/drawing/2014/main" xmlns="" id="{A3EC9294-0899-A685-3ABD-E92C78F77C5A}"/>
              </a:ext>
            </a:extLst>
          </p:cNvPr>
          <p:cNvSpPr txBox="1">
            <a:spLocks/>
          </p:cNvSpPr>
          <p:nvPr/>
        </p:nvSpPr>
        <p:spPr>
          <a:xfrm>
            <a:off x="786860" y="2178679"/>
            <a:ext cx="5309140" cy="11937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4000" b="0" cap="none" dirty="0"/>
              <a:t>count() </a:t>
            </a:r>
            <a:r>
              <a:rPr lang="en-US" sz="4000" b="0" dirty="0"/>
              <a:t/>
            </a:r>
            <a:br>
              <a:rPr lang="en-US" sz="4000" b="0" dirty="0"/>
            </a:br>
            <a:endParaRPr lang="en-US" sz="4000" b="0" dirty="0"/>
          </a:p>
        </p:txBody>
      </p:sp>
      <p:sp>
        <p:nvSpPr>
          <p:cNvPr id="6" name="Subtitle 2">
            <a:extLst>
              <a:ext uri="{FF2B5EF4-FFF2-40B4-BE49-F238E27FC236}">
                <a16:creationId xmlns:a16="http://schemas.microsoft.com/office/drawing/2014/main" xmlns="" id="{0868953F-9F11-0FA0-1324-B9262CAF9196}"/>
              </a:ext>
            </a:extLst>
          </p:cNvPr>
          <p:cNvSpPr txBox="1">
            <a:spLocks/>
          </p:cNvSpPr>
          <p:nvPr/>
        </p:nvSpPr>
        <p:spPr>
          <a:xfrm>
            <a:off x="786860" y="4592224"/>
            <a:ext cx="7485746" cy="9116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800" dirty="0"/>
              <a:t>This operator is used to check if a element is present in a list. It returns a </a:t>
            </a:r>
            <a:r>
              <a:rPr lang="en-US" sz="1800" dirty="0" err="1"/>
              <a:t>boolean</a:t>
            </a:r>
            <a:r>
              <a:rPr lang="en-US" sz="1800" dirty="0"/>
              <a:t> value (True or False)</a:t>
            </a:r>
          </a:p>
        </p:txBody>
      </p:sp>
      <p:sp>
        <p:nvSpPr>
          <p:cNvPr id="8" name="Title 1">
            <a:extLst>
              <a:ext uri="{FF2B5EF4-FFF2-40B4-BE49-F238E27FC236}">
                <a16:creationId xmlns:a16="http://schemas.microsoft.com/office/drawing/2014/main" xmlns="" id="{3816A92C-5E5E-FE7D-03AF-C6DEDBD51F91}"/>
              </a:ext>
            </a:extLst>
          </p:cNvPr>
          <p:cNvSpPr txBox="1">
            <a:spLocks/>
          </p:cNvSpPr>
          <p:nvPr/>
        </p:nvSpPr>
        <p:spPr>
          <a:xfrm>
            <a:off x="786860" y="3777953"/>
            <a:ext cx="5309140" cy="119375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4700" b="0" cap="none" dirty="0"/>
              <a:t>in</a:t>
            </a:r>
            <a:r>
              <a:rPr lang="en-US" b="0" cap="none" dirty="0"/>
              <a:t> </a:t>
            </a:r>
            <a:r>
              <a:rPr lang="en-US" sz="5400" b="0" dirty="0"/>
              <a:t/>
            </a:r>
            <a:br>
              <a:rPr lang="en-US" sz="5400" b="0" dirty="0"/>
            </a:br>
            <a:endParaRPr lang="en-US" sz="5400" b="0" dirty="0"/>
          </a:p>
        </p:txBody>
      </p:sp>
      <p:sp>
        <p:nvSpPr>
          <p:cNvPr id="9" name="Subtitle 2">
            <a:extLst>
              <a:ext uri="{FF2B5EF4-FFF2-40B4-BE49-F238E27FC236}">
                <a16:creationId xmlns:a16="http://schemas.microsoft.com/office/drawing/2014/main" xmlns="" id="{15BDB77C-2A85-8D19-4C07-2602D80A93E8}"/>
              </a:ext>
            </a:extLst>
          </p:cNvPr>
          <p:cNvSpPr txBox="1">
            <a:spLocks/>
          </p:cNvSpPr>
          <p:nvPr/>
        </p:nvSpPr>
        <p:spPr>
          <a:xfrm>
            <a:off x="749691" y="2913869"/>
            <a:ext cx="7485746" cy="9116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800" dirty="0"/>
              <a:t>This method is used to count the number of occurrences of a element in a list.</a:t>
            </a:r>
          </a:p>
        </p:txBody>
      </p:sp>
    </p:spTree>
    <p:extLst>
      <p:ext uri="{BB962C8B-B14F-4D97-AF65-F5344CB8AC3E}">
        <p14:creationId xmlns:p14="http://schemas.microsoft.com/office/powerpoint/2010/main" val="4063590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sz="4000" b="0" i="0" kern="1200" cap="none" baseline="0" dirty="0">
                <a:latin typeface="+mj-lt"/>
                <a:ea typeface="+mj-ea"/>
                <a:cs typeface="+mj-cs"/>
              </a:rPr>
              <a:t>sort</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376574"/>
            <a:ext cx="7485746" cy="911629"/>
          </a:xfrm>
        </p:spPr>
        <p:txBody>
          <a:bodyPr vert="horz" lIns="91440" tIns="45720" rIns="91440" bIns="45720" rtlCol="0">
            <a:noAutofit/>
          </a:bodyPr>
          <a:lstStyle/>
          <a:p>
            <a:pPr marL="400050" indent="-342900" algn="l">
              <a:buFont typeface="Arial" panose="020B0604020202020204" pitchFamily="34" charset="0"/>
              <a:buChar char="•"/>
            </a:pPr>
            <a:r>
              <a:rPr lang="en-US" sz="1800" dirty="0"/>
              <a:t>sort() is a built-in method in Python that can be used to sort a list in ascending order.</a:t>
            </a:r>
          </a:p>
          <a:p>
            <a:pPr marL="400050" indent="-342900" algn="l">
              <a:buFont typeface="Arial" panose="020B0604020202020204" pitchFamily="34" charset="0"/>
              <a:buChar char="•"/>
            </a:pPr>
            <a:r>
              <a:rPr lang="en-US" sz="1800" dirty="0"/>
              <a:t>The method sorts the list in place, which means it modifies the original list.</a:t>
            </a:r>
          </a:p>
          <a:p>
            <a:pPr marL="400050" indent="-342900" algn="l">
              <a:buFont typeface="Arial" panose="020B0604020202020204" pitchFamily="34" charset="0"/>
              <a:buChar char="•"/>
            </a:pPr>
            <a:r>
              <a:rPr lang="en-US" sz="1800" dirty="0"/>
              <a:t>Ex:</a:t>
            </a:r>
          </a:p>
          <a:p>
            <a:pPr marL="514350" lvl="1" algn="l"/>
            <a:r>
              <a:rPr lang="en-US" sz="1800" dirty="0">
                <a:solidFill>
                  <a:schemeClr val="bg1"/>
                </a:solidFill>
              </a:rPr>
              <a:t>numbers = [3, 1, 4, 1, 5, 9, 2, 6, 5, 3, 5]</a:t>
            </a:r>
          </a:p>
          <a:p>
            <a:pPr marL="514350" lvl="1" algn="l"/>
            <a:r>
              <a:rPr lang="en-US" sz="1800" dirty="0">
                <a:solidFill>
                  <a:schemeClr val="bg1"/>
                </a:solidFill>
              </a:rPr>
              <a:t>numbers.sort()</a:t>
            </a:r>
          </a:p>
          <a:p>
            <a:pPr marL="514350" lvl="1" algn="l"/>
            <a:r>
              <a:rPr lang="en-US" sz="1800" dirty="0">
                <a:solidFill>
                  <a:schemeClr val="bg1"/>
                </a:solidFill>
              </a:rPr>
              <a:t>print(numbers) # Output: [1, 1, 2, 3, 3, 4, 5, 5, 5, 6, 9]</a:t>
            </a:r>
          </a:p>
          <a:p>
            <a:pPr marL="342900" indent="-285750" algn="l">
              <a:buFont typeface="Arial" panose="020B0604020202020204" pitchFamily="34" charset="0"/>
              <a:buChar char="•"/>
            </a:pPr>
            <a:r>
              <a:rPr lang="en-US" sz="1800" dirty="0"/>
              <a:t>By default, the sort() method sorts the list in ascending order. However, you can also pass a reverse=True argument to sort the list in descending order:</a:t>
            </a:r>
          </a:p>
          <a:p>
            <a:pPr marL="342900" indent="-285750" algn="l">
              <a:buFont typeface="Arial" panose="020B0604020202020204" pitchFamily="34" charset="0"/>
              <a:buChar char="•"/>
            </a:pPr>
            <a:r>
              <a:rPr lang="en-US" sz="1800" dirty="0"/>
              <a:t>Ex:</a:t>
            </a:r>
          </a:p>
          <a:p>
            <a:pPr marL="514350" lvl="1" algn="l"/>
            <a:r>
              <a:rPr lang="en-US" sz="1800" dirty="0">
                <a:solidFill>
                  <a:schemeClr val="bg1"/>
                </a:solidFill>
              </a:rPr>
              <a:t>numbers = [3, 1, 4, 1, 5, 9, 2, 6, 5, 3, 5]</a:t>
            </a:r>
          </a:p>
          <a:p>
            <a:pPr marL="514350" lvl="1" algn="l"/>
            <a:r>
              <a:rPr lang="en-US" sz="1800" dirty="0">
                <a:solidFill>
                  <a:schemeClr val="bg1"/>
                </a:solidFill>
              </a:rPr>
              <a:t>numbers.sort(reverse=True)</a:t>
            </a:r>
          </a:p>
          <a:p>
            <a:pPr marL="514350" lvl="1" algn="l"/>
            <a:r>
              <a:rPr lang="en-US" sz="1800" dirty="0">
                <a:solidFill>
                  <a:schemeClr val="bg1"/>
                </a:solidFill>
              </a:rPr>
              <a:t>print(numbers) # Output: [9, 6, 5, 5, 5, 4, 3, 3, 2, 1, 1]</a:t>
            </a:r>
          </a:p>
          <a:p>
            <a:pPr marL="514350" lvl="1" algn="l"/>
            <a:endParaRPr lang="en-US" sz="1800" dirty="0"/>
          </a:p>
        </p:txBody>
      </p:sp>
      <p:pic>
        <p:nvPicPr>
          <p:cNvPr id="7" name="Graphic 6" descr="Loading">
            <a:extLst>
              <a:ext uri="{FF2B5EF4-FFF2-40B4-BE49-F238E27FC236}">
                <a16:creationId xmlns:a16="http://schemas.microsoft.com/office/drawing/2014/main" xmlns="" id="{AB1F8205-0BBF-7C23-3BB4-5D50D6951F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699437" y="2364538"/>
            <a:ext cx="3948572" cy="3948572"/>
          </a:xfrm>
          <a:prstGeom prst="rect">
            <a:avLst/>
          </a:prstGeom>
        </p:spPr>
      </p:pic>
      <p:sp>
        <p:nvSpPr>
          <p:cNvPr id="5" name="Title 1">
            <a:extLst>
              <a:ext uri="{FF2B5EF4-FFF2-40B4-BE49-F238E27FC236}">
                <a16:creationId xmlns:a16="http://schemas.microsoft.com/office/drawing/2014/main" xmlns="" id="{A9F0ADF5-1E9E-242A-AB16-C9D77DF7D2CA}"/>
              </a:ext>
            </a:extLst>
          </p:cNvPr>
          <p:cNvSpPr txBox="1">
            <a:spLocks/>
          </p:cNvSpPr>
          <p:nvPr/>
        </p:nvSpPr>
        <p:spPr>
          <a:xfrm>
            <a:off x="786860" y="5141554"/>
            <a:ext cx="5309140" cy="119375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5400" b="0" dirty="0"/>
              <a:t/>
            </a:r>
            <a:br>
              <a:rPr lang="en-US" sz="5400" b="0" dirty="0"/>
            </a:br>
            <a:endParaRPr lang="en-US" sz="5400" b="0" dirty="0"/>
          </a:p>
        </p:txBody>
      </p:sp>
    </p:spTree>
    <p:extLst>
      <p:ext uri="{BB962C8B-B14F-4D97-AF65-F5344CB8AC3E}">
        <p14:creationId xmlns:p14="http://schemas.microsoft.com/office/powerpoint/2010/main" val="1497003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793159" y="1377146"/>
            <a:ext cx="4076460" cy="3626217"/>
          </a:xfrm>
        </p:spPr>
        <p:txBody>
          <a:bodyPr vert="horz" lIns="91440" tIns="45720" rIns="91440" bIns="45720" rtlCol="0" anchor="b">
            <a:normAutofit/>
          </a:bodyPr>
          <a:lstStyle/>
          <a:p>
            <a:pPr algn="r"/>
            <a:r>
              <a:rPr lang="en-US" sz="7200" b="0" i="0" kern="1200" cap="none" baseline="0">
                <a:latin typeface="+mj-lt"/>
                <a:ea typeface="+mj-ea"/>
                <a:cs typeface="+mj-cs"/>
              </a:rPr>
              <a:t>BREAK</a:t>
            </a:r>
            <a:endParaRPr lang="en-US" sz="7200" b="0" i="0" kern="1200" cap="all" baseline="0">
              <a:latin typeface="+mj-lt"/>
              <a:ea typeface="+mj-ea"/>
              <a:cs typeface="+mj-cs"/>
            </a:endParaRPr>
          </a:p>
        </p:txBody>
      </p:sp>
      <p:pic>
        <p:nvPicPr>
          <p:cNvPr id="7" name="Graphic 6" descr="Coffee">
            <a:extLst>
              <a:ext uri="{FF2B5EF4-FFF2-40B4-BE49-F238E27FC236}">
                <a16:creationId xmlns:a16="http://schemas.microsoft.com/office/drawing/2014/main" xmlns="" id="{AB1F8205-0BBF-7C23-3BB4-5D50D6951F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2975" y="583658"/>
            <a:ext cx="6043001" cy="6043001"/>
          </a:xfrm>
          <a:prstGeom prst="rect">
            <a:avLst/>
          </a:prstGeom>
        </p:spPr>
      </p:pic>
    </p:spTree>
    <p:extLst>
      <p:ext uri="{BB962C8B-B14F-4D97-AF65-F5344CB8AC3E}">
        <p14:creationId xmlns:p14="http://schemas.microsoft.com/office/powerpoint/2010/main" val="2597801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199" y="698643"/>
            <a:ext cx="10405534" cy="825356"/>
          </a:xfrm>
        </p:spPr>
        <p:txBody>
          <a:bodyPr vert="horz" lIns="91440" tIns="45720" rIns="91440" bIns="45720" rtlCol="0" anchor="t">
            <a:normAutofit fontScale="90000"/>
          </a:bodyPr>
          <a:lstStyle/>
          <a:p>
            <a:pPr algn="l"/>
            <a:r>
              <a:rPr lang="en-US" sz="5600" b="0" cap="none" dirty="0">
                <a:solidFill>
                  <a:schemeClr val="tx1"/>
                </a:solidFill>
              </a:rPr>
              <a:t>enumerate</a:t>
            </a:r>
            <a:endParaRPr lang="en-US" sz="5600" b="0" i="0" kern="1200" cap="none" baseline="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948267" y="1380066"/>
            <a:ext cx="10695926" cy="4313624"/>
          </a:xfrm>
        </p:spPr>
        <p:txBody>
          <a:bodyPr vert="horz" lIns="91440" tIns="45720" rIns="91440" bIns="45720" rtlCol="0" anchor="ctr">
            <a:normAutofit/>
          </a:bodyPr>
          <a:lstStyle/>
          <a:p>
            <a:pPr marL="0" marR="0" lvl="0" indent="0" algn="l" rtl="0">
              <a:lnSpc>
                <a:spcPct val="100000"/>
              </a:lnSpc>
              <a:spcBef>
                <a:spcPts val="0"/>
              </a:spcBef>
              <a:spcAft>
                <a:spcPts val="0"/>
              </a:spcAft>
              <a:buNone/>
            </a:pPr>
            <a:r>
              <a:rPr lang="en-US" sz="1800" dirty="0">
                <a:solidFill>
                  <a:schemeClr val="tx1"/>
                </a:solidFill>
                <a:sym typeface="Montserrat"/>
              </a:rPr>
              <a:t>A lot of times when dealing with iterators, we also get a need to keep a count of iterations. Python eases the programmers’ task by providing a built-in function enumerate() for this task.</a:t>
            </a:r>
          </a:p>
          <a:p>
            <a:pPr marL="0" marR="0" lvl="0" indent="0" algn="l" rtl="0">
              <a:lnSpc>
                <a:spcPct val="100000"/>
              </a:lnSpc>
              <a:spcBef>
                <a:spcPts val="0"/>
              </a:spcBef>
              <a:spcAft>
                <a:spcPts val="0"/>
              </a:spcAft>
              <a:buNone/>
            </a:pPr>
            <a:r>
              <a:rPr lang="en-US" sz="1800" dirty="0">
                <a:solidFill>
                  <a:schemeClr val="tx1"/>
                </a:solidFill>
                <a:sym typeface="Montserrat"/>
              </a:rPr>
              <a:t>Enumerate() method adds a counter to an iterable and returns it in a form of enumerate object. This enumerate object can then be used directly in for loops or be converted into a list of tuples using list() method.</a:t>
            </a:r>
          </a:p>
          <a:p>
            <a:pPr marL="0" marR="0" lvl="0" indent="0" algn="l" rtl="0">
              <a:lnSpc>
                <a:spcPct val="100000"/>
              </a:lnSpc>
              <a:spcBef>
                <a:spcPts val="0"/>
              </a:spcBef>
              <a:spcAft>
                <a:spcPts val="0"/>
              </a:spcAft>
              <a:buNone/>
            </a:pPr>
            <a:endParaRPr lang="en-US" sz="1800" dirty="0">
              <a:solidFill>
                <a:schemeClr val="tx1"/>
              </a:solidFill>
              <a:sym typeface="Montserrat"/>
            </a:endParaRPr>
          </a:p>
          <a:p>
            <a:pPr marL="0" marR="0" lvl="0" indent="0" algn="l" rtl="0">
              <a:lnSpc>
                <a:spcPct val="100000"/>
              </a:lnSpc>
              <a:spcBef>
                <a:spcPts val="0"/>
              </a:spcBef>
              <a:spcAft>
                <a:spcPts val="0"/>
              </a:spcAft>
              <a:buNone/>
            </a:pPr>
            <a:r>
              <a:rPr lang="en-US" sz="1800" dirty="0">
                <a:solidFill>
                  <a:schemeClr val="tx1"/>
                </a:solidFill>
                <a:sym typeface="Montserrat"/>
              </a:rPr>
              <a:t>Syntax: enumerate(iterable, start)</a:t>
            </a:r>
          </a:p>
          <a:p>
            <a:pPr marL="0" marR="0" lvl="0" indent="0" algn="l" rtl="0">
              <a:lnSpc>
                <a:spcPct val="100000"/>
              </a:lnSpc>
              <a:spcBef>
                <a:spcPts val="0"/>
              </a:spcBef>
              <a:spcAft>
                <a:spcPts val="0"/>
              </a:spcAft>
              <a:buNone/>
            </a:pPr>
            <a:endParaRPr lang="en-US" sz="1800" dirty="0">
              <a:solidFill>
                <a:schemeClr val="tx1"/>
              </a:solidFill>
              <a:sym typeface="Montserrat"/>
            </a:endParaRPr>
          </a:p>
          <a:p>
            <a:pPr marL="0" marR="0" lvl="0" indent="0" algn="l" rtl="0">
              <a:lnSpc>
                <a:spcPct val="100000"/>
              </a:lnSpc>
              <a:spcBef>
                <a:spcPts val="0"/>
              </a:spcBef>
              <a:spcAft>
                <a:spcPts val="0"/>
              </a:spcAft>
              <a:buNone/>
            </a:pPr>
            <a:r>
              <a:rPr lang="en-US" sz="1800" dirty="0">
                <a:solidFill>
                  <a:schemeClr val="tx1"/>
                </a:solidFill>
                <a:sym typeface="Montserrat"/>
              </a:rPr>
              <a:t>Parameters:</a:t>
            </a:r>
          </a:p>
          <a:p>
            <a:pPr marL="0" marR="0" lvl="0" indent="0" algn="l" rtl="0">
              <a:lnSpc>
                <a:spcPct val="100000"/>
              </a:lnSpc>
              <a:spcBef>
                <a:spcPts val="0"/>
              </a:spcBef>
              <a:spcAft>
                <a:spcPts val="0"/>
              </a:spcAft>
              <a:buNone/>
            </a:pPr>
            <a:r>
              <a:rPr lang="en-US" sz="1800" dirty="0">
                <a:solidFill>
                  <a:schemeClr val="tx1"/>
                </a:solidFill>
                <a:sym typeface="Montserrat"/>
              </a:rPr>
              <a:t>i) Iterable: any object that support iteration </a:t>
            </a:r>
          </a:p>
          <a:p>
            <a:pPr marL="0" marR="0" lvl="0" indent="0" algn="l" rtl="0">
              <a:lnSpc>
                <a:spcPct val="100000"/>
              </a:lnSpc>
              <a:spcBef>
                <a:spcPts val="0"/>
              </a:spcBef>
              <a:spcAft>
                <a:spcPts val="0"/>
              </a:spcAft>
              <a:buNone/>
            </a:pPr>
            <a:r>
              <a:rPr lang="en-US" sz="1800" dirty="0">
                <a:solidFill>
                  <a:schemeClr val="tx1"/>
                </a:solidFill>
                <a:sym typeface="Montserrat"/>
              </a:rPr>
              <a:t>ii) start: the index value from which the counter is to be start by default it is 0.</a:t>
            </a:r>
          </a:p>
        </p:txBody>
      </p:sp>
    </p:spTree>
    <p:extLst>
      <p:ext uri="{BB962C8B-B14F-4D97-AF65-F5344CB8AC3E}">
        <p14:creationId xmlns:p14="http://schemas.microsoft.com/office/powerpoint/2010/main" val="2698990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WW01D13</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85</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1247344187"/>
              </p:ext>
            </p:extLst>
          </p:nvPr>
        </p:nvGraphicFramePr>
        <p:xfrm>
          <a:off x="5616181" y="1393725"/>
          <a:ext cx="5833872" cy="5116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9492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i="0" kern="1200" cap="none" baseline="0">
                <a:latin typeface="+mj-lt"/>
                <a:ea typeface="+mj-ea"/>
                <a:cs typeface="+mj-cs"/>
              </a:rPr>
              <a:t>lstrip()</a:t>
            </a:r>
            <a:r>
              <a:rPr lang="en-US" sz="7200" b="0" i="0" kern="1200" cap="all" baseline="0">
                <a:latin typeface="+mj-lt"/>
                <a:ea typeface="+mj-ea"/>
                <a:cs typeface="+mj-cs"/>
              </a:rPr>
              <a:t/>
            </a:r>
            <a:br>
              <a:rPr lang="en-US" sz="7200" b="0" i="0" kern="1200" cap="all" baseline="0">
                <a:latin typeface="+mj-lt"/>
                <a:ea typeface="+mj-ea"/>
                <a:cs typeface="+mj-cs"/>
              </a:rPr>
            </a:br>
            <a:endParaRPr lang="en-US" sz="7200" b="0" i="0" kern="1200" cap="all" baseline="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49953" y="381935"/>
            <a:ext cx="5133002" cy="5974415"/>
          </a:xfrm>
        </p:spPr>
        <p:txBody>
          <a:bodyPr vert="horz" lIns="91440" tIns="45720" rIns="91440" bIns="45720" rtlCol="0" anchor="ctr">
            <a:normAutofit/>
          </a:bodyPr>
          <a:lstStyle/>
          <a:p>
            <a:pPr marL="400050" indent="-228600" algn="l">
              <a:buFont typeface="Arial" panose="020B0604020202020204" pitchFamily="34" charset="0"/>
              <a:buChar char="•"/>
            </a:pPr>
            <a:r>
              <a:rPr lang="en-US" sz="1800" dirty="0">
                <a:solidFill>
                  <a:schemeClr val="tx1"/>
                </a:solidFill>
              </a:rPr>
              <a:t>Built-in string method that is used to remove leading whitespace characters from a string</a:t>
            </a:r>
          </a:p>
          <a:p>
            <a:pPr marL="400050" indent="-228600" algn="l">
              <a:buFont typeface="Arial" panose="020B0604020202020204" pitchFamily="34" charset="0"/>
              <a:buChar char="•"/>
            </a:pPr>
            <a:r>
              <a:rPr lang="en-US" sz="1800" b="1" dirty="0">
                <a:solidFill>
                  <a:schemeClr val="tx1"/>
                </a:solidFill>
              </a:rPr>
              <a:t>Syntax</a:t>
            </a:r>
            <a:r>
              <a:rPr lang="en-US" sz="1800" dirty="0">
                <a:solidFill>
                  <a:schemeClr val="tx1"/>
                </a:solidFill>
              </a:rPr>
              <a:t>:</a:t>
            </a:r>
          </a:p>
          <a:p>
            <a:pPr marL="857250" lvl="1" indent="-228600" algn="l">
              <a:buFont typeface="Arial" panose="020B0604020202020204" pitchFamily="34" charset="0"/>
              <a:buChar char="•"/>
            </a:pPr>
            <a:r>
              <a:rPr lang="en-US" sz="1800" dirty="0" err="1">
                <a:solidFill>
                  <a:schemeClr val="tx1"/>
                </a:solidFill>
              </a:rPr>
              <a:t>string.lstrip</a:t>
            </a:r>
            <a:r>
              <a:rPr lang="en-US" sz="1800" dirty="0">
                <a:solidFill>
                  <a:schemeClr val="tx1"/>
                </a:solidFill>
              </a:rPr>
              <a:t>([chars])</a:t>
            </a:r>
          </a:p>
          <a:p>
            <a:pPr marL="857250" lvl="1" indent="-228600" algn="l">
              <a:buFont typeface="Arial" panose="020B0604020202020204" pitchFamily="34" charset="0"/>
              <a:buChar char="•"/>
            </a:pPr>
            <a:r>
              <a:rPr lang="en-US" sz="1800" dirty="0">
                <a:solidFill>
                  <a:schemeClr val="tx1"/>
                </a:solidFill>
              </a:rPr>
              <a:t>where string is the string that you want to strip the whitespace from, and chars is an optional parameter that specifies the set of characters to remove from the left side of the string.</a:t>
            </a:r>
          </a:p>
          <a:p>
            <a:pPr marL="400050" indent="-228600" algn="l">
              <a:buFont typeface="Arial" panose="020B0604020202020204" pitchFamily="34" charset="0"/>
              <a:buChar char="•"/>
            </a:pPr>
            <a:r>
              <a:rPr lang="en-US" sz="1800" b="1" dirty="0">
                <a:solidFill>
                  <a:schemeClr val="tx1"/>
                </a:solidFill>
              </a:rPr>
              <a:t>Ex:</a:t>
            </a:r>
          </a:p>
          <a:p>
            <a:pPr marL="628650" lvl="1" algn="l"/>
            <a:r>
              <a:rPr lang="en-US" sz="1800" dirty="0">
                <a:solidFill>
                  <a:schemeClr val="tx1"/>
                </a:solidFill>
              </a:rPr>
              <a:t>text = "   hello world   “</a:t>
            </a:r>
          </a:p>
          <a:p>
            <a:pPr marL="628650" lvl="1" algn="l"/>
            <a:r>
              <a:rPr lang="en-US" sz="1800" dirty="0" err="1">
                <a:solidFill>
                  <a:schemeClr val="tx1"/>
                </a:solidFill>
              </a:rPr>
              <a:t>new_text</a:t>
            </a:r>
            <a:r>
              <a:rPr lang="en-US" sz="1800" dirty="0">
                <a:solidFill>
                  <a:schemeClr val="tx1"/>
                </a:solidFill>
              </a:rPr>
              <a:t> = </a:t>
            </a:r>
            <a:r>
              <a:rPr lang="en-US" sz="1800" dirty="0" err="1">
                <a:solidFill>
                  <a:schemeClr val="tx1"/>
                </a:solidFill>
              </a:rPr>
              <a:t>text.lstrip</a:t>
            </a:r>
            <a:r>
              <a:rPr lang="en-US" sz="1800" dirty="0">
                <a:solidFill>
                  <a:schemeClr val="tx1"/>
                </a:solidFill>
              </a:rPr>
              <a:t>()</a:t>
            </a:r>
          </a:p>
          <a:p>
            <a:pPr marL="628650" lvl="1" algn="l"/>
            <a:r>
              <a:rPr lang="en-US" sz="1800" dirty="0">
                <a:solidFill>
                  <a:schemeClr val="tx1"/>
                </a:solidFill>
              </a:rPr>
              <a:t>print(</a:t>
            </a:r>
            <a:r>
              <a:rPr lang="en-US" sz="1800" dirty="0" err="1">
                <a:solidFill>
                  <a:schemeClr val="tx1"/>
                </a:solidFill>
              </a:rPr>
              <a:t>new_text</a:t>
            </a:r>
            <a:r>
              <a:rPr lang="en-US" sz="1800" dirty="0">
                <a:solidFill>
                  <a:schemeClr val="tx1"/>
                </a:solidFill>
              </a:rPr>
              <a:t>)</a:t>
            </a:r>
          </a:p>
          <a:p>
            <a:pPr marL="400050" indent="-228600" algn="l">
              <a:buFont typeface="Arial" panose="020B0604020202020204" pitchFamily="34" charset="0"/>
              <a:buChar char="•"/>
            </a:pPr>
            <a:endParaRPr lang="en-US" sz="1800" dirty="0">
              <a:solidFill>
                <a:schemeClr val="tx1"/>
              </a:solidFill>
            </a:endParaRPr>
          </a:p>
          <a:p>
            <a:pPr marL="400050" indent="-228600" algn="l">
              <a:buFont typeface="Arial" panose="020B0604020202020204" pitchFamily="34" charset="0"/>
              <a:buChar char="•"/>
            </a:pP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68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kern="1200" cap="none">
                <a:latin typeface="+mj-lt"/>
                <a:ea typeface="+mj-ea"/>
                <a:cs typeface="+mj-cs"/>
              </a:rPr>
              <a:t>r</a:t>
            </a:r>
            <a:r>
              <a:rPr lang="en-US" sz="7200" b="0" i="0" kern="1200" cap="none" baseline="0">
                <a:latin typeface="+mj-lt"/>
                <a:ea typeface="+mj-ea"/>
                <a:cs typeface="+mj-cs"/>
              </a:rPr>
              <a:t>strip</a:t>
            </a:r>
            <a:r>
              <a:rPr lang="en-US" sz="7200" b="0" i="0" kern="1200" cap="none" baseline="0" dirty="0">
                <a:latin typeface="+mj-lt"/>
                <a:ea typeface="+mj-ea"/>
                <a:cs typeface="+mj-cs"/>
              </a:rPr>
              <a:t>()</a:t>
            </a:r>
            <a:r>
              <a:rPr lang="en-US" sz="7200" b="0" i="0" kern="1200" cap="all" baseline="0" dirty="0">
                <a:latin typeface="+mj-lt"/>
                <a:ea typeface="+mj-ea"/>
                <a:cs typeface="+mj-cs"/>
              </a:rPr>
              <a:t/>
            </a:r>
            <a:br>
              <a:rPr lang="en-US" sz="7200" b="0" i="0" kern="1200" cap="all" baseline="0" dirty="0">
                <a:latin typeface="+mj-lt"/>
                <a:ea typeface="+mj-ea"/>
                <a:cs typeface="+mj-cs"/>
              </a:rPr>
            </a:br>
            <a:endParaRPr lang="en-US" sz="7200" b="0" i="0" kern="1200" cap="all"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400050" indent="-228600" algn="l">
              <a:buFont typeface="Arial" panose="020B0604020202020204" pitchFamily="34" charset="0"/>
              <a:buChar char="•"/>
            </a:pPr>
            <a:r>
              <a:rPr lang="en-US" sz="1800" dirty="0">
                <a:solidFill>
                  <a:schemeClr val="tx1"/>
                </a:solidFill>
              </a:rPr>
              <a:t>Built-in string method that is used to remove leading whitespace characters from a string</a:t>
            </a:r>
          </a:p>
          <a:p>
            <a:pPr marL="400050" indent="-228600" algn="l">
              <a:buFont typeface="Arial" panose="020B0604020202020204" pitchFamily="34" charset="0"/>
              <a:buChar char="•"/>
            </a:pPr>
            <a:r>
              <a:rPr lang="en-US" sz="1800" b="1" dirty="0">
                <a:solidFill>
                  <a:schemeClr val="tx1"/>
                </a:solidFill>
              </a:rPr>
              <a:t>Syntax</a:t>
            </a:r>
            <a:r>
              <a:rPr lang="en-US" sz="1800" dirty="0">
                <a:solidFill>
                  <a:schemeClr val="tx1"/>
                </a:solidFill>
              </a:rPr>
              <a:t>:</a:t>
            </a:r>
          </a:p>
          <a:p>
            <a:pPr marL="857250" lvl="1" indent="-228600" algn="l">
              <a:buFont typeface="Arial" panose="020B0604020202020204" pitchFamily="34" charset="0"/>
              <a:buChar char="•"/>
            </a:pPr>
            <a:r>
              <a:rPr lang="en-US" sz="1800" dirty="0" err="1"/>
              <a:t>string.rstrip</a:t>
            </a:r>
            <a:r>
              <a:rPr lang="en-US" sz="1800" dirty="0"/>
              <a:t>([chars])</a:t>
            </a:r>
          </a:p>
          <a:p>
            <a:pPr marL="857250" lvl="1" indent="-228600" algn="l">
              <a:buFont typeface="Arial" panose="020B0604020202020204" pitchFamily="34" charset="0"/>
              <a:buChar char="•"/>
            </a:pPr>
            <a:r>
              <a:rPr lang="en-US" sz="1800" dirty="0"/>
              <a:t>where string is the string that you want to strip the whitespace from, and chars is an optional parameter that specifies the set of characters to remove from the right side of the string.</a:t>
            </a:r>
          </a:p>
          <a:p>
            <a:pPr marL="400050" indent="-228600" algn="l">
              <a:buFont typeface="Arial" panose="020B0604020202020204" pitchFamily="34" charset="0"/>
              <a:buChar char="•"/>
            </a:pPr>
            <a:r>
              <a:rPr lang="en-US" sz="1800" b="1" dirty="0">
                <a:solidFill>
                  <a:schemeClr val="tx1"/>
                </a:solidFill>
              </a:rPr>
              <a:t>Ex:</a:t>
            </a:r>
          </a:p>
          <a:p>
            <a:pPr marL="628650" lvl="1" indent="-228600" algn="l">
              <a:buFont typeface="Arial" panose="020B0604020202020204" pitchFamily="34" charset="0"/>
              <a:buChar char="•"/>
            </a:pPr>
            <a:r>
              <a:rPr lang="en-US" sz="1800" dirty="0"/>
              <a:t>text = "   hello world   “</a:t>
            </a:r>
          </a:p>
          <a:p>
            <a:pPr marL="628650" lvl="1" indent="-228600" algn="l">
              <a:buFont typeface="Arial" panose="020B0604020202020204" pitchFamily="34" charset="0"/>
              <a:buChar char="•"/>
            </a:pPr>
            <a:r>
              <a:rPr lang="en-US" sz="1800" dirty="0"/>
              <a:t>new_text = </a:t>
            </a:r>
            <a:r>
              <a:rPr lang="en-US" sz="1800" dirty="0" err="1"/>
              <a:t>text.rstrip</a:t>
            </a:r>
            <a:r>
              <a:rPr lang="en-US" sz="1800" dirty="0"/>
              <a:t>()</a:t>
            </a:r>
          </a:p>
          <a:p>
            <a:pPr marL="628650" lvl="1" indent="-228600" algn="l">
              <a:buFont typeface="Arial" panose="020B0604020202020204" pitchFamily="34" charset="0"/>
              <a:buChar char="•"/>
            </a:pPr>
            <a:r>
              <a:rPr lang="en-US" sz="1800" dirty="0"/>
              <a:t>print(new_text)</a:t>
            </a:r>
          </a:p>
          <a:p>
            <a:pPr marL="400050" indent="-228600" algn="l">
              <a:buFont typeface="Arial" panose="020B0604020202020204" pitchFamily="34" charset="0"/>
              <a:buChar char="•"/>
            </a:pPr>
            <a:endParaRPr lang="en-US" sz="1800" dirty="0">
              <a:solidFill>
                <a:schemeClr val="tx1"/>
              </a:solidFill>
            </a:endParaRPr>
          </a:p>
          <a:p>
            <a:pPr marL="400050" indent="-228600" algn="l">
              <a:buFont typeface="Arial" panose="020B0604020202020204" pitchFamily="34" charset="0"/>
              <a:buChar char="•"/>
            </a:pP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957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i="0" kern="1200" cap="none" baseline="0" dirty="0">
                <a:latin typeface="+mj-lt"/>
                <a:ea typeface="+mj-ea"/>
                <a:cs typeface="+mj-cs"/>
              </a:rPr>
              <a:t>strip()</a:t>
            </a:r>
            <a:r>
              <a:rPr lang="en-US" sz="7200" b="0" i="0" kern="1200" cap="all" baseline="0" dirty="0">
                <a:latin typeface="+mj-lt"/>
                <a:ea typeface="+mj-ea"/>
                <a:cs typeface="+mj-cs"/>
              </a:rPr>
              <a:t/>
            </a:r>
            <a:br>
              <a:rPr lang="en-US" sz="7200" b="0" i="0" kern="1200" cap="all" baseline="0" dirty="0">
                <a:latin typeface="+mj-lt"/>
                <a:ea typeface="+mj-ea"/>
                <a:cs typeface="+mj-cs"/>
              </a:rPr>
            </a:br>
            <a:endParaRPr lang="en-US" sz="7200" b="0" i="0" kern="1200" cap="all"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400050" indent="-228600" algn="l">
              <a:buFont typeface="Arial" panose="020B0604020202020204" pitchFamily="34" charset="0"/>
              <a:buChar char="•"/>
            </a:pPr>
            <a:r>
              <a:rPr lang="en-US" sz="1800" dirty="0">
                <a:solidFill>
                  <a:schemeClr val="tx1"/>
                </a:solidFill>
              </a:rPr>
              <a:t>Built-in string method that is used to remove leading whitespace characters from the beginning and end of a string</a:t>
            </a:r>
          </a:p>
          <a:p>
            <a:pPr marL="400050" indent="-228600" algn="l">
              <a:buFont typeface="Arial" panose="020B0604020202020204" pitchFamily="34" charset="0"/>
              <a:buChar char="•"/>
            </a:pPr>
            <a:r>
              <a:rPr lang="en-US" sz="1800" b="1" dirty="0">
                <a:solidFill>
                  <a:schemeClr val="tx1"/>
                </a:solidFill>
              </a:rPr>
              <a:t>Syntax</a:t>
            </a:r>
            <a:r>
              <a:rPr lang="en-US" sz="1800" dirty="0">
                <a:solidFill>
                  <a:schemeClr val="tx1"/>
                </a:solidFill>
              </a:rPr>
              <a:t>:</a:t>
            </a:r>
          </a:p>
          <a:p>
            <a:pPr marL="857250" lvl="1" indent="-228600" algn="l">
              <a:buFont typeface="Arial" panose="020B0604020202020204" pitchFamily="34" charset="0"/>
              <a:buChar char="•"/>
            </a:pPr>
            <a:r>
              <a:rPr lang="en-US" sz="1800"/>
              <a:t>string.strip</a:t>
            </a:r>
            <a:r>
              <a:rPr lang="en-US" sz="1800" dirty="0"/>
              <a:t>([chars])</a:t>
            </a:r>
          </a:p>
          <a:p>
            <a:pPr marL="857250" lvl="1" indent="-228600" algn="l">
              <a:buFont typeface="Arial" panose="020B0604020202020204" pitchFamily="34" charset="0"/>
              <a:buChar char="•"/>
            </a:pPr>
            <a:r>
              <a:rPr lang="en-US" sz="1800" dirty="0"/>
              <a:t>where string is the string that you want to strip the whitespace from, and chars is an optional parameter that specifies the set of characters to remove from both end of the string.</a:t>
            </a:r>
          </a:p>
          <a:p>
            <a:pPr marL="400050" indent="-228600" algn="l">
              <a:buFont typeface="Arial" panose="020B0604020202020204" pitchFamily="34" charset="0"/>
              <a:buChar char="•"/>
            </a:pPr>
            <a:r>
              <a:rPr lang="en-US" sz="1800" b="1" dirty="0">
                <a:solidFill>
                  <a:schemeClr val="tx1"/>
                </a:solidFill>
              </a:rPr>
              <a:t>Ex:</a:t>
            </a:r>
          </a:p>
          <a:p>
            <a:pPr marL="628650" lvl="1" indent="-228600" algn="l">
              <a:buFont typeface="Arial" panose="020B0604020202020204" pitchFamily="34" charset="0"/>
              <a:buChar char="•"/>
            </a:pPr>
            <a:r>
              <a:rPr lang="en-US" sz="1800" dirty="0"/>
              <a:t>text = "   hello world   “</a:t>
            </a:r>
          </a:p>
          <a:p>
            <a:pPr marL="628650" lvl="1" indent="-228600" algn="l">
              <a:buFont typeface="Arial" panose="020B0604020202020204" pitchFamily="34" charset="0"/>
              <a:buChar char="•"/>
            </a:pPr>
            <a:r>
              <a:rPr lang="en-US" sz="1800" dirty="0"/>
              <a:t>new_text = </a:t>
            </a:r>
            <a:r>
              <a:rPr lang="en-US" sz="1800"/>
              <a:t>text.strip</a:t>
            </a:r>
            <a:r>
              <a:rPr lang="en-US" sz="1800" dirty="0"/>
              <a:t>()</a:t>
            </a:r>
          </a:p>
          <a:p>
            <a:pPr marL="628650" lvl="1" indent="-228600" algn="l">
              <a:buFont typeface="Arial" panose="020B0604020202020204" pitchFamily="34" charset="0"/>
              <a:buChar char="•"/>
            </a:pPr>
            <a:r>
              <a:rPr lang="en-US" sz="1800" dirty="0"/>
              <a:t>print(new_text)</a:t>
            </a:r>
          </a:p>
          <a:p>
            <a:pPr marL="400050" indent="-228600" algn="l">
              <a:buFont typeface="Arial" panose="020B0604020202020204" pitchFamily="34" charset="0"/>
              <a:buChar char="•"/>
            </a:pPr>
            <a:endParaRPr lang="en-US" sz="1800" dirty="0">
              <a:solidFill>
                <a:schemeClr val="tx1"/>
              </a:solidFill>
            </a:endParaRPr>
          </a:p>
          <a:p>
            <a:pPr marL="400050" indent="-228600" algn="l">
              <a:buFont typeface="Arial" panose="020B0604020202020204" pitchFamily="34" charset="0"/>
              <a:buChar char="•"/>
            </a:pP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21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38200" y="1336390"/>
            <a:ext cx="6155988" cy="1182927"/>
          </a:xfrm>
        </p:spPr>
        <p:txBody>
          <a:bodyPr vert="horz" lIns="91440" tIns="45720" rIns="91440" bIns="45720" rtlCol="0" anchor="b">
            <a:normAutofit/>
          </a:bodyPr>
          <a:lstStyle/>
          <a:p>
            <a:pPr algn="l"/>
            <a:r>
              <a:rPr lang="en-US" sz="5400" b="0" i="0" kern="1200" cap="all" baseline="0">
                <a:solidFill>
                  <a:schemeClr val="tx1"/>
                </a:solidFill>
                <a:latin typeface="+mj-lt"/>
                <a:ea typeface="+mj-ea"/>
                <a:cs typeface="+mj-cs"/>
              </a:rPr>
              <a:t>TUPLE</a:t>
            </a:r>
          </a:p>
        </p:txBody>
      </p:sp>
      <p:cxnSp>
        <p:nvCxnSpPr>
          <p:cNvPr id="31" name="Straight Connector 30">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5" y="2829330"/>
            <a:ext cx="7295195" cy="3344459"/>
          </a:xfrm>
        </p:spPr>
        <p:txBody>
          <a:bodyPr vert="horz" lIns="91440" tIns="45720" rIns="91440" bIns="45720" rtlCol="0" anchor="t">
            <a:normAutofit/>
          </a:bodyPr>
          <a:lstStyle/>
          <a:p>
            <a:pPr marL="368300" marR="25400" lvl="0" indent="-228600" algn="l">
              <a:spcBef>
                <a:spcPts val="6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A tuple is a sequence of immutable(can not update/change values in it) Python objects. </a:t>
            </a:r>
          </a:p>
          <a:p>
            <a:pPr marL="368300" marR="25400" lvl="0" indent="-228600" algn="l">
              <a:spcBef>
                <a:spcPts val="6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Tuples are sequences, just like lists. </a:t>
            </a:r>
          </a:p>
          <a:p>
            <a:pPr marL="368300" marR="25400" lvl="0" indent="-228600" algn="l">
              <a:spcBef>
                <a:spcPts val="6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The differences between tuples and lists are, the tuples cannot be changed unlike lists and tuples use parentheses, whereas lists use square brackets.</a:t>
            </a:r>
          </a:p>
          <a:p>
            <a:pPr marL="368300" marR="25400" lvl="0" indent="-228600" algn="l">
              <a:spcBef>
                <a:spcPts val="7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Creating a tuple is as simple as putting different comma-separated values in parentheses ().</a:t>
            </a:r>
          </a:p>
          <a:p>
            <a:pPr marL="368300" marR="25400" lvl="0" indent="-228600" algn="l">
              <a:spcBef>
                <a:spcPts val="700"/>
              </a:spcBef>
              <a:spcAft>
                <a:spcPts val="0"/>
              </a:spcAft>
              <a:buClr>
                <a:schemeClr val="dk1"/>
              </a:buClr>
              <a:buSzPts val="1100"/>
              <a:buFont typeface="Arial" panose="020B0604020202020204" pitchFamily="34" charset="0"/>
              <a:buChar char="•"/>
            </a:pPr>
            <a:r>
              <a:rPr lang="en-US" sz="1800" dirty="0">
                <a:solidFill>
                  <a:schemeClr val="tx1"/>
                </a:solidFill>
                <a:sym typeface="Montserrat"/>
              </a:rPr>
              <a:t>Ex: Days in a week</a:t>
            </a:r>
          </a:p>
        </p:txBody>
      </p:sp>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72653" y="1980885"/>
            <a:ext cx="3548404" cy="3548404"/>
          </a:xfrm>
          <a:prstGeom prst="rect">
            <a:avLst/>
          </a:prstGeom>
        </p:spPr>
      </p:pic>
      <p:sp>
        <p:nvSpPr>
          <p:cNvPr id="33"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5"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57108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WW01D02</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9</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2322504659"/>
              </p:ext>
            </p:extLst>
          </p:nvPr>
        </p:nvGraphicFramePr>
        <p:xfrm>
          <a:off x="5616181" y="1393725"/>
          <a:ext cx="5833872" cy="4308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xmlns="" id="{F758155A-8043-9464-A9A3-AE86A83FEB07}"/>
              </a:ext>
            </a:extLst>
          </p:cNvPr>
          <p:cNvGrpSpPr/>
          <p:nvPr/>
        </p:nvGrpSpPr>
        <p:grpSpPr>
          <a:xfrm>
            <a:off x="5648265" y="5702112"/>
            <a:ext cx="5833872" cy="954720"/>
            <a:chOff x="0" y="3329233"/>
            <a:chExt cx="5833872" cy="954720"/>
          </a:xfrm>
        </p:grpSpPr>
        <p:sp>
          <p:nvSpPr>
            <p:cNvPr id="8" name="Rectangle: Rounded Corners 7">
              <a:extLst>
                <a:ext uri="{FF2B5EF4-FFF2-40B4-BE49-F238E27FC236}">
                  <a16:creationId xmlns:a16="http://schemas.microsoft.com/office/drawing/2014/main" xmlns="" id="{2FB10CF0-7BEB-71A7-D641-A5AD9B5600BD}"/>
                </a:ext>
              </a:extLst>
            </p:cNvPr>
            <p:cNvSpPr/>
            <p:nvPr/>
          </p:nvSpPr>
          <p:spPr>
            <a:xfrm>
              <a:off x="0" y="3329233"/>
              <a:ext cx="5833872" cy="9547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xmlns="" id="{0A1846F1-68C6-A96C-CEB2-9B5936E9583C}"/>
                </a:ext>
              </a:extLst>
            </p:cNvPr>
            <p:cNvSpPr txBox="1"/>
            <p:nvPr/>
          </p:nvSpPr>
          <p:spPr>
            <a:xfrm>
              <a:off x="46606" y="3375839"/>
              <a:ext cx="5740660" cy="8615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dirty="0">
                  <a:effectLst/>
                  <a:latin typeface="Roboto" panose="02000000000000000000" pitchFamily="2" charset="0"/>
                </a:rPr>
                <a:t>What are different uses of Data Types.</a:t>
              </a:r>
              <a:endParaRPr lang="en-US" sz="1400" kern="1200" dirty="0"/>
            </a:p>
          </p:txBody>
        </p:sp>
      </p:grpSp>
    </p:spTree>
    <p:extLst>
      <p:ext uri="{BB962C8B-B14F-4D97-AF65-F5344CB8AC3E}">
        <p14:creationId xmlns:p14="http://schemas.microsoft.com/office/powerpoint/2010/main" val="5105105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7200" b="0" i="0" kern="1200">
                <a:effectLst/>
                <a:latin typeface="+mj-lt"/>
                <a:ea typeface="+mj-ea"/>
                <a:cs typeface="+mj-cs"/>
              </a:rPr>
              <a:t>Tuple </a:t>
            </a:r>
            <a:br>
              <a:rPr lang="en-US" sz="7200" b="0" i="0" kern="1200">
                <a:effectLst/>
                <a:latin typeface="+mj-lt"/>
                <a:ea typeface="+mj-ea"/>
                <a:cs typeface="+mj-cs"/>
              </a:rPr>
            </a:br>
            <a:r>
              <a:rPr lang="en-US" sz="7200" b="0" i="0" kern="1200">
                <a:effectLst/>
                <a:latin typeface="+mj-lt"/>
                <a:ea typeface="+mj-ea"/>
                <a:cs typeface="+mj-cs"/>
              </a:rPr>
              <a:t>vs </a:t>
            </a:r>
            <a:br>
              <a:rPr lang="en-US" sz="7200" b="0" i="0" kern="1200">
                <a:effectLst/>
                <a:latin typeface="+mj-lt"/>
                <a:ea typeface="+mj-ea"/>
                <a:cs typeface="+mj-cs"/>
              </a:rPr>
            </a:br>
            <a:r>
              <a:rPr lang="en-US" sz="7200" b="0" i="0" kern="1200">
                <a:effectLst/>
                <a:latin typeface="+mj-lt"/>
                <a:ea typeface="+mj-ea"/>
                <a:cs typeface="+mj-cs"/>
              </a:rPr>
              <a:t>LIST</a:t>
            </a: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rmAutofit/>
          </a:bodyPr>
          <a:lstStyle/>
          <a:p>
            <a:pPr marL="114300" marR="0" lvl="0" algn="l">
              <a:spcBef>
                <a:spcPts val="0"/>
              </a:spcBef>
              <a:spcAft>
                <a:spcPts val="600"/>
              </a:spcAft>
              <a:buClr>
                <a:schemeClr val="dk1"/>
              </a:buClr>
              <a:buSzPts val="3200"/>
            </a:pPr>
            <a:r>
              <a:rPr lang="en-US" sz="1800" b="0" i="0" dirty="0">
                <a:solidFill>
                  <a:schemeClr val="tx1"/>
                </a:solidFill>
                <a:effectLst/>
              </a:rPr>
              <a:t>Key points to remember:</a:t>
            </a:r>
          </a:p>
          <a:p>
            <a:pPr marL="342900" marR="0" lvl="0" indent="-228600" algn="l">
              <a:spcBef>
                <a:spcPts val="0"/>
              </a:spcBef>
              <a:spcAft>
                <a:spcPts val="600"/>
              </a:spcAft>
              <a:buClr>
                <a:schemeClr val="dk1"/>
              </a:buClr>
              <a:buSzPts val="3200"/>
              <a:buFont typeface="Arial" panose="020B0604020202020204" pitchFamily="34" charset="0"/>
              <a:buChar char="•"/>
            </a:pPr>
            <a:r>
              <a:rPr lang="en-US" sz="1800" b="0" i="0" dirty="0">
                <a:solidFill>
                  <a:schemeClr val="tx1"/>
                </a:solidFill>
                <a:effectLst/>
              </a:rPr>
              <a:t>The literal syntax of tuples is shown by parentheses () whereas the literal syntax of lists is shown by square brackets [] .</a:t>
            </a:r>
          </a:p>
          <a:p>
            <a:pPr marL="342900" marR="0" lvl="0" indent="-228600" algn="l">
              <a:spcBef>
                <a:spcPts val="0"/>
              </a:spcBef>
              <a:spcAft>
                <a:spcPts val="600"/>
              </a:spcAft>
              <a:buClr>
                <a:schemeClr val="dk1"/>
              </a:buClr>
              <a:buSzPts val="3200"/>
              <a:buFont typeface="Arial" panose="020B0604020202020204" pitchFamily="34" charset="0"/>
              <a:buChar char="•"/>
            </a:pPr>
            <a:r>
              <a:rPr lang="en-US" sz="1800" b="0" i="0" dirty="0">
                <a:solidFill>
                  <a:schemeClr val="tx1"/>
                </a:solidFill>
                <a:effectLst/>
              </a:rPr>
              <a:t>Lists has variable length; tuple has fixed length.</a:t>
            </a:r>
          </a:p>
          <a:p>
            <a:pPr marL="342900" marR="0" lvl="0" indent="-228600" algn="l">
              <a:spcBef>
                <a:spcPts val="0"/>
              </a:spcBef>
              <a:spcAft>
                <a:spcPts val="600"/>
              </a:spcAft>
              <a:buClr>
                <a:schemeClr val="dk1"/>
              </a:buClr>
              <a:buSzPts val="3200"/>
              <a:buFont typeface="Arial" panose="020B0604020202020204" pitchFamily="34" charset="0"/>
              <a:buChar char="•"/>
            </a:pPr>
            <a:r>
              <a:rPr lang="en-US" sz="1800" b="0" i="0" dirty="0">
                <a:solidFill>
                  <a:schemeClr val="tx1"/>
                </a:solidFill>
                <a:effectLst/>
              </a:rPr>
              <a:t>List has mutable nature; tuple has immutable nature.</a:t>
            </a:r>
          </a:p>
          <a:p>
            <a:pPr marL="342900" marR="0" lvl="0" indent="-228600" algn="l">
              <a:spcBef>
                <a:spcPts val="0"/>
              </a:spcBef>
              <a:spcAft>
                <a:spcPts val="600"/>
              </a:spcAft>
              <a:buClr>
                <a:schemeClr val="dk1"/>
              </a:buClr>
              <a:buSzPts val="3200"/>
              <a:buFont typeface="Arial" panose="020B0604020202020204" pitchFamily="34" charset="0"/>
              <a:buChar char="•"/>
            </a:pPr>
            <a:r>
              <a:rPr lang="en-US" sz="1800" b="0" i="0" dirty="0">
                <a:solidFill>
                  <a:schemeClr val="tx1"/>
                </a:solidFill>
                <a:effectLst/>
              </a:rPr>
              <a:t>List has more functionality than the tuple. Check using </a:t>
            </a:r>
            <a:r>
              <a:rPr lang="en-US" sz="1800" b="0" i="0" dirty="0" err="1">
                <a:solidFill>
                  <a:schemeClr val="tx1"/>
                </a:solidFill>
                <a:effectLst/>
              </a:rPr>
              <a:t>dir</a:t>
            </a:r>
            <a:r>
              <a:rPr lang="en-US" sz="1800" b="0" i="0" dirty="0">
                <a:solidFill>
                  <a:schemeClr val="tx1"/>
                </a:solidFill>
                <a:effectLst/>
              </a:rPr>
              <a:t>(list/tuple)</a:t>
            </a:r>
          </a:p>
          <a:p>
            <a:pPr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870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12091" y="501651"/>
            <a:ext cx="4395340" cy="1716255"/>
          </a:xfrm>
        </p:spPr>
        <p:txBody>
          <a:bodyPr vert="horz" lIns="91440" tIns="45720" rIns="91440" bIns="45720" rtlCol="0" anchor="b">
            <a:normAutofit/>
          </a:bodyPr>
          <a:lstStyle/>
          <a:p>
            <a:pPr algn="l"/>
            <a:r>
              <a:rPr lang="en-US" sz="2600" b="1" i="0" u="none" strike="noStrike" kern="1200" cap="none">
                <a:solidFill>
                  <a:schemeClr val="tx1"/>
                </a:solidFill>
                <a:latin typeface="+mj-lt"/>
                <a:ea typeface="+mj-ea"/>
                <a:cs typeface="+mj-cs"/>
                <a:sym typeface="Montserrat"/>
              </a:rPr>
              <a:t>Commonly used Python builtin functions</a:t>
            </a:r>
            <a:r>
              <a:rPr lang="en-US" sz="2600" kern="1200">
                <a:solidFill>
                  <a:schemeClr val="tx1"/>
                </a:solidFill>
                <a:latin typeface="+mj-lt"/>
                <a:ea typeface="+mj-ea"/>
                <a:cs typeface="+mj-cs"/>
              </a:rPr>
              <a:t/>
            </a:r>
            <a:br>
              <a:rPr lang="en-US" sz="2600" kern="1200">
                <a:solidFill>
                  <a:schemeClr val="tx1"/>
                </a:solidFill>
                <a:latin typeface="+mj-lt"/>
                <a:ea typeface="+mj-ea"/>
                <a:cs typeface="+mj-cs"/>
              </a:rPr>
            </a:br>
            <a:endParaRPr lang="en-US" sz="2600" b="0" i="0" kern="1200" cap="none" baseline="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xmlns="" id="{66366D5D-D128-D036-A26A-6C44581C20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2583" y="2645922"/>
            <a:ext cx="4434721" cy="3710427"/>
          </a:xfrm>
        </p:spPr>
        <p:txBody>
          <a:bodyPr vert="horz" lIns="91440" tIns="45720" rIns="91440" bIns="45720" rtlCol="0" anchor="t">
            <a:normAutofit/>
          </a:bodyPr>
          <a:lstStyle/>
          <a:p>
            <a:pPr marL="0" marR="0" lvl="0" indent="-228600" algn="l">
              <a:spcBef>
                <a:spcPts val="0"/>
              </a:spcBef>
              <a:spcAft>
                <a:spcPts val="600"/>
              </a:spcAft>
              <a:buClr>
                <a:schemeClr val="dk1"/>
              </a:buClr>
              <a:buSzPts val="3200"/>
              <a:buFont typeface="Arial" panose="020B0604020202020204" pitchFamily="34" charset="0"/>
              <a:buChar char="•"/>
            </a:pPr>
            <a:r>
              <a:rPr lang="en-US" sz="1800" b="1" i="0" dirty="0">
                <a:solidFill>
                  <a:schemeClr val="tx1"/>
                </a:solidFill>
                <a:effectLst/>
              </a:rPr>
              <a:t>sum() : </a:t>
            </a:r>
            <a:r>
              <a:rPr lang="en-US" sz="1800" b="0" i="0" dirty="0">
                <a:solidFill>
                  <a:schemeClr val="tx1"/>
                </a:solidFill>
                <a:effectLst/>
              </a:rPr>
              <a:t>This function is used to get the sum of a list or tuple.</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u="none" strike="noStrike" cap="none"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800" b="1" i="0" dirty="0">
                <a:solidFill>
                  <a:schemeClr val="tx1"/>
                </a:solidFill>
                <a:effectLst/>
              </a:rPr>
              <a:t>min()</a:t>
            </a:r>
            <a:r>
              <a:rPr lang="en-US" sz="1800" b="1" i="0" dirty="0">
                <a:solidFill>
                  <a:schemeClr val="tx1"/>
                </a:solidFill>
                <a:effectLst/>
                <a:sym typeface="Montserrat"/>
              </a:rPr>
              <a:t> : </a:t>
            </a:r>
            <a:r>
              <a:rPr lang="en-US" sz="1800" b="0" i="0" dirty="0">
                <a:solidFill>
                  <a:schemeClr val="tx1"/>
                </a:solidFill>
                <a:effectLst/>
              </a:rPr>
              <a:t>This function is used to get the minimum value in a list or tuple.</a:t>
            </a:r>
            <a:endParaRPr lang="en-US" sz="1800" b="0" i="0" dirty="0">
              <a:solidFill>
                <a:schemeClr val="tx1"/>
              </a:solidFill>
              <a:effectLst/>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800" u="none" strike="noStrike" cap="none"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800" b="1" dirty="0">
                <a:solidFill>
                  <a:schemeClr val="tx1"/>
                </a:solidFill>
                <a:sym typeface="Montserrat"/>
              </a:rPr>
              <a:t>m</a:t>
            </a:r>
            <a:r>
              <a:rPr lang="en-US" sz="1800" b="1" i="0" dirty="0">
                <a:solidFill>
                  <a:schemeClr val="tx1"/>
                </a:solidFill>
                <a:sym typeface="Montserrat"/>
              </a:rPr>
              <a:t>ax(): </a:t>
            </a:r>
            <a:r>
              <a:rPr lang="en-US" sz="1800" b="0" i="0" dirty="0">
                <a:solidFill>
                  <a:schemeClr val="tx1"/>
                </a:solidFill>
                <a:effectLst/>
              </a:rPr>
              <a:t>This function is used to get the maximum value in a list or tuple.</a:t>
            </a:r>
            <a:endParaRPr lang="en-US" sz="1800" b="1" i="0" u="none" strike="noStrike" cap="none" dirty="0">
              <a:solidFill>
                <a:schemeClr val="tx1"/>
              </a:solidFill>
              <a:sym typeface="Montserrat"/>
            </a:endParaRPr>
          </a:p>
        </p:txBody>
      </p:sp>
      <p:cxnSp>
        <p:nvCxnSpPr>
          <p:cNvPr id="16" name="Straight Connector 15">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742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059054" y="356812"/>
            <a:ext cx="4395340" cy="1303506"/>
          </a:xfrm>
        </p:spPr>
        <p:txBody>
          <a:bodyPr vert="horz" lIns="91440" tIns="45720" rIns="91440" bIns="45720" rtlCol="0" anchor="b">
            <a:normAutofit/>
          </a:bodyPr>
          <a:lstStyle/>
          <a:p>
            <a:pPr algn="l"/>
            <a:r>
              <a:rPr lang="en-US" sz="5000" b="0" i="0" kern="1200" cap="all" baseline="0" dirty="0">
                <a:solidFill>
                  <a:schemeClr val="tx1"/>
                </a:solidFill>
                <a:latin typeface="+mj-lt"/>
                <a:ea typeface="+mj-ea"/>
                <a:cs typeface="+mj-cs"/>
              </a:rPr>
              <a:t>Dictionary</a:t>
            </a:r>
          </a:p>
        </p:txBody>
      </p:sp>
      <p:sp>
        <p:nvSpPr>
          <p:cNvPr id="31" name="Rectangle 30">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5937515" y="1894114"/>
            <a:ext cx="5648646" cy="4462235"/>
          </a:xfrm>
        </p:spPr>
        <p:txBody>
          <a:bodyPr vert="horz" lIns="91440" tIns="45720" rIns="91440" bIns="45720" rtlCol="0" anchor="t">
            <a:normAutofit/>
          </a:bodyPr>
          <a:lstStyle/>
          <a:p>
            <a:pPr marL="34290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Dictionaries are indexed by keys, which can be any immutable type; strings and numbers can always be keys. </a:t>
            </a:r>
          </a:p>
          <a:p>
            <a:pPr marL="34290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Tuples can be used as keys if they contain only strings, numbers, or tuples; if a tuple contains any mutable object either directly or indirectly, it cannot be used as a key. </a:t>
            </a:r>
          </a:p>
          <a:p>
            <a:pPr marL="34290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You can’t use lists as keys, since lists can be modified in place using index assignments, slice assignments, or methods like append() and extend().</a:t>
            </a:r>
          </a:p>
          <a:p>
            <a:pPr marL="34290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It is best to think of a dictionary as a set of key: value pairs, with the requirement that the keys are unique (within one dictionary). </a:t>
            </a:r>
          </a:p>
          <a:p>
            <a:pPr marL="34290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e.g. d = {‘name’:’</a:t>
            </a:r>
            <a:r>
              <a:rPr lang="en-US" sz="1500" dirty="0" err="1">
                <a:solidFill>
                  <a:schemeClr val="tx1"/>
                </a:solidFill>
                <a:sym typeface="Montserrat"/>
              </a:rPr>
              <a:t>abc</a:t>
            </a:r>
            <a:r>
              <a:rPr lang="en-US" sz="1500" dirty="0">
                <a:solidFill>
                  <a:schemeClr val="tx1"/>
                </a:solidFill>
                <a:sym typeface="Montserrat"/>
              </a:rPr>
              <a:t>’, ‘roll number’: 123}</a:t>
            </a:r>
          </a:p>
        </p:txBody>
      </p:sp>
      <p:cxnSp>
        <p:nvCxnSpPr>
          <p:cNvPr id="33" name="Straight Connector 32">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620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803776" y="1098139"/>
            <a:ext cx="6850224" cy="1182927"/>
          </a:xfrm>
        </p:spPr>
        <p:txBody>
          <a:bodyPr vert="horz" lIns="91440" tIns="45720" rIns="91440" bIns="45720" rtlCol="0" anchor="b">
            <a:normAutofit/>
          </a:bodyPr>
          <a:lstStyle/>
          <a:p>
            <a:pPr algn="l"/>
            <a:r>
              <a:rPr lang="en-US" sz="3800" b="0" kern="1200" cap="none" dirty="0">
                <a:solidFill>
                  <a:schemeClr val="tx1"/>
                </a:solidFill>
                <a:latin typeface="+mj-lt"/>
                <a:ea typeface="+mj-ea"/>
                <a:cs typeface="+mj-cs"/>
              </a:rPr>
              <a:t>Nested List and Dictionary</a:t>
            </a:r>
            <a:endParaRPr lang="en-US" sz="3800" b="0" i="0" kern="1200" cap="none" baseline="0" dirty="0">
              <a:solidFill>
                <a:schemeClr val="tx1"/>
              </a:solidFill>
              <a:latin typeface="+mj-lt"/>
              <a:ea typeface="+mj-ea"/>
              <a:cs typeface="+mj-cs"/>
            </a:endParaRPr>
          </a:p>
        </p:txBody>
      </p:sp>
      <p:cxnSp>
        <p:nvCxnSpPr>
          <p:cNvPr id="14" name="Straight Connector 13">
            <a:extLst>
              <a:ext uri="{FF2B5EF4-FFF2-40B4-BE49-F238E27FC236}">
                <a16:creationId xmlns:a16="http://schemas.microsoft.com/office/drawing/2014/main" xmlns="" id="{7EB498BD-8089-4626-91EA-4978EBEF53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803776" y="2829330"/>
            <a:ext cx="7903722" cy="3344459"/>
          </a:xfrm>
        </p:spPr>
        <p:txBody>
          <a:bodyPr vert="horz" lIns="91440" tIns="45720" rIns="91440" bIns="45720" rtlCol="0" anchor="t">
            <a:normAutofit/>
          </a:bodyPr>
          <a:lstStyle/>
          <a:p>
            <a:pPr marR="0" lvl="0" algn="l">
              <a:spcBef>
                <a:spcPts val="0"/>
              </a:spcBef>
              <a:spcAft>
                <a:spcPts val="600"/>
              </a:spcAft>
              <a:buClr>
                <a:schemeClr val="dk1"/>
              </a:buClr>
              <a:buSzPts val="3200"/>
            </a:pPr>
            <a:r>
              <a:rPr lang="en-US" sz="1800" b="1" dirty="0">
                <a:solidFill>
                  <a:schemeClr val="tx1"/>
                </a:solidFill>
              </a:rPr>
              <a:t>Nesting a List in a Dictionary</a:t>
            </a:r>
          </a:p>
          <a:p>
            <a:pPr marR="0" lvl="0" algn="l">
              <a:spcBef>
                <a:spcPts val="0"/>
              </a:spcBef>
              <a:spcAft>
                <a:spcPts val="600"/>
              </a:spcAft>
              <a:buClr>
                <a:schemeClr val="dk1"/>
              </a:buClr>
              <a:buSzPts val="3200"/>
            </a:pPr>
            <a:r>
              <a:rPr lang="en-US" sz="1800" dirty="0" err="1">
                <a:solidFill>
                  <a:schemeClr val="tx1"/>
                </a:solidFill>
              </a:rPr>
              <a:t>travel_log</a:t>
            </a:r>
            <a:r>
              <a:rPr lang="en-US" sz="1800" dirty="0">
                <a:solidFill>
                  <a:schemeClr val="tx1"/>
                </a:solidFill>
              </a:rPr>
              <a:t> = {  "France": ["Paris", "Lille", "Dijon"],  "Germany": ["Berlin", "Hamburg", "Stuttgart"],}</a:t>
            </a:r>
          </a:p>
          <a:p>
            <a:pPr marL="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endParaRPr>
          </a:p>
          <a:p>
            <a:pPr marL="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endParaRPr>
          </a:p>
          <a:p>
            <a:pPr marR="0" lvl="0" algn="l">
              <a:spcBef>
                <a:spcPts val="0"/>
              </a:spcBef>
              <a:spcAft>
                <a:spcPts val="600"/>
              </a:spcAft>
              <a:buClr>
                <a:schemeClr val="dk1"/>
              </a:buClr>
              <a:buSzPts val="3200"/>
            </a:pPr>
            <a:r>
              <a:rPr lang="en-US" sz="1800" b="1" dirty="0">
                <a:solidFill>
                  <a:schemeClr val="tx1"/>
                </a:solidFill>
              </a:rPr>
              <a:t>Nesting Dictionary in a Dictionary</a:t>
            </a:r>
          </a:p>
          <a:p>
            <a:pPr marR="0" lvl="0" algn="l">
              <a:spcBef>
                <a:spcPts val="0"/>
              </a:spcBef>
              <a:spcAft>
                <a:spcPts val="600"/>
              </a:spcAft>
              <a:buClr>
                <a:schemeClr val="dk1"/>
              </a:buClr>
              <a:buSzPts val="3200"/>
            </a:pPr>
            <a:r>
              <a:rPr lang="en-US" sz="1800" dirty="0" err="1">
                <a:solidFill>
                  <a:schemeClr val="tx1"/>
                </a:solidFill>
              </a:rPr>
              <a:t>travel_log</a:t>
            </a:r>
            <a:r>
              <a:rPr lang="en-US" sz="1800" dirty="0">
                <a:solidFill>
                  <a:schemeClr val="tx1"/>
                </a:solidFill>
              </a:rPr>
              <a:t> = {  "France": {"</a:t>
            </a:r>
            <a:r>
              <a:rPr lang="en-US" sz="1800" dirty="0" err="1">
                <a:solidFill>
                  <a:schemeClr val="tx1"/>
                </a:solidFill>
              </a:rPr>
              <a:t>cities_visited</a:t>
            </a:r>
            <a:r>
              <a:rPr lang="en-US" sz="1800" dirty="0">
                <a:solidFill>
                  <a:schemeClr val="tx1"/>
                </a:solidFill>
              </a:rPr>
              <a:t>": ["Paris", "Lille", "Dijon"], "</a:t>
            </a:r>
            <a:r>
              <a:rPr lang="en-US" sz="1800" dirty="0" err="1">
                <a:solidFill>
                  <a:schemeClr val="tx1"/>
                </a:solidFill>
              </a:rPr>
              <a:t>total_visits</a:t>
            </a:r>
            <a:r>
              <a:rPr lang="en-US" sz="1800" dirty="0">
                <a:solidFill>
                  <a:schemeClr val="tx1"/>
                </a:solidFill>
              </a:rPr>
              <a:t>": 12},  "Germany": {"</a:t>
            </a:r>
            <a:r>
              <a:rPr lang="en-US" sz="1800" dirty="0" err="1">
                <a:solidFill>
                  <a:schemeClr val="tx1"/>
                </a:solidFill>
              </a:rPr>
              <a:t>cities_visited</a:t>
            </a:r>
            <a:r>
              <a:rPr lang="en-US" sz="1800" dirty="0">
                <a:solidFill>
                  <a:schemeClr val="tx1"/>
                </a:solidFill>
              </a:rPr>
              <a:t>": ["Berlin", "Hamburg", "Stuttgart"], "</a:t>
            </a:r>
            <a:r>
              <a:rPr lang="en-US" sz="1800" dirty="0" err="1">
                <a:solidFill>
                  <a:schemeClr val="tx1"/>
                </a:solidFill>
              </a:rPr>
              <a:t>total_visits</a:t>
            </a:r>
            <a:r>
              <a:rPr lang="en-US" sz="1800" dirty="0">
                <a:solidFill>
                  <a:schemeClr val="tx1"/>
                </a:solidFill>
              </a:rPr>
              <a:t>": 5},}</a:t>
            </a:r>
          </a:p>
        </p:txBody>
      </p:sp>
      <p:pic>
        <p:nvPicPr>
          <p:cNvPr id="7" name="Graphic 6" descr="Spider Web">
            <a:extLst>
              <a:ext uri="{FF2B5EF4-FFF2-40B4-BE49-F238E27FC236}">
                <a16:creationId xmlns:a16="http://schemas.microsoft.com/office/drawing/2014/main" xmlns="" id="{FF9F5CB9-74AC-DCBB-D100-BCD0939631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616291" y="1980885"/>
            <a:ext cx="3018982" cy="3548404"/>
          </a:xfrm>
          <a:prstGeom prst="rect">
            <a:avLst/>
          </a:prstGeom>
        </p:spPr>
      </p:pic>
      <p:sp>
        <p:nvSpPr>
          <p:cNvPr id="16"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17993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a:xfrm>
            <a:off x="4604084" y="201168"/>
            <a:ext cx="7186862" cy="1016382"/>
          </a:xfrm>
        </p:spPr>
        <p:txBody>
          <a:bodyPr>
            <a:normAutofit fontScale="90000"/>
          </a:bodyPr>
          <a:lstStyle/>
          <a:p>
            <a:r>
              <a:rPr lang="en-US" sz="6000" b="1" cap="all" spc="400" dirty="0">
                <a:solidFill>
                  <a:schemeClr val="bg1"/>
                </a:solidFill>
                <a:latin typeface="+mn-lt"/>
              </a:rPr>
              <a:t>Agenda-</a:t>
            </a:r>
            <a:r>
              <a:rPr lang="en-US" sz="5400" b="1" cap="all" spc="400" dirty="0">
                <a:solidFill>
                  <a:schemeClr val="bg1"/>
                </a:solidFill>
                <a:latin typeface="+mn-lt"/>
              </a:rPr>
              <a:t>WW01D14</a:t>
            </a:r>
            <a:endParaRPr lang="en-US" dirty="0"/>
          </a:p>
        </p:txBody>
      </p:sp>
      <p:pic>
        <p:nvPicPr>
          <p:cNvPr id="6" name="Picture Placeholder 5" descr="mountains at sunset">
            <a:extLst>
              <a:ext uri="{FF2B5EF4-FFF2-40B4-BE49-F238E27FC236}">
                <a16:creationId xmlns:a16="http://schemas.microsoft.com/office/drawing/2014/main" xmlns=""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pPr/>
              <a:t>94</a:t>
            </a:fld>
            <a:endParaRPr lang="en-US" dirty="0"/>
          </a:p>
        </p:txBody>
      </p:sp>
      <p:graphicFrame>
        <p:nvGraphicFramePr>
          <p:cNvPr id="11" name="Text Placeholder 3">
            <a:extLst>
              <a:ext uri="{FF2B5EF4-FFF2-40B4-BE49-F238E27FC236}">
                <a16:creationId xmlns:a16="http://schemas.microsoft.com/office/drawing/2014/main" xmlns="" id="{7DBA8654-6D13-15A0-872D-981631915FDD}"/>
              </a:ext>
            </a:extLst>
          </p:cNvPr>
          <p:cNvGraphicFramePr/>
          <p:nvPr>
            <p:extLst>
              <p:ext uri="{D42A27DB-BD31-4B8C-83A1-F6EECF244321}">
                <p14:modId xmlns:p14="http://schemas.microsoft.com/office/powerpoint/2010/main" val="3691145610"/>
              </p:ext>
            </p:extLst>
          </p:nvPr>
        </p:nvGraphicFramePr>
        <p:xfrm>
          <a:off x="5616181" y="1393725"/>
          <a:ext cx="5833872" cy="5116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xmlns="" id="{081A8796-1A17-8D4B-6BDC-C8A57F2E3B65}"/>
              </a:ext>
            </a:extLst>
          </p:cNvPr>
          <p:cNvGrpSpPr/>
          <p:nvPr/>
        </p:nvGrpSpPr>
        <p:grpSpPr>
          <a:xfrm>
            <a:off x="5957074" y="1773219"/>
            <a:ext cx="5833872" cy="756839"/>
            <a:chOff x="0" y="2605893"/>
            <a:chExt cx="5833872" cy="756839"/>
          </a:xfrm>
        </p:grpSpPr>
        <p:sp>
          <p:nvSpPr>
            <p:cNvPr id="13" name="Rectangle: Rounded Corners 12">
              <a:extLst>
                <a:ext uri="{FF2B5EF4-FFF2-40B4-BE49-F238E27FC236}">
                  <a16:creationId xmlns:a16="http://schemas.microsoft.com/office/drawing/2014/main" xmlns="" id="{BE947725-388C-3522-F8A1-13F0E551CBC6}"/>
                </a:ext>
              </a:extLst>
            </p:cNvPr>
            <p:cNvSpPr/>
            <p:nvPr/>
          </p:nvSpPr>
          <p:spPr>
            <a:xfrm>
              <a:off x="0" y="2605893"/>
              <a:ext cx="5833872" cy="75683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xmlns="" id="{E5E648B6-3CD1-70E8-98E4-7C9979C59DF5}"/>
                </a:ext>
              </a:extLst>
            </p:cNvPr>
            <p:cNvSpPr txBox="1"/>
            <p:nvPr/>
          </p:nvSpPr>
          <p:spPr>
            <a:xfrm>
              <a:off x="36946" y="2642839"/>
              <a:ext cx="5759980" cy="68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Dictionary </a:t>
              </a:r>
            </a:p>
          </p:txBody>
        </p:sp>
      </p:grpSp>
      <p:grpSp>
        <p:nvGrpSpPr>
          <p:cNvPr id="4" name="Group 3">
            <a:extLst>
              <a:ext uri="{FF2B5EF4-FFF2-40B4-BE49-F238E27FC236}">
                <a16:creationId xmlns:a16="http://schemas.microsoft.com/office/drawing/2014/main" xmlns="" id="{546798BF-6E2E-1D97-402F-7DC1C5A1C00D}"/>
              </a:ext>
            </a:extLst>
          </p:cNvPr>
          <p:cNvGrpSpPr/>
          <p:nvPr/>
        </p:nvGrpSpPr>
        <p:grpSpPr>
          <a:xfrm>
            <a:off x="5979197" y="2581200"/>
            <a:ext cx="5833872" cy="756839"/>
            <a:chOff x="0" y="3449133"/>
            <a:chExt cx="5833872" cy="756839"/>
          </a:xfrm>
        </p:grpSpPr>
        <p:sp>
          <p:nvSpPr>
            <p:cNvPr id="10" name="Rectangle: Rounded Corners 9">
              <a:extLst>
                <a:ext uri="{FF2B5EF4-FFF2-40B4-BE49-F238E27FC236}">
                  <a16:creationId xmlns:a16="http://schemas.microsoft.com/office/drawing/2014/main" xmlns="" id="{6186E7F5-3CC3-BBAD-1741-ACBAD7A414BF}"/>
                </a:ext>
              </a:extLst>
            </p:cNvPr>
            <p:cNvSpPr/>
            <p:nvPr/>
          </p:nvSpPr>
          <p:spPr>
            <a:xfrm>
              <a:off x="0" y="3449133"/>
              <a:ext cx="5833872" cy="75683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6">
              <a:extLst>
                <a:ext uri="{FF2B5EF4-FFF2-40B4-BE49-F238E27FC236}">
                  <a16:creationId xmlns:a16="http://schemas.microsoft.com/office/drawing/2014/main" xmlns="" id="{F0E4B23E-0AA8-DD61-2A62-721F6F9F75CB}"/>
                </a:ext>
              </a:extLst>
            </p:cNvPr>
            <p:cNvSpPr txBox="1"/>
            <p:nvPr/>
          </p:nvSpPr>
          <p:spPr>
            <a:xfrm>
              <a:off x="36946" y="3486079"/>
              <a:ext cx="5759980" cy="68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defTabSz="1333500">
                <a:lnSpc>
                  <a:spcPct val="90000"/>
                </a:lnSpc>
                <a:spcBef>
                  <a:spcPct val="0"/>
                </a:spcBef>
                <a:spcAft>
                  <a:spcPct val="35000"/>
                </a:spcAft>
              </a:pPr>
              <a:endParaRPr lang="en-US" sz="3000" dirty="0"/>
            </a:p>
            <a:p>
              <a:pPr defTabSz="1333500">
                <a:lnSpc>
                  <a:spcPct val="90000"/>
                </a:lnSpc>
                <a:spcBef>
                  <a:spcPct val="0"/>
                </a:spcBef>
                <a:spcAft>
                  <a:spcPct val="35000"/>
                </a:spcAft>
              </a:pPr>
              <a:r>
                <a:rPr lang="en-US" sz="3000" dirty="0"/>
                <a:t>Dictionary Methods</a:t>
              </a:r>
            </a:p>
            <a:p>
              <a:pPr marL="0" lvl="0" indent="0" algn="l" defTabSz="1333500">
                <a:lnSpc>
                  <a:spcPct val="90000"/>
                </a:lnSpc>
                <a:spcBef>
                  <a:spcPct val="0"/>
                </a:spcBef>
                <a:spcAft>
                  <a:spcPct val="35000"/>
                </a:spcAft>
                <a:buNone/>
              </a:pPr>
              <a:endParaRPr lang="en-US" sz="3000" kern="1200" dirty="0"/>
            </a:p>
          </p:txBody>
        </p:sp>
      </p:grpSp>
      <p:grpSp>
        <p:nvGrpSpPr>
          <p:cNvPr id="5" name="Group 4">
            <a:extLst>
              <a:ext uri="{FF2B5EF4-FFF2-40B4-BE49-F238E27FC236}">
                <a16:creationId xmlns:a16="http://schemas.microsoft.com/office/drawing/2014/main" xmlns="" id="{054C3D35-EAC8-5A49-634C-B1C5EC10A772}"/>
              </a:ext>
            </a:extLst>
          </p:cNvPr>
          <p:cNvGrpSpPr/>
          <p:nvPr/>
        </p:nvGrpSpPr>
        <p:grpSpPr>
          <a:xfrm>
            <a:off x="5713555" y="5070071"/>
            <a:ext cx="6114337" cy="2043972"/>
            <a:chOff x="-208482" y="5565155"/>
            <a:chExt cx="6114337" cy="2043972"/>
          </a:xfrm>
        </p:grpSpPr>
        <p:sp>
          <p:nvSpPr>
            <p:cNvPr id="7" name="Rectangle: Rounded Corners 6">
              <a:extLst>
                <a:ext uri="{FF2B5EF4-FFF2-40B4-BE49-F238E27FC236}">
                  <a16:creationId xmlns:a16="http://schemas.microsoft.com/office/drawing/2014/main" xmlns="" id="{4C4F7429-DE7A-BBED-8196-6037CC9BE66C}"/>
                </a:ext>
              </a:extLst>
            </p:cNvPr>
            <p:cNvSpPr/>
            <p:nvPr/>
          </p:nvSpPr>
          <p:spPr>
            <a:xfrm>
              <a:off x="71983" y="5565155"/>
              <a:ext cx="5833872" cy="75683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3200" dirty="0"/>
                <a:t>Practice</a:t>
              </a:r>
            </a:p>
          </p:txBody>
        </p:sp>
        <p:sp>
          <p:nvSpPr>
            <p:cNvPr id="8" name="Rectangle: Rounded Corners 8">
              <a:extLst>
                <a:ext uri="{FF2B5EF4-FFF2-40B4-BE49-F238E27FC236}">
                  <a16:creationId xmlns:a16="http://schemas.microsoft.com/office/drawing/2014/main" xmlns="" id="{3C45BB73-9043-77A2-E107-2F415B335CFA}"/>
                </a:ext>
              </a:extLst>
            </p:cNvPr>
            <p:cNvSpPr txBox="1"/>
            <p:nvPr/>
          </p:nvSpPr>
          <p:spPr>
            <a:xfrm>
              <a:off x="-208482" y="6926180"/>
              <a:ext cx="5759980" cy="68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dirty="0"/>
            </a:p>
          </p:txBody>
        </p:sp>
      </p:grpSp>
      <p:grpSp>
        <p:nvGrpSpPr>
          <p:cNvPr id="24" name="Group 23">
            <a:extLst>
              <a:ext uri="{FF2B5EF4-FFF2-40B4-BE49-F238E27FC236}">
                <a16:creationId xmlns:a16="http://schemas.microsoft.com/office/drawing/2014/main" xmlns="" id="{F21C7E40-90A0-B33A-2501-68F127232A16}"/>
              </a:ext>
            </a:extLst>
          </p:cNvPr>
          <p:cNvGrpSpPr/>
          <p:nvPr/>
        </p:nvGrpSpPr>
        <p:grpSpPr>
          <a:xfrm>
            <a:off x="5976038" y="3373044"/>
            <a:ext cx="5833872" cy="756839"/>
            <a:chOff x="0" y="3449133"/>
            <a:chExt cx="5833872" cy="756839"/>
          </a:xfrm>
        </p:grpSpPr>
        <p:sp>
          <p:nvSpPr>
            <p:cNvPr id="25" name="Rectangle: Rounded Corners 24">
              <a:extLst>
                <a:ext uri="{FF2B5EF4-FFF2-40B4-BE49-F238E27FC236}">
                  <a16:creationId xmlns:a16="http://schemas.microsoft.com/office/drawing/2014/main" xmlns="" id="{0E564C6D-B48C-453D-9A6D-A3000D5C3007}"/>
                </a:ext>
              </a:extLst>
            </p:cNvPr>
            <p:cNvSpPr/>
            <p:nvPr/>
          </p:nvSpPr>
          <p:spPr>
            <a:xfrm>
              <a:off x="0" y="3449133"/>
              <a:ext cx="5833872" cy="75683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6">
              <a:extLst>
                <a:ext uri="{FF2B5EF4-FFF2-40B4-BE49-F238E27FC236}">
                  <a16:creationId xmlns:a16="http://schemas.microsoft.com/office/drawing/2014/main" xmlns="" id="{62C4D91A-B277-CCE7-CE04-AEFC8209FEB7}"/>
                </a:ext>
              </a:extLst>
            </p:cNvPr>
            <p:cNvSpPr txBox="1"/>
            <p:nvPr/>
          </p:nvSpPr>
          <p:spPr>
            <a:xfrm>
              <a:off x="36946" y="3486079"/>
              <a:ext cx="5759980" cy="68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t>Sets</a:t>
              </a:r>
              <a:endParaRPr lang="en-US" sz="3000" kern="1200" dirty="0"/>
            </a:p>
          </p:txBody>
        </p:sp>
      </p:grpSp>
      <p:grpSp>
        <p:nvGrpSpPr>
          <p:cNvPr id="28" name="Group 27">
            <a:extLst>
              <a:ext uri="{FF2B5EF4-FFF2-40B4-BE49-F238E27FC236}">
                <a16:creationId xmlns:a16="http://schemas.microsoft.com/office/drawing/2014/main" xmlns="" id="{CDD88912-4946-CD77-FBDB-D44ED28EC62D}"/>
              </a:ext>
            </a:extLst>
          </p:cNvPr>
          <p:cNvGrpSpPr/>
          <p:nvPr/>
        </p:nvGrpSpPr>
        <p:grpSpPr>
          <a:xfrm>
            <a:off x="6012984" y="4186679"/>
            <a:ext cx="5833872" cy="756839"/>
            <a:chOff x="0" y="3449133"/>
            <a:chExt cx="5833872" cy="756839"/>
          </a:xfrm>
        </p:grpSpPr>
        <p:sp>
          <p:nvSpPr>
            <p:cNvPr id="29" name="Rectangle: Rounded Corners 28">
              <a:extLst>
                <a:ext uri="{FF2B5EF4-FFF2-40B4-BE49-F238E27FC236}">
                  <a16:creationId xmlns:a16="http://schemas.microsoft.com/office/drawing/2014/main" xmlns="" id="{DF3F836A-239C-E9C4-799C-BC1D68ECCD56}"/>
                </a:ext>
              </a:extLst>
            </p:cNvPr>
            <p:cNvSpPr/>
            <p:nvPr/>
          </p:nvSpPr>
          <p:spPr>
            <a:xfrm>
              <a:off x="0" y="3449133"/>
              <a:ext cx="5833872" cy="75683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Rounded Corners 6">
              <a:extLst>
                <a:ext uri="{FF2B5EF4-FFF2-40B4-BE49-F238E27FC236}">
                  <a16:creationId xmlns:a16="http://schemas.microsoft.com/office/drawing/2014/main" xmlns="" id="{F76F892F-6D3C-E3FE-FFB4-FB4B52FD0C46}"/>
                </a:ext>
              </a:extLst>
            </p:cNvPr>
            <p:cNvSpPr txBox="1"/>
            <p:nvPr/>
          </p:nvSpPr>
          <p:spPr>
            <a:xfrm>
              <a:off x="36946" y="3486079"/>
              <a:ext cx="5759980" cy="682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defTabSz="1333500">
                <a:lnSpc>
                  <a:spcPct val="90000"/>
                </a:lnSpc>
                <a:spcBef>
                  <a:spcPct val="0"/>
                </a:spcBef>
                <a:spcAft>
                  <a:spcPct val="35000"/>
                </a:spcAft>
              </a:pPr>
              <a:endParaRPr lang="en-US" sz="3000" b="0" i="0" kern="1200" dirty="0"/>
            </a:p>
            <a:p>
              <a:pPr defTabSz="1333500">
                <a:lnSpc>
                  <a:spcPct val="90000"/>
                </a:lnSpc>
                <a:spcBef>
                  <a:spcPct val="0"/>
                </a:spcBef>
                <a:spcAft>
                  <a:spcPct val="35000"/>
                </a:spcAft>
              </a:pPr>
              <a:r>
                <a:rPr lang="en-US" sz="3000" b="0" i="0" kern="1200" dirty="0"/>
                <a:t>Operations on sets</a:t>
              </a:r>
              <a:endParaRPr lang="en-US" sz="3000" kern="1200" dirty="0"/>
            </a:p>
            <a:p>
              <a:pPr marL="0" lvl="0" indent="0" algn="l" defTabSz="1333500">
                <a:lnSpc>
                  <a:spcPct val="90000"/>
                </a:lnSpc>
                <a:spcBef>
                  <a:spcPct val="0"/>
                </a:spcBef>
                <a:spcAft>
                  <a:spcPct val="35000"/>
                </a:spcAft>
                <a:buNone/>
              </a:pPr>
              <a:endParaRPr lang="en-US" sz="3000" kern="1200" dirty="0"/>
            </a:p>
          </p:txBody>
        </p:sp>
      </p:grpSp>
    </p:spTree>
    <p:extLst>
      <p:ext uri="{BB962C8B-B14F-4D97-AF65-F5344CB8AC3E}">
        <p14:creationId xmlns:p14="http://schemas.microsoft.com/office/powerpoint/2010/main" val="36406241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412091" y="501651"/>
            <a:ext cx="4395340" cy="1716255"/>
          </a:xfrm>
        </p:spPr>
        <p:txBody>
          <a:bodyPr vert="horz" lIns="91440" tIns="45720" rIns="91440" bIns="45720" rtlCol="0" anchor="b">
            <a:normAutofit/>
          </a:bodyPr>
          <a:lstStyle/>
          <a:p>
            <a:pPr algn="l"/>
            <a:r>
              <a:rPr lang="en-US" sz="5000" b="0" i="0" kern="1200" cap="all" baseline="0" dirty="0">
                <a:solidFill>
                  <a:schemeClr val="tx1"/>
                </a:solidFill>
                <a:latin typeface="+mj-lt"/>
                <a:ea typeface="+mj-ea"/>
                <a:cs typeface="+mj-cs"/>
              </a:rPr>
              <a:t>Dictionary</a:t>
            </a:r>
          </a:p>
        </p:txBody>
      </p:sp>
      <p:sp>
        <p:nvSpPr>
          <p:cNvPr id="16" name="Rectangle 15">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9143" y="818188"/>
            <a:ext cx="5221625" cy="5221625"/>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2583" y="2645922"/>
            <a:ext cx="4434721" cy="3710427"/>
          </a:xfrm>
        </p:spPr>
        <p:txBody>
          <a:bodyPr vert="horz" lIns="91440" tIns="45720" rIns="91440" bIns="45720" rtlCol="0" anchor="t">
            <a:normAutofit/>
          </a:bodyPr>
          <a:lstStyle/>
          <a:p>
            <a:pPr marL="342900" marR="0" lvl="0" indent="-228600" algn="l">
              <a:spcBef>
                <a:spcPts val="0"/>
              </a:spcBef>
              <a:spcAft>
                <a:spcPts val="600"/>
              </a:spcAft>
              <a:buClr>
                <a:schemeClr val="dk1"/>
              </a:buClr>
              <a:buSzPts val="3200"/>
              <a:buFont typeface="Arial" panose="020B0604020202020204" pitchFamily="34" charset="0"/>
              <a:buChar char="•"/>
            </a:pPr>
            <a:r>
              <a:rPr lang="en-US" sz="1800" dirty="0" err="1">
                <a:solidFill>
                  <a:schemeClr val="tx1"/>
                </a:solidFill>
                <a:sym typeface="Montserrat"/>
              </a:rPr>
              <a:t>len</a:t>
            </a:r>
            <a:r>
              <a:rPr lang="en-US" sz="1800" dirty="0">
                <a:solidFill>
                  <a:schemeClr val="tx1"/>
                </a:solidFill>
                <a:sym typeface="Montserrat"/>
              </a:rPr>
              <a:t>()</a:t>
            </a:r>
          </a:p>
          <a:p>
            <a:pPr marL="34290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L="342900" marR="0" lvl="0" indent="-228600" algn="l">
              <a:spcBef>
                <a:spcPts val="0"/>
              </a:spcBef>
              <a:spcAft>
                <a:spcPts val="600"/>
              </a:spcAft>
              <a:buClr>
                <a:schemeClr val="dk1"/>
              </a:buClr>
              <a:buSzPts val="3200"/>
              <a:buFont typeface="Arial" panose="020B0604020202020204" pitchFamily="34" charset="0"/>
              <a:buChar char="•"/>
            </a:pPr>
            <a:r>
              <a:rPr lang="en-US" sz="1800" dirty="0">
                <a:solidFill>
                  <a:schemeClr val="tx1"/>
                </a:solidFill>
                <a:sym typeface="Montserrat"/>
              </a:rPr>
              <a:t>datatypes</a:t>
            </a:r>
          </a:p>
          <a:p>
            <a:pPr marL="34290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a:p>
            <a:pPr marL="342900" marR="0" lvl="0" indent="-228600" algn="l">
              <a:spcBef>
                <a:spcPts val="0"/>
              </a:spcBef>
              <a:spcAft>
                <a:spcPts val="600"/>
              </a:spcAft>
              <a:buClr>
                <a:schemeClr val="dk1"/>
              </a:buClr>
              <a:buSzPts val="3200"/>
              <a:buFont typeface="Arial" panose="020B0604020202020204" pitchFamily="34" charset="0"/>
              <a:buChar char="•"/>
            </a:pPr>
            <a:r>
              <a:rPr lang="en-US" sz="1800" dirty="0" err="1">
                <a:solidFill>
                  <a:schemeClr val="tx1"/>
                </a:solidFill>
                <a:sym typeface="Montserrat"/>
              </a:rPr>
              <a:t>dict</a:t>
            </a:r>
            <a:r>
              <a:rPr lang="en-US" sz="1800" dirty="0">
                <a:solidFill>
                  <a:schemeClr val="tx1"/>
                </a:solidFill>
                <a:sym typeface="Montserrat"/>
              </a:rPr>
              <a:t> constructor</a:t>
            </a:r>
          </a:p>
          <a:p>
            <a:pPr marL="342900" marR="0" lvl="0" indent="-228600" algn="l">
              <a:spcBef>
                <a:spcPts val="0"/>
              </a:spcBef>
              <a:spcAft>
                <a:spcPts val="600"/>
              </a:spcAft>
              <a:buClr>
                <a:schemeClr val="dk1"/>
              </a:buClr>
              <a:buSzPts val="3200"/>
              <a:buFont typeface="Arial" panose="020B0604020202020204" pitchFamily="34" charset="0"/>
              <a:buChar char="•"/>
            </a:pPr>
            <a:endParaRPr lang="en-US" sz="1800" dirty="0">
              <a:solidFill>
                <a:schemeClr val="tx1"/>
              </a:solidFill>
              <a:sym typeface="Montserrat"/>
            </a:endParaRPr>
          </a:p>
        </p:txBody>
      </p:sp>
      <p:cxnSp>
        <p:nvCxnSpPr>
          <p:cNvPr id="18" name="Straight Connector 17">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874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kern="1200" cap="none">
                <a:latin typeface="+mj-lt"/>
                <a:ea typeface="+mj-ea"/>
                <a:cs typeface="+mj-cs"/>
                <a:sym typeface="Montserrat"/>
              </a:rPr>
              <a:t>D</a:t>
            </a:r>
            <a:r>
              <a:rPr lang="en-US" sz="5000" b="1" i="0" u="none" strike="noStrike" kern="1200" cap="none" dirty="0">
                <a:latin typeface="+mj-lt"/>
                <a:ea typeface="+mj-ea"/>
                <a:cs typeface="+mj-cs"/>
                <a:sym typeface="Montserrat"/>
              </a:rPr>
              <a:t>ictionary</a:t>
            </a:r>
            <a:br>
              <a:rPr lang="en-US" sz="5000" b="1" i="0" u="none" strike="noStrike" kern="1200" cap="none" dirty="0">
                <a:latin typeface="+mj-lt"/>
                <a:ea typeface="+mj-ea"/>
                <a:cs typeface="+mj-cs"/>
                <a:sym typeface="Montserrat"/>
              </a:rPr>
            </a:br>
            <a:r>
              <a:rPr lang="en-US" sz="5000" b="1" i="0" u="none" strike="noStrike" kern="1200" cap="none" dirty="0">
                <a:latin typeface="+mj-lt"/>
                <a:ea typeface="+mj-ea"/>
                <a:cs typeface="+mj-cs"/>
                <a:sym typeface="Montserrat"/>
              </a:rPr>
              <a:t>Methods</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Autofit/>
          </a:bodyPr>
          <a:lstStyle/>
          <a:p>
            <a:pPr marL="228600" marR="0" lvl="0" algn="l">
              <a:spcBef>
                <a:spcPts val="0"/>
              </a:spcBef>
              <a:spcAft>
                <a:spcPts val="600"/>
              </a:spcAft>
              <a:buClr>
                <a:srgbClr val="073763"/>
              </a:buClr>
              <a:buSzPts val="1800"/>
            </a:pPr>
            <a:endParaRPr lang="en-US" sz="1800" dirty="0">
              <a:solidFill>
                <a:schemeClr val="tx1"/>
              </a:solidFill>
              <a:sym typeface="Montserrat"/>
            </a:endParaRPr>
          </a:p>
          <a:p>
            <a:pPr algn="l">
              <a:spcBef>
                <a:spcPts val="0"/>
              </a:spcBef>
              <a:spcAft>
                <a:spcPts val="600"/>
              </a:spcAft>
              <a:buClr>
                <a:srgbClr val="073763"/>
              </a:buClr>
              <a:buSzPts val="1800"/>
            </a:pPr>
            <a:r>
              <a:rPr lang="en-US" sz="1800" dirty="0">
                <a:solidFill>
                  <a:schemeClr val="tx1"/>
                </a:solidFill>
                <a:sym typeface="Montserrat"/>
              </a:rPr>
              <a:t>1. </a:t>
            </a:r>
            <a:r>
              <a:rPr lang="en-US" sz="1800" b="1" dirty="0">
                <a:solidFill>
                  <a:schemeClr val="tx1"/>
                </a:solidFill>
                <a:sym typeface="Montserrat"/>
              </a:rPr>
              <a:t>clear(): </a:t>
            </a:r>
            <a:r>
              <a:rPr lang="en-US" sz="1800" dirty="0">
                <a:solidFill>
                  <a:schemeClr val="tx1"/>
                </a:solidFill>
                <a:sym typeface="Montserrat"/>
              </a:rPr>
              <a:t>Remove all items from the dictionary.</a:t>
            </a:r>
          </a:p>
          <a:p>
            <a:pPr marR="0" lvl="0" algn="l">
              <a:spcBef>
                <a:spcPts val="0"/>
              </a:spcBef>
              <a:spcAft>
                <a:spcPts val="600"/>
              </a:spcAft>
              <a:buClr>
                <a:srgbClr val="073763"/>
              </a:buClr>
              <a:buSzPts val="1800"/>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dirty="0">
                <a:solidFill>
                  <a:schemeClr val="tx1"/>
                </a:solidFill>
                <a:sym typeface="Montserrat"/>
              </a:rPr>
              <a:t>2. </a:t>
            </a:r>
            <a:r>
              <a:rPr lang="en-US" sz="1800" b="1" dirty="0">
                <a:solidFill>
                  <a:schemeClr val="tx1"/>
                </a:solidFill>
                <a:sym typeface="Montserrat"/>
              </a:rPr>
              <a:t>copy(): </a:t>
            </a:r>
            <a:r>
              <a:rPr lang="en-US" sz="1800" dirty="0">
                <a:solidFill>
                  <a:schemeClr val="tx1"/>
                </a:solidFill>
                <a:sym typeface="Montserrat"/>
              </a:rPr>
              <a:t>Return a shallow copy of the dictionary.</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dirty="0">
                <a:solidFill>
                  <a:schemeClr val="tx1"/>
                </a:solidFill>
                <a:sym typeface="Montserrat"/>
              </a:rPr>
              <a:t>3. </a:t>
            </a:r>
            <a:r>
              <a:rPr lang="en-US" sz="1800" b="1" dirty="0" err="1">
                <a:solidFill>
                  <a:schemeClr val="tx1"/>
                </a:solidFill>
                <a:sym typeface="Montserrat"/>
              </a:rPr>
              <a:t>fromkeys</a:t>
            </a:r>
            <a:r>
              <a:rPr lang="en-US" sz="1800" b="1" dirty="0">
                <a:solidFill>
                  <a:schemeClr val="tx1"/>
                </a:solidFill>
                <a:sym typeface="Montserrat"/>
              </a:rPr>
              <a:t>(seq[, v]): </a:t>
            </a:r>
            <a:r>
              <a:rPr lang="en-US" sz="1800" dirty="0">
                <a:solidFill>
                  <a:schemeClr val="tx1"/>
                </a:solidFill>
                <a:sym typeface="Montserrat"/>
              </a:rPr>
              <a:t>Return a new dictionary with keys from seq and value equal to v (defaults to None).</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dirty="0">
                <a:solidFill>
                  <a:schemeClr val="tx1"/>
                </a:solidFill>
                <a:sym typeface="Montserrat"/>
              </a:rPr>
              <a:t>4. </a:t>
            </a:r>
            <a:r>
              <a:rPr lang="en-US" sz="1800" b="1" dirty="0">
                <a:solidFill>
                  <a:schemeClr val="tx1"/>
                </a:solidFill>
                <a:sym typeface="Montserrat"/>
              </a:rPr>
              <a:t>get(key[,d]): </a:t>
            </a:r>
            <a:r>
              <a:rPr lang="en-US" sz="1800" dirty="0">
                <a:solidFill>
                  <a:schemeClr val="tx1"/>
                </a:solidFill>
                <a:sym typeface="Montserrat"/>
              </a:rPr>
              <a:t>Return the value of key. If key does not exist, return d (defaults to None).</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dirty="0">
                <a:solidFill>
                  <a:schemeClr val="tx1"/>
                </a:solidFill>
                <a:sym typeface="Montserrat"/>
              </a:rPr>
              <a:t>5. </a:t>
            </a:r>
            <a:r>
              <a:rPr lang="en-US" sz="1800" b="1" dirty="0">
                <a:solidFill>
                  <a:schemeClr val="tx1"/>
                </a:solidFill>
                <a:sym typeface="Montserrat"/>
              </a:rPr>
              <a:t>items(): </a:t>
            </a:r>
            <a:r>
              <a:rPr lang="en-US" sz="1800" dirty="0">
                <a:solidFill>
                  <a:schemeClr val="tx1"/>
                </a:solidFill>
                <a:sym typeface="Montserrat"/>
              </a:rPr>
              <a:t>Return a new view of the dictionary's items (key, value) as tuples.</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dirty="0">
                <a:solidFill>
                  <a:schemeClr val="tx1"/>
                </a:solidFill>
                <a:sym typeface="Montserrat"/>
              </a:rPr>
              <a:t>6. </a:t>
            </a:r>
            <a:r>
              <a:rPr lang="en-US" sz="1800" b="1" dirty="0">
                <a:solidFill>
                  <a:schemeClr val="tx1"/>
                </a:solidFill>
                <a:sym typeface="Montserrat"/>
              </a:rPr>
              <a:t>keys(): </a:t>
            </a:r>
            <a:r>
              <a:rPr lang="en-US" sz="1800" dirty="0">
                <a:solidFill>
                  <a:schemeClr val="tx1"/>
                </a:solidFill>
                <a:sym typeface="Montserrat"/>
              </a:rPr>
              <a:t>Return a new view of the dictionary's keys.</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L="4572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98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1245072" y="1289765"/>
            <a:ext cx="3651101" cy="4270963"/>
          </a:xfrm>
        </p:spPr>
        <p:txBody>
          <a:bodyPr vert="horz" lIns="91440" tIns="45720" rIns="91440" bIns="45720" rtlCol="0" anchor="ctr">
            <a:normAutofit/>
          </a:bodyPr>
          <a:lstStyle/>
          <a:p>
            <a:r>
              <a:rPr lang="en-US" sz="5000" kern="1200" cap="none">
                <a:latin typeface="+mj-lt"/>
                <a:ea typeface="+mj-ea"/>
                <a:cs typeface="+mj-cs"/>
                <a:sym typeface="Montserrat"/>
              </a:rPr>
              <a:t>D</a:t>
            </a:r>
            <a:r>
              <a:rPr lang="en-US" sz="5000" b="1" i="0" u="none" strike="noStrike" kern="1200" cap="none" dirty="0">
                <a:latin typeface="+mj-lt"/>
                <a:ea typeface="+mj-ea"/>
                <a:cs typeface="+mj-cs"/>
                <a:sym typeface="Montserrat"/>
              </a:rPr>
              <a:t>ictionary</a:t>
            </a:r>
            <a:br>
              <a:rPr lang="en-US" sz="5000" b="1" i="0" u="none" strike="noStrike" kern="1200" cap="none" dirty="0">
                <a:latin typeface="+mj-lt"/>
                <a:ea typeface="+mj-ea"/>
                <a:cs typeface="+mj-cs"/>
                <a:sym typeface="Montserrat"/>
              </a:rPr>
            </a:br>
            <a:r>
              <a:rPr lang="en-US" sz="5000" b="1" i="0" u="none" strike="noStrike" kern="1200" cap="none" dirty="0">
                <a:latin typeface="+mj-lt"/>
                <a:ea typeface="+mj-ea"/>
                <a:cs typeface="+mj-cs"/>
                <a:sym typeface="Montserrat"/>
              </a:rPr>
              <a:t>Methods</a:t>
            </a:r>
            <a:r>
              <a:rPr lang="en-US" sz="5000" kern="1200" dirty="0">
                <a:latin typeface="+mj-lt"/>
                <a:ea typeface="+mj-ea"/>
                <a:cs typeface="+mj-cs"/>
              </a:rPr>
              <a:t/>
            </a:r>
            <a:br>
              <a:rPr lang="en-US" sz="5000" kern="1200" dirty="0">
                <a:latin typeface="+mj-lt"/>
                <a:ea typeface="+mj-ea"/>
                <a:cs typeface="+mj-cs"/>
              </a:rPr>
            </a:br>
            <a:endParaRPr lang="en-US" sz="5000" b="0" i="0" kern="1200" cap="none" baseline="0" dirty="0">
              <a:latin typeface="+mj-lt"/>
              <a:ea typeface="+mj-ea"/>
              <a:cs typeface="+mj-cs"/>
            </a:endParaRPr>
          </a:p>
        </p:txBody>
      </p:sp>
      <p:sp>
        <p:nvSpPr>
          <p:cNvPr id="14"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397039" y="381935"/>
            <a:ext cx="4685916" cy="5974415"/>
          </a:xfrm>
        </p:spPr>
        <p:txBody>
          <a:bodyPr vert="horz" lIns="91440" tIns="45720" rIns="91440" bIns="45720" rtlCol="0" anchor="ctr">
            <a:noAutofit/>
          </a:bodyPr>
          <a:lstStyle/>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marR="0" lvl="0" algn="l">
              <a:spcBef>
                <a:spcPts val="0"/>
              </a:spcBef>
              <a:spcAft>
                <a:spcPts val="600"/>
              </a:spcAft>
              <a:buClr>
                <a:srgbClr val="073763"/>
              </a:buClr>
              <a:buSzPts val="1800"/>
            </a:pPr>
            <a:r>
              <a:rPr lang="en-US" sz="1800" b="1" dirty="0">
                <a:solidFill>
                  <a:schemeClr val="tx1"/>
                </a:solidFill>
                <a:sym typeface="Montserrat"/>
              </a:rPr>
              <a:t>7. pop(key[,d]): </a:t>
            </a:r>
            <a:r>
              <a:rPr lang="en-US" sz="1800" dirty="0">
                <a:solidFill>
                  <a:schemeClr val="tx1"/>
                </a:solidFill>
                <a:sym typeface="Montserrat"/>
              </a:rPr>
              <a:t>Remove the item with key and return its value or d if key is not found. If d is not provided and key is not found, raises </a:t>
            </a:r>
            <a:r>
              <a:rPr lang="en-US" sz="1800" dirty="0" err="1">
                <a:solidFill>
                  <a:schemeClr val="tx1"/>
                </a:solidFill>
                <a:sym typeface="Montserrat"/>
              </a:rPr>
              <a:t>KeyError</a:t>
            </a:r>
            <a:r>
              <a:rPr lang="en-US" sz="1800" dirty="0">
                <a:solidFill>
                  <a:schemeClr val="tx1"/>
                </a:solidFill>
                <a:sym typeface="Montserrat"/>
              </a:rPr>
              <a:t>.</a:t>
            </a:r>
          </a:p>
          <a:p>
            <a:pPr marL="1143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a:p>
            <a:pPr lvl="0" algn="l">
              <a:spcBef>
                <a:spcPts val="0"/>
              </a:spcBef>
              <a:spcAft>
                <a:spcPts val="600"/>
              </a:spcAft>
            </a:pPr>
            <a:r>
              <a:rPr lang="en-US" sz="1800" b="1" dirty="0">
                <a:solidFill>
                  <a:schemeClr val="tx1"/>
                </a:solidFill>
                <a:sym typeface="Montserrat"/>
              </a:rPr>
              <a:t>8. </a:t>
            </a:r>
            <a:r>
              <a:rPr lang="en-US" sz="1800" b="1" dirty="0" err="1">
                <a:solidFill>
                  <a:schemeClr val="tx1"/>
                </a:solidFill>
                <a:sym typeface="Montserrat"/>
              </a:rPr>
              <a:t>popitem</a:t>
            </a:r>
            <a:r>
              <a:rPr lang="en-US" sz="1800" b="1" dirty="0">
                <a:solidFill>
                  <a:schemeClr val="tx1"/>
                </a:solidFill>
                <a:sym typeface="Montserrat"/>
              </a:rPr>
              <a:t>(): </a:t>
            </a:r>
            <a:r>
              <a:rPr lang="en-US" sz="1800" dirty="0">
                <a:solidFill>
                  <a:schemeClr val="tx1"/>
                </a:solidFill>
                <a:sym typeface="Montserrat"/>
              </a:rPr>
              <a:t>Remove and return an </a:t>
            </a:r>
            <a:r>
              <a:rPr lang="en-US" sz="1800" dirty="0" err="1">
                <a:solidFill>
                  <a:schemeClr val="tx1"/>
                </a:solidFill>
                <a:sym typeface="Montserrat"/>
              </a:rPr>
              <a:t>arbitary</a:t>
            </a:r>
            <a:r>
              <a:rPr lang="en-US" sz="1800" dirty="0">
                <a:solidFill>
                  <a:schemeClr val="tx1"/>
                </a:solidFill>
                <a:sym typeface="Montserrat"/>
              </a:rPr>
              <a:t> item (key, value). Raises </a:t>
            </a:r>
            <a:r>
              <a:rPr lang="en-US" sz="1800" dirty="0" err="1">
                <a:solidFill>
                  <a:schemeClr val="tx1"/>
                </a:solidFill>
                <a:sym typeface="Montserrat"/>
              </a:rPr>
              <a:t>KeyError</a:t>
            </a:r>
            <a:r>
              <a:rPr lang="en-US" sz="1800" dirty="0">
                <a:solidFill>
                  <a:schemeClr val="tx1"/>
                </a:solidFill>
                <a:sym typeface="Montserrat"/>
              </a:rPr>
              <a:t> if the dictionary is empty.</a:t>
            </a:r>
          </a:p>
          <a:p>
            <a:pPr lvl="0" indent="-228600" algn="l">
              <a:spcBef>
                <a:spcPts val="0"/>
              </a:spcBef>
              <a:spcAft>
                <a:spcPts val="600"/>
              </a:spcAft>
              <a:buFont typeface="Arial" panose="020B0604020202020204" pitchFamily="34" charset="0"/>
              <a:buChar char="•"/>
            </a:pPr>
            <a:endParaRPr lang="en-US" sz="1800" dirty="0">
              <a:solidFill>
                <a:schemeClr val="tx1"/>
              </a:solidFill>
              <a:sym typeface="Montserrat"/>
            </a:endParaRPr>
          </a:p>
          <a:p>
            <a:pPr lvl="0" algn="l">
              <a:spcBef>
                <a:spcPts val="0"/>
              </a:spcBef>
              <a:spcAft>
                <a:spcPts val="600"/>
              </a:spcAft>
            </a:pPr>
            <a:r>
              <a:rPr lang="en-US" sz="1800" b="1" dirty="0">
                <a:solidFill>
                  <a:schemeClr val="tx1"/>
                </a:solidFill>
                <a:sym typeface="Montserrat"/>
              </a:rPr>
              <a:t>9. </a:t>
            </a:r>
            <a:r>
              <a:rPr lang="en-US" sz="1800" b="1" dirty="0" err="1">
                <a:solidFill>
                  <a:schemeClr val="tx1"/>
                </a:solidFill>
                <a:sym typeface="Montserrat"/>
              </a:rPr>
              <a:t>setdefault</a:t>
            </a:r>
            <a:r>
              <a:rPr lang="en-US" sz="1800" b="1" dirty="0">
                <a:solidFill>
                  <a:schemeClr val="tx1"/>
                </a:solidFill>
                <a:sym typeface="Montserrat"/>
              </a:rPr>
              <a:t>(key[,d]): </a:t>
            </a:r>
            <a:r>
              <a:rPr lang="en-US" sz="1800" dirty="0">
                <a:solidFill>
                  <a:schemeClr val="tx1"/>
                </a:solidFill>
                <a:sym typeface="Montserrat"/>
              </a:rPr>
              <a:t>If key is in the dictionary, return its value. If not, insert key with a value of d and return d (defaults to None).</a:t>
            </a:r>
          </a:p>
          <a:p>
            <a:pPr marL="0" lvl="0" indent="-228600" algn="l">
              <a:spcBef>
                <a:spcPts val="0"/>
              </a:spcBef>
              <a:spcAft>
                <a:spcPts val="600"/>
              </a:spcAft>
              <a:buFont typeface="Arial" panose="020B0604020202020204" pitchFamily="34" charset="0"/>
              <a:buChar char="•"/>
            </a:pPr>
            <a:endParaRPr lang="en-US" sz="1800" dirty="0">
              <a:solidFill>
                <a:schemeClr val="tx1"/>
              </a:solidFill>
              <a:sym typeface="Montserrat"/>
            </a:endParaRPr>
          </a:p>
          <a:p>
            <a:pPr lvl="0" algn="l">
              <a:spcBef>
                <a:spcPts val="0"/>
              </a:spcBef>
              <a:spcAft>
                <a:spcPts val="600"/>
              </a:spcAft>
            </a:pPr>
            <a:r>
              <a:rPr lang="en-US" sz="1800" b="1" dirty="0">
                <a:solidFill>
                  <a:schemeClr val="tx1"/>
                </a:solidFill>
                <a:sym typeface="Montserrat"/>
              </a:rPr>
              <a:t>10. update([other]): </a:t>
            </a:r>
            <a:r>
              <a:rPr lang="en-US" sz="1800" dirty="0">
                <a:solidFill>
                  <a:schemeClr val="tx1"/>
                </a:solidFill>
                <a:sym typeface="Montserrat"/>
              </a:rPr>
              <a:t>Update the dictionary with the key/value pairs from other, overwriting existing value of keys.</a:t>
            </a:r>
          </a:p>
          <a:p>
            <a:pPr lvl="0" indent="-228600" algn="l">
              <a:spcBef>
                <a:spcPts val="0"/>
              </a:spcBef>
              <a:spcAft>
                <a:spcPts val="600"/>
              </a:spcAft>
              <a:buFont typeface="Arial" panose="020B0604020202020204" pitchFamily="34" charset="0"/>
              <a:buChar char="•"/>
            </a:pPr>
            <a:endParaRPr lang="en-US" sz="1800" dirty="0">
              <a:solidFill>
                <a:schemeClr val="tx1"/>
              </a:solidFill>
              <a:sym typeface="Montserrat"/>
            </a:endParaRPr>
          </a:p>
          <a:p>
            <a:pPr lvl="0" algn="l">
              <a:spcBef>
                <a:spcPts val="0"/>
              </a:spcBef>
              <a:spcAft>
                <a:spcPts val="600"/>
              </a:spcAft>
            </a:pPr>
            <a:r>
              <a:rPr lang="en-US" sz="1800" b="1" dirty="0">
                <a:solidFill>
                  <a:schemeClr val="tx1"/>
                </a:solidFill>
                <a:sym typeface="Montserrat"/>
              </a:rPr>
              <a:t>11. values(): </a:t>
            </a:r>
            <a:r>
              <a:rPr lang="en-US" sz="1800" dirty="0">
                <a:solidFill>
                  <a:schemeClr val="tx1"/>
                </a:solidFill>
                <a:sym typeface="Montserrat"/>
              </a:rPr>
              <a:t>Return a new view of the dictionary's values</a:t>
            </a:r>
          </a:p>
          <a:p>
            <a:pPr marL="457200" marR="0" lvl="0" indent="-228600" algn="l">
              <a:spcBef>
                <a:spcPts val="0"/>
              </a:spcBef>
              <a:spcAft>
                <a:spcPts val="600"/>
              </a:spcAft>
              <a:buClr>
                <a:srgbClr val="073763"/>
              </a:buClr>
              <a:buSzPts val="1800"/>
              <a:buFont typeface="Arial" panose="020B0604020202020204" pitchFamily="34" charset="0"/>
              <a:buChar char="•"/>
            </a:pPr>
            <a:endParaRPr lang="en-US" sz="1800" dirty="0">
              <a:solidFill>
                <a:schemeClr val="tx1"/>
              </a:solidFill>
              <a:sym typeface="Montserrat"/>
            </a:endParaRPr>
          </a:p>
        </p:txBody>
      </p:sp>
      <p:sp>
        <p:nvSpPr>
          <p:cNvPr id="18"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845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5C05CAAB-DBA2-4548-AD5F-01BB97FBB20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388119" y="451252"/>
            <a:ext cx="4195674" cy="1381458"/>
          </a:xfrm>
        </p:spPr>
        <p:txBody>
          <a:bodyPr vert="horz" lIns="91440" tIns="45720" rIns="91440" bIns="45720" rtlCol="0" anchor="b">
            <a:normAutofit/>
          </a:bodyPr>
          <a:lstStyle/>
          <a:p>
            <a:pPr algn="l"/>
            <a:r>
              <a:rPr lang="en-US" sz="4800" b="0" i="0" kern="1200" cap="all" baseline="0" dirty="0">
                <a:solidFill>
                  <a:schemeClr val="tx1"/>
                </a:solidFill>
                <a:latin typeface="+mj-lt"/>
                <a:ea typeface="+mj-ea"/>
                <a:cs typeface="+mj-cs"/>
              </a:rPr>
              <a:t>set</a:t>
            </a:r>
          </a:p>
        </p:txBody>
      </p:sp>
      <p:sp>
        <p:nvSpPr>
          <p:cNvPr id="16" name="Oval 15">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Playbook">
            <a:extLst>
              <a:ext uri="{FF2B5EF4-FFF2-40B4-BE49-F238E27FC236}">
                <a16:creationId xmlns:a16="http://schemas.microsoft.com/office/drawing/2014/main" xmlns="" id="{ECEFDE4B-0A07-7AF8-C829-B5829E744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7770" y="1448957"/>
            <a:ext cx="3952579" cy="3952579"/>
          </a:xfrm>
          <a:prstGeom prst="rect">
            <a:avLst/>
          </a:prstGeom>
        </p:spPr>
      </p:pic>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236899" y="2239347"/>
            <a:ext cx="5349261" cy="3665343"/>
          </a:xfrm>
        </p:spPr>
        <p:txBody>
          <a:bodyPr vert="horz" lIns="91440" tIns="45720" rIns="91440" bIns="45720" rtlCol="0" anchor="t">
            <a:normAutofit/>
          </a:bodyPr>
          <a:lstStyle/>
          <a:p>
            <a:pPr marL="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A set is a collection which is unordered and unindexed. In Python sets are written with curly brackets.</a:t>
            </a:r>
          </a:p>
          <a:p>
            <a:pPr marL="0" marR="0" lvl="0" indent="-228600" algn="l">
              <a:spcBef>
                <a:spcPts val="0"/>
              </a:spcBef>
              <a:spcAft>
                <a:spcPts val="600"/>
              </a:spcAft>
              <a:buClr>
                <a:schemeClr val="dk1"/>
              </a:buClr>
              <a:buSzPts val="3200"/>
              <a:buFont typeface="Arial" panose="020B0604020202020204" pitchFamily="34" charset="0"/>
              <a:buChar char="•"/>
            </a:pPr>
            <a:endParaRPr lang="en-US" sz="1500"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e.g. set = {"apple", "banana", "cherry"}</a:t>
            </a:r>
          </a:p>
          <a:p>
            <a:pPr marL="0" marR="0" lvl="0" indent="-228600" algn="l">
              <a:spcBef>
                <a:spcPts val="0"/>
              </a:spcBef>
              <a:spcAft>
                <a:spcPts val="600"/>
              </a:spcAft>
              <a:buClr>
                <a:schemeClr val="dk1"/>
              </a:buClr>
              <a:buSzPts val="3200"/>
              <a:buFont typeface="Arial" panose="020B0604020202020204" pitchFamily="34" charset="0"/>
              <a:buChar char="•"/>
            </a:pPr>
            <a:endParaRPr lang="en-US" sz="1500"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NOTE: Sets are unordered, so you cannot be sure in which order the items will appear.</a:t>
            </a:r>
          </a:p>
          <a:p>
            <a:pPr marL="0" marR="0" lvl="0" indent="-228600" algn="l">
              <a:spcBef>
                <a:spcPts val="0"/>
              </a:spcBef>
              <a:spcAft>
                <a:spcPts val="600"/>
              </a:spcAft>
              <a:buClr>
                <a:schemeClr val="dk1"/>
              </a:buClr>
              <a:buSzPts val="3200"/>
              <a:buFont typeface="Arial" panose="020B0604020202020204" pitchFamily="34" charset="0"/>
              <a:buChar char="•"/>
            </a:pPr>
            <a:endParaRPr lang="en-US" sz="1500"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You cannot access items in a set by referring to an index, since sets are unordered the items has no index.</a:t>
            </a:r>
          </a:p>
          <a:p>
            <a:pPr marL="0" marR="0" lvl="0" indent="-228600" algn="l">
              <a:spcBef>
                <a:spcPts val="0"/>
              </a:spcBef>
              <a:spcAft>
                <a:spcPts val="600"/>
              </a:spcAft>
              <a:buClr>
                <a:schemeClr val="dk1"/>
              </a:buClr>
              <a:buSzPts val="3200"/>
              <a:buFont typeface="Arial" panose="020B0604020202020204" pitchFamily="34" charset="0"/>
              <a:buChar char="•"/>
            </a:pPr>
            <a:endParaRPr lang="en-US" sz="1500" dirty="0">
              <a:solidFill>
                <a:schemeClr val="tx1"/>
              </a:solidFill>
              <a:sym typeface="Montserrat"/>
            </a:endParaRPr>
          </a:p>
          <a:p>
            <a:pPr marL="0" marR="0" lvl="0" indent="-228600" algn="l">
              <a:spcBef>
                <a:spcPts val="0"/>
              </a:spcBef>
              <a:spcAft>
                <a:spcPts val="600"/>
              </a:spcAft>
              <a:buClr>
                <a:schemeClr val="dk1"/>
              </a:buClr>
              <a:buSzPts val="3200"/>
              <a:buFont typeface="Arial" panose="020B0604020202020204" pitchFamily="34" charset="0"/>
              <a:buChar char="•"/>
            </a:pPr>
            <a:r>
              <a:rPr lang="en-US" sz="1500" dirty="0">
                <a:solidFill>
                  <a:schemeClr val="tx1"/>
                </a:solidFill>
                <a:sym typeface="Montserrat"/>
              </a:rPr>
              <a:t>Once a set is created, you cannot change its items, but you can add new items. </a:t>
            </a:r>
          </a:p>
        </p:txBody>
      </p:sp>
      <p:sp>
        <p:nvSpPr>
          <p:cNvPr id="22"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32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a:xfrm>
            <a:off x="663643" y="425115"/>
            <a:ext cx="5309140" cy="1687193"/>
          </a:xfrm>
        </p:spPr>
        <p:txBody>
          <a:bodyPr vert="horz" lIns="91440" tIns="45720" rIns="91440" bIns="45720" rtlCol="0">
            <a:normAutofit/>
          </a:bodyPr>
          <a:lstStyle/>
          <a:p>
            <a:pPr algn="l"/>
            <a:r>
              <a:rPr lang="en-US" sz="4000" b="0" i="0" kern="1200" cap="none" baseline="0" dirty="0">
                <a:latin typeface="+mj-lt"/>
                <a:ea typeface="+mj-ea"/>
                <a:cs typeface="+mj-cs"/>
              </a:rPr>
              <a:t>add</a:t>
            </a:r>
            <a:r>
              <a:rPr lang="en-US" b="0" i="0" kern="1200" cap="all" baseline="0" dirty="0">
                <a:latin typeface="+mj-lt"/>
                <a:ea typeface="+mj-ea"/>
                <a:cs typeface="+mj-cs"/>
              </a:rPr>
              <a:t>()</a:t>
            </a:r>
            <a:r>
              <a:rPr lang="en-US" sz="5400" b="0" i="0" kern="1200" cap="all" baseline="0" dirty="0">
                <a:latin typeface="+mj-lt"/>
                <a:ea typeface="+mj-ea"/>
                <a:cs typeface="+mj-cs"/>
              </a:rPr>
              <a:t/>
            </a:r>
            <a:br>
              <a:rPr lang="en-US" sz="5400" b="0" i="0" kern="1200" cap="all" baseline="0" dirty="0">
                <a:latin typeface="+mj-lt"/>
                <a:ea typeface="+mj-ea"/>
                <a:cs typeface="+mj-cs"/>
              </a:rPr>
            </a:br>
            <a:endParaRPr lang="en-US" sz="5400" b="0" i="0" kern="1200" cap="all" baseline="0" dirty="0">
              <a:latin typeface="+mj-lt"/>
              <a:ea typeface="+mj-ea"/>
              <a:cs typeface="+mj-cs"/>
            </a:endParaRP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a:xfrm>
            <a:off x="663643" y="1376574"/>
            <a:ext cx="7485746" cy="1198184"/>
          </a:xfrm>
        </p:spPr>
        <p:txBody>
          <a:bodyPr vert="horz" lIns="91440" tIns="45720" rIns="91440" bIns="45720" rtlCol="0">
            <a:noAutofit/>
          </a:bodyPr>
          <a:lstStyle/>
          <a:p>
            <a:pPr marL="400050" indent="-342900" algn="l">
              <a:buFont typeface="Arial" panose="020B0604020202020204" pitchFamily="34" charset="0"/>
              <a:buChar char="•"/>
            </a:pPr>
            <a:r>
              <a:rPr lang="en-US" sz="1800" dirty="0"/>
              <a:t>we use the add() method to add an item to a set. </a:t>
            </a:r>
          </a:p>
          <a:p>
            <a:pPr marL="400050" indent="-342900" algn="l">
              <a:buFont typeface="Arial" panose="020B0604020202020204" pitchFamily="34" charset="0"/>
              <a:buChar char="•"/>
            </a:pPr>
            <a:r>
              <a:rPr lang="en-US" sz="1800" dirty="0"/>
              <a:t>For example,</a:t>
            </a:r>
          </a:p>
          <a:p>
            <a:pPr marL="514350" lvl="1" algn="l"/>
            <a:r>
              <a:rPr lang="en-US" sz="1800" dirty="0" err="1"/>
              <a:t>numbers.add</a:t>
            </a:r>
            <a:r>
              <a:rPr lang="en-US" sz="1800" dirty="0"/>
              <a:t>(num)</a:t>
            </a:r>
          </a:p>
        </p:txBody>
      </p:sp>
      <p:sp>
        <p:nvSpPr>
          <p:cNvPr id="4" name="Title 1">
            <a:extLst>
              <a:ext uri="{FF2B5EF4-FFF2-40B4-BE49-F238E27FC236}">
                <a16:creationId xmlns:a16="http://schemas.microsoft.com/office/drawing/2014/main" xmlns="" id="{A3EC9294-0899-A685-3ABD-E92C78F77C5A}"/>
              </a:ext>
            </a:extLst>
          </p:cNvPr>
          <p:cNvSpPr txBox="1">
            <a:spLocks/>
          </p:cNvSpPr>
          <p:nvPr/>
        </p:nvSpPr>
        <p:spPr>
          <a:xfrm>
            <a:off x="663643" y="3063767"/>
            <a:ext cx="5309140" cy="98881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4000" b="0" cap="none" dirty="0"/>
              <a:t>update() </a:t>
            </a:r>
            <a:r>
              <a:rPr lang="en-US" sz="4000" b="0" dirty="0"/>
              <a:t/>
            </a:r>
            <a:br>
              <a:rPr lang="en-US" sz="4000" b="0" dirty="0"/>
            </a:br>
            <a:endParaRPr lang="en-US" sz="4000" b="0" dirty="0"/>
          </a:p>
        </p:txBody>
      </p:sp>
      <p:sp>
        <p:nvSpPr>
          <p:cNvPr id="9" name="Subtitle 2">
            <a:extLst>
              <a:ext uri="{FF2B5EF4-FFF2-40B4-BE49-F238E27FC236}">
                <a16:creationId xmlns:a16="http://schemas.microsoft.com/office/drawing/2014/main" xmlns="" id="{15BDB77C-2A85-8D19-4C07-2602D80A93E8}"/>
              </a:ext>
            </a:extLst>
          </p:cNvPr>
          <p:cNvSpPr txBox="1">
            <a:spLocks/>
          </p:cNvSpPr>
          <p:nvPr/>
        </p:nvSpPr>
        <p:spPr>
          <a:xfrm>
            <a:off x="663643" y="3896597"/>
            <a:ext cx="7485746" cy="23238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342900" algn="l">
              <a:buFont typeface="Arial" panose="020B0604020202020204" pitchFamily="34" charset="0"/>
              <a:buChar char="•"/>
            </a:pPr>
            <a:r>
              <a:rPr lang="en-US" sz="1800" dirty="0"/>
              <a:t>update() method is used to update the set with items other collection types (lists, tuples, sets, </a:t>
            </a:r>
            <a:r>
              <a:rPr lang="en-US" sz="1800" dirty="0" err="1"/>
              <a:t>etc</a:t>
            </a:r>
            <a:r>
              <a:rPr lang="en-US" sz="1800" dirty="0"/>
              <a:t>). </a:t>
            </a:r>
          </a:p>
          <a:p>
            <a:pPr marL="400050" indent="-342900" algn="l">
              <a:buFont typeface="Arial" panose="020B0604020202020204" pitchFamily="34" charset="0"/>
              <a:buChar char="•"/>
            </a:pPr>
            <a:r>
              <a:rPr lang="en-US" sz="1800" dirty="0"/>
              <a:t>For example,</a:t>
            </a:r>
          </a:p>
          <a:p>
            <a:pPr marL="514350" lvl="1" algn="l"/>
            <a:r>
              <a:rPr lang="en-US" sz="1800" dirty="0"/>
              <a:t>companies = {'Lacoste', 'Ralph Lauren’}</a:t>
            </a:r>
          </a:p>
          <a:p>
            <a:pPr marL="514350" lvl="1" algn="l"/>
            <a:r>
              <a:rPr lang="en-US" sz="1800" dirty="0" err="1"/>
              <a:t>tech_companies</a:t>
            </a:r>
            <a:r>
              <a:rPr lang="en-US" sz="1800" dirty="0"/>
              <a:t> = ['apple', 'google', 'apple']</a:t>
            </a:r>
          </a:p>
          <a:p>
            <a:pPr marL="514350" lvl="1" algn="l"/>
            <a:r>
              <a:rPr lang="en-US" sz="1800" dirty="0" err="1"/>
              <a:t>companies.update</a:t>
            </a:r>
            <a:r>
              <a:rPr lang="en-US" sz="1800" dirty="0"/>
              <a:t>(</a:t>
            </a:r>
            <a:r>
              <a:rPr lang="en-US" sz="1800" dirty="0" err="1"/>
              <a:t>tech_companies</a:t>
            </a:r>
            <a:r>
              <a:rPr lang="en-US" sz="1800" dirty="0"/>
              <a:t>)</a:t>
            </a:r>
          </a:p>
          <a:p>
            <a:pPr marL="514350" lvl="1" algn="l"/>
            <a:r>
              <a:rPr lang="en-US" sz="1800" dirty="0"/>
              <a:t>print(companies)</a:t>
            </a:r>
          </a:p>
          <a:p>
            <a:pPr marL="514350" lvl="1" algn="l"/>
            <a:r>
              <a:rPr lang="en-US" sz="1800" dirty="0"/>
              <a:t># Output: {'google', 'apple', 'Lacoste', 'Ralph Lauren'}</a:t>
            </a:r>
          </a:p>
        </p:txBody>
      </p:sp>
    </p:spTree>
    <p:extLst>
      <p:ext uri="{BB962C8B-B14F-4D97-AF65-F5344CB8AC3E}">
        <p14:creationId xmlns:p14="http://schemas.microsoft.com/office/powerpoint/2010/main" val="1186136394"/>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{C765568B-C6B8-43A7-B76A-77DCA0CE04AB}tf89338750_win32</Template>
  <TotalTime>66760</TotalTime>
  <Words>13110</Words>
  <Application>Microsoft Office PowerPoint</Application>
  <PresentationFormat>Widescreen</PresentationFormat>
  <Paragraphs>1728</Paragraphs>
  <Slides>229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229</vt:i4>
      </vt:variant>
    </vt:vector>
  </HeadingPairs>
  <TitlesOfParts>
    <vt:vector size="242" baseType="lpstr">
      <vt:lpstr>Arial</vt:lpstr>
      <vt:lpstr>Calibri</vt:lpstr>
      <vt:lpstr>Courier New</vt:lpstr>
      <vt:lpstr>EB Garamond</vt:lpstr>
      <vt:lpstr>euclid_circular_a</vt:lpstr>
      <vt:lpstr>Google Sans</vt:lpstr>
      <vt:lpstr>Inter</vt:lpstr>
      <vt:lpstr>Montserrat</vt:lpstr>
      <vt:lpstr>Roboto</vt:lpstr>
      <vt:lpstr>Söhne Mono</vt:lpstr>
      <vt:lpstr>Univers</vt:lpstr>
      <vt:lpstr>Verdana</vt:lpstr>
      <vt:lpstr>GradientUnivers</vt:lpstr>
      <vt:lpstr>python</vt:lpstr>
      <vt:lpstr>INTRODUCTION</vt:lpstr>
      <vt:lpstr>Agenda-WW01D01</vt:lpstr>
      <vt:lpstr>What is Python  Why Python</vt:lpstr>
      <vt:lpstr>Python Use cases</vt:lpstr>
      <vt:lpstr>PowerPoint Presentation</vt:lpstr>
      <vt:lpstr>Python Installation</vt:lpstr>
      <vt:lpstr>Executing First Python Script</vt:lpstr>
      <vt:lpstr>Agenda-WW01D02</vt:lpstr>
      <vt:lpstr>Visual Studio code  AND  JUPYTER NOTEBOOK  https://code.visualstudio.com/docs/datascience/jupyter-notebooks</vt:lpstr>
      <vt:lpstr>Built-in Data TYPES</vt:lpstr>
      <vt:lpstr>Data Type ConversioN (Typecasting) </vt:lpstr>
      <vt:lpstr>Agenda-WW01D03</vt:lpstr>
      <vt:lpstr>RECAP</vt:lpstr>
      <vt:lpstr>print() </vt:lpstr>
      <vt:lpstr>BREAK</vt:lpstr>
      <vt:lpstr>DATA STRUCTRES </vt:lpstr>
      <vt:lpstr>Agenda-WW01D04</vt:lpstr>
      <vt:lpstr>COMMENTS</vt:lpstr>
      <vt:lpstr>Indentation</vt:lpstr>
      <vt:lpstr>Understand  What a  Variable IS</vt:lpstr>
      <vt:lpstr>VARIABLE Assignment</vt:lpstr>
      <vt:lpstr>PowerPoint Presentation</vt:lpstr>
      <vt:lpstr> some general recommendations</vt:lpstr>
      <vt:lpstr>Multiple Assignment</vt:lpstr>
      <vt:lpstr>BREAK</vt:lpstr>
      <vt:lpstr>Object</vt:lpstr>
      <vt:lpstr>Object</vt:lpstr>
      <vt:lpstr>How are objects stored in memory </vt:lpstr>
      <vt:lpstr>Agenda-WW01D05</vt:lpstr>
      <vt:lpstr>IMMUTABILITY</vt:lpstr>
      <vt:lpstr>OPERATORS</vt:lpstr>
      <vt:lpstr>Agenda-WW01D06</vt:lpstr>
      <vt:lpstr>PowerPoint Presentation</vt:lpstr>
      <vt:lpstr>Operator precedence</vt:lpstr>
      <vt:lpstr>If | elif | else statements</vt:lpstr>
      <vt:lpstr>nested if else  </vt:lpstr>
      <vt:lpstr> if | ELIF I else  </vt:lpstr>
      <vt:lpstr>BREAK</vt:lpstr>
      <vt:lpstr>LOGICAL Operators with IF Statement</vt:lpstr>
      <vt:lpstr>FOR LOOP</vt:lpstr>
      <vt:lpstr>Agenda-WW01D07</vt:lpstr>
      <vt:lpstr>bool()</vt:lpstr>
      <vt:lpstr>Slicing in different data types</vt:lpstr>
      <vt:lpstr>Iterables</vt:lpstr>
      <vt:lpstr>Questions to practice for if else</vt:lpstr>
      <vt:lpstr>Agenda-WW01D08</vt:lpstr>
      <vt:lpstr>FOR LOOP  RECAP</vt:lpstr>
      <vt:lpstr>range()</vt:lpstr>
      <vt:lpstr>len()</vt:lpstr>
      <vt:lpstr>help()</vt:lpstr>
      <vt:lpstr>BREAK</vt:lpstr>
      <vt:lpstr>Nested for loop</vt:lpstr>
      <vt:lpstr>Agenda-WW01D09</vt:lpstr>
      <vt:lpstr>while LOOP</vt:lpstr>
      <vt:lpstr>Nested loop</vt:lpstr>
      <vt:lpstr>break</vt:lpstr>
      <vt:lpstr>continue</vt:lpstr>
      <vt:lpstr>BREAK</vt:lpstr>
      <vt:lpstr>pass</vt:lpstr>
      <vt:lpstr>PowerPoint Presentation</vt:lpstr>
      <vt:lpstr>Agenda-WW01D10</vt:lpstr>
      <vt:lpstr>STRINGS</vt:lpstr>
      <vt:lpstr>input() </vt:lpstr>
      <vt:lpstr>print() </vt:lpstr>
      <vt:lpstr>split() </vt:lpstr>
      <vt:lpstr>join() </vt:lpstr>
      <vt:lpstr>find() </vt:lpstr>
      <vt:lpstr>index() </vt:lpstr>
      <vt:lpstr>Agenda-WW01D11</vt:lpstr>
      <vt:lpstr>Palindrome </vt:lpstr>
      <vt:lpstr>Operations on string </vt:lpstr>
      <vt:lpstr>LISTs</vt:lpstr>
      <vt:lpstr>Nested List</vt:lpstr>
      <vt:lpstr>BREAK</vt:lpstr>
      <vt:lpstr> Negative Indexing</vt:lpstr>
      <vt:lpstr>Negative Slicing in Python</vt:lpstr>
      <vt:lpstr>Agenda-WW01D12</vt:lpstr>
      <vt:lpstr>Operations on string </vt:lpstr>
      <vt:lpstr>Operations on lists </vt:lpstr>
      <vt:lpstr>index() </vt:lpstr>
      <vt:lpstr>sort() </vt:lpstr>
      <vt:lpstr>BREAK</vt:lpstr>
      <vt:lpstr>enumerate</vt:lpstr>
      <vt:lpstr>Agenda-WW01D13</vt:lpstr>
      <vt:lpstr>lstrip() </vt:lpstr>
      <vt:lpstr>rstrip() </vt:lpstr>
      <vt:lpstr>strip() </vt:lpstr>
      <vt:lpstr>TUPLE</vt:lpstr>
      <vt:lpstr>Tuple  vs  LIST</vt:lpstr>
      <vt:lpstr>Commonly used Python builtin functions </vt:lpstr>
      <vt:lpstr>Dictionary</vt:lpstr>
      <vt:lpstr>Nested List and Dictionary</vt:lpstr>
      <vt:lpstr>Agenda-WW01D14</vt:lpstr>
      <vt:lpstr>Dictionary</vt:lpstr>
      <vt:lpstr>Dictionary Methods </vt:lpstr>
      <vt:lpstr>Dictionary Methods </vt:lpstr>
      <vt:lpstr>set</vt:lpstr>
      <vt:lpstr>add() </vt:lpstr>
      <vt:lpstr>discard() </vt:lpstr>
      <vt:lpstr>Operations on sets </vt:lpstr>
      <vt:lpstr>Agenda-WW01D15</vt:lpstr>
      <vt:lpstr>Dictionary iteration</vt:lpstr>
      <vt:lpstr>FUNCTIONS</vt:lpstr>
      <vt:lpstr>Defining a Function </vt:lpstr>
      <vt:lpstr>Namespace</vt:lpstr>
      <vt:lpstr>Scope of Variable:</vt:lpstr>
      <vt:lpstr>BREAK</vt:lpstr>
      <vt:lpstr>Argument Passing Techniques</vt:lpstr>
      <vt:lpstr>Argument Passing Techniques</vt:lpstr>
      <vt:lpstr>Argument Passing Techniques</vt:lpstr>
      <vt:lpstr>return</vt:lpstr>
      <vt:lpstr>Agenda-WW01D16</vt:lpstr>
      <vt:lpstr>MODULES</vt:lpstr>
      <vt:lpstr>Type of MODULES</vt:lpstr>
      <vt:lpstr>MODULES</vt:lpstr>
      <vt:lpstr>PACKAGE</vt:lpstr>
      <vt:lpstr>BREAK</vt:lpstr>
      <vt:lpstr>PACKAGE</vt:lpstr>
      <vt:lpstr>PACKAGE</vt:lpstr>
      <vt:lpstr>Agenda-WW01D17</vt:lpstr>
      <vt:lpstr>MODULES</vt:lpstr>
      <vt:lpstr>Built-in modules</vt:lpstr>
      <vt:lpstr>Built-in modules</vt:lpstr>
      <vt:lpstr>MODULE ATTRIBUTES</vt:lpstr>
      <vt:lpstr>Agenda-WW01D19</vt:lpstr>
      <vt:lpstr>Os module</vt:lpstr>
      <vt:lpstr>File Handling</vt:lpstr>
      <vt:lpstr>File OPERATIONS</vt:lpstr>
      <vt:lpstr>File OPERATIONS</vt:lpstr>
      <vt:lpstr>BREAK</vt:lpstr>
      <vt:lpstr>File OPERATIONS</vt:lpstr>
      <vt:lpstr>File OPERATIONS</vt:lpstr>
      <vt:lpstr>File OPERATIONS</vt:lpstr>
      <vt:lpstr>Agenda-WW01D20</vt:lpstr>
      <vt:lpstr>File OPERATIONS</vt:lpstr>
      <vt:lpstr>File OPERATIONS</vt:lpstr>
      <vt:lpstr>BREAK</vt:lpstr>
      <vt:lpstr>Significance of 'r' before a string</vt:lpstr>
      <vt:lpstr>Regex</vt:lpstr>
      <vt:lpstr>Special sequences -</vt:lpstr>
      <vt:lpstr>re module inbuilt functions</vt:lpstr>
      <vt:lpstr>re module inbuilt functions</vt:lpstr>
      <vt:lpstr>Agenda-WW01D21</vt:lpstr>
      <vt:lpstr>Special Sequences</vt:lpstr>
      <vt:lpstr>Agenda-WW01D22</vt:lpstr>
      <vt:lpstr>Metacharacters</vt:lpstr>
      <vt:lpstr> SETS</vt:lpstr>
      <vt:lpstr>BREAK</vt:lpstr>
      <vt:lpstr>Grouping and capturing</vt:lpstr>
      <vt:lpstr>Agenda-WW01D23</vt:lpstr>
      <vt:lpstr>map</vt:lpstr>
      <vt:lpstr>FILTER</vt:lpstr>
      <vt:lpstr>LAMBDA</vt:lpstr>
      <vt:lpstr>Agenda-WW01D24</vt:lpstr>
      <vt:lpstr>Revision/Doubts</vt:lpstr>
      <vt:lpstr>BREAK</vt:lpstr>
      <vt:lpstr>List comprehension</vt:lpstr>
      <vt:lpstr>Difference/Usecase</vt:lpstr>
      <vt:lpstr>Agenda-WW01D25</vt:lpstr>
      <vt:lpstr>Implementing a project</vt:lpstr>
      <vt:lpstr>Implementing a project</vt:lpstr>
      <vt:lpstr>PowerPoint Presentation</vt:lpstr>
      <vt:lpstr>RULES</vt:lpstr>
      <vt:lpstr>Agenda-WW01D26</vt:lpstr>
      <vt:lpstr>Why OOP</vt:lpstr>
      <vt:lpstr>What is OOP</vt:lpstr>
      <vt:lpstr>Objects and classes</vt:lpstr>
      <vt:lpstr>Attributes</vt:lpstr>
      <vt:lpstr>BREAK</vt:lpstr>
      <vt:lpstr>Methods</vt:lpstr>
      <vt:lpstr>Agenda-WW01D27</vt:lpstr>
      <vt:lpstr>__init__()</vt:lpstr>
      <vt:lpstr>self</vt:lpstr>
      <vt:lpstr>PRACTICE</vt:lpstr>
      <vt:lpstr>Class attributes vs object attributes</vt:lpstr>
      <vt:lpstr>Agenda-WW01D28</vt:lpstr>
      <vt:lpstr>Getter and setter</vt:lpstr>
      <vt:lpstr>Characteristics  of OOP</vt:lpstr>
      <vt:lpstr>Encapsulation</vt:lpstr>
      <vt:lpstr>BREAK</vt:lpstr>
      <vt:lpstr>Polymorphism</vt:lpstr>
      <vt:lpstr>Class Methods</vt:lpstr>
      <vt:lpstr>Agenda-WW01D29</vt:lpstr>
      <vt:lpstr>static Methods</vt:lpstr>
      <vt:lpstr>Letter - f</vt:lpstr>
      <vt:lpstr>Dunder/magic Methods</vt:lpstr>
      <vt:lpstr>BREAK</vt:lpstr>
      <vt:lpstr>Operator overloading</vt:lpstr>
      <vt:lpstr>Agenda-WW01D30</vt:lpstr>
      <vt:lpstr>Inheritance</vt:lpstr>
      <vt:lpstr>Types of Inheritance</vt:lpstr>
      <vt:lpstr>Single Inheritance</vt:lpstr>
      <vt:lpstr>Multiple Inheritance</vt:lpstr>
      <vt:lpstr>Mutilevel Inheritance</vt:lpstr>
      <vt:lpstr>hierarchical Inheritance</vt:lpstr>
      <vt:lpstr>Hybrid Inheritance</vt:lpstr>
      <vt:lpstr>BREAK</vt:lpstr>
      <vt:lpstr>super()</vt:lpstr>
      <vt:lpstr>issubclass()</vt:lpstr>
      <vt:lpstr>Method overriding</vt:lpstr>
      <vt:lpstr>Agenda-WW01D31</vt:lpstr>
      <vt:lpstr>Unit Test</vt:lpstr>
      <vt:lpstr>test framework in python</vt:lpstr>
      <vt:lpstr>Unit test framework in python</vt:lpstr>
      <vt:lpstr>Useful methods of unittest</vt:lpstr>
      <vt:lpstr>BREAK</vt:lpstr>
      <vt:lpstr>Debugging</vt:lpstr>
      <vt:lpstr>pdb</vt:lpstr>
      <vt:lpstr>Agenda-WW01D32</vt:lpstr>
      <vt:lpstr>Exception</vt:lpstr>
      <vt:lpstr>Different types of Exception</vt:lpstr>
      <vt:lpstr>Exception handling</vt:lpstr>
      <vt:lpstr>BREAK</vt:lpstr>
      <vt:lpstr>Generators</vt:lpstr>
      <vt:lpstr>next()</vt:lpstr>
      <vt:lpstr>Agenda-WW01D33</vt:lpstr>
      <vt:lpstr>csv file handling</vt:lpstr>
      <vt:lpstr>csv module</vt:lpstr>
      <vt:lpstr>json file handling</vt:lpstr>
      <vt:lpstr>json module</vt:lpstr>
      <vt:lpstr>BREAK</vt:lpstr>
      <vt:lpstr>xml file handling</vt:lpstr>
      <vt:lpstr>Agenda-WW01D34</vt:lpstr>
      <vt:lpstr>Request Module</vt:lpstr>
      <vt:lpstr>Beautiful Soup</vt:lpstr>
      <vt:lpstr>Data Extraction using fin, find_all</vt:lpstr>
      <vt:lpstr>Summary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Agrawal, Navin</dc:creator>
  <cp:lastModifiedBy>Acer</cp:lastModifiedBy>
  <cp:revision>709</cp:revision>
  <dcterms:created xsi:type="dcterms:W3CDTF">2023-02-26T07:53:29Z</dcterms:created>
  <dcterms:modified xsi:type="dcterms:W3CDTF">2023-04-20T05:22:24Z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